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21"/>
  </p:notesMasterIdLst>
  <p:handoutMasterIdLst>
    <p:handoutMasterId r:id="rId22"/>
  </p:handoutMasterIdLst>
  <p:sldIdLst>
    <p:sldId id="286" r:id="rId2"/>
    <p:sldId id="259" r:id="rId3"/>
    <p:sldId id="291" r:id="rId4"/>
    <p:sldId id="287" r:id="rId5"/>
    <p:sldId id="297" r:id="rId6"/>
    <p:sldId id="288" r:id="rId7"/>
    <p:sldId id="289" r:id="rId8"/>
    <p:sldId id="302" r:id="rId9"/>
    <p:sldId id="292" r:id="rId10"/>
    <p:sldId id="293" r:id="rId11"/>
    <p:sldId id="298" r:id="rId12"/>
    <p:sldId id="296" r:id="rId13"/>
    <p:sldId id="294" r:id="rId14"/>
    <p:sldId id="299" r:id="rId15"/>
    <p:sldId id="295" r:id="rId16"/>
    <p:sldId id="300" r:id="rId17"/>
    <p:sldId id="301" r:id="rId18"/>
    <p:sldId id="303" r:id="rId19"/>
    <p:sldId id="304" r:id="rId2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4" pos="249" userDrawn="1">
          <p15:clr>
            <a:srgbClr val="A4A3A4"/>
          </p15:clr>
        </p15:guide>
        <p15:guide id="5" pos="5511" userDrawn="1">
          <p15:clr>
            <a:srgbClr val="A4A3A4"/>
          </p15:clr>
        </p15:guide>
        <p15:guide id="9" orient="horz" pos="667" userDrawn="1">
          <p15:clr>
            <a:srgbClr val="A4A3A4"/>
          </p15:clr>
        </p15:guide>
        <p15:guide id="10" orient="horz" pos="2935" userDrawn="1">
          <p15:clr>
            <a:srgbClr val="A4A3A4"/>
          </p15:clr>
        </p15:guide>
        <p15:guide id="11" orient="horz" pos="28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EEE"/>
    <a:srgbClr val="006EAF"/>
    <a:srgbClr val="0CA1CD"/>
    <a:srgbClr val="0085CA"/>
    <a:srgbClr val="002147"/>
    <a:srgbClr val="003E74"/>
    <a:srgbClr val="005BAA"/>
    <a:srgbClr val="FFFFFF"/>
    <a:srgbClr val="D4EFFC"/>
    <a:srgbClr val="9D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3594" autoAdjust="0"/>
  </p:normalViewPr>
  <p:slideViewPr>
    <p:cSldViewPr snapToGrid="0" showGuides="1">
      <p:cViewPr varScale="1">
        <p:scale>
          <a:sx n="92" d="100"/>
          <a:sy n="92" d="100"/>
        </p:scale>
        <p:origin x="918" y="78"/>
      </p:cViewPr>
      <p:guideLst>
        <p:guide pos="2880"/>
        <p:guide pos="249"/>
        <p:guide pos="5511"/>
        <p:guide orient="horz" pos="667"/>
        <p:guide orient="horz" pos="2935"/>
        <p:guide orient="horz" pos="28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72"/>
    </p:cViewPr>
  </p:sorterViewPr>
  <p:notesViewPr>
    <p:cSldViewPr snapToGrid="0" showGuide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AC4F3-9B9F-41CA-BFFD-303059E6AFE0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4CA1B-14A5-4858-BED4-3EAA93D4C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793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64612-7707-4981-9C4E-9CB60C5A0A89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B09CE-7A7B-471C-A3CD-41847BF81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292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Cl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2862889" cy="51435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3461937" y="847726"/>
            <a:ext cx="5286776" cy="2471508"/>
          </a:xfrm>
        </p:spPr>
        <p:txBody>
          <a:bodyPr anchor="b">
            <a:noAutofit/>
          </a:bodyPr>
          <a:lstStyle>
            <a:lvl1pPr>
              <a:defRPr sz="5400"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4" b="57626"/>
          <a:stretch/>
        </p:blipFill>
        <p:spPr>
          <a:xfrm>
            <a:off x="397669" y="399258"/>
            <a:ext cx="1701559" cy="460373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3586916" y="3594604"/>
            <a:ext cx="4306134" cy="382401"/>
          </a:xfrm>
          <a:prstGeom prst="rect">
            <a:avLst/>
          </a:prstGeom>
          <a:solidFill>
            <a:srgbClr val="006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3586916" y="3594604"/>
            <a:ext cx="4306134" cy="382401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52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2" t="3" r="24602" b="10292"/>
          <a:stretch/>
        </p:blipFill>
        <p:spPr>
          <a:xfrm flipH="1">
            <a:off x="3586915" y="3402518"/>
            <a:ext cx="4306134" cy="19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1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93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835916" y="1713543"/>
            <a:ext cx="1493146" cy="1493146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3826334" y="1713543"/>
            <a:ext cx="1493146" cy="1493146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14936" y="1713543"/>
            <a:ext cx="1493146" cy="1493146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3" hasCustomPrompt="1"/>
          </p:nvPr>
        </p:nvSpPr>
        <p:spPr>
          <a:xfrm>
            <a:off x="746059" y="3577866"/>
            <a:ext cx="1674671" cy="320839"/>
          </a:xfrm>
          <a:solidFill>
            <a:srgbClr val="003E74"/>
          </a:solidFill>
        </p:spPr>
        <p:txBody>
          <a:bodyPr vert="horz" wrap="none" lIns="72000" tIns="72000" rIns="72000" bIns="72000" rtlCol="0" anchor="ctr">
            <a:spAutoFit/>
          </a:bodyPr>
          <a:lstStyle>
            <a:lvl1pPr algn="ctr">
              <a:defRPr lang="en-US" sz="1200" b="1" cap="all" spc="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95000"/>
              </a:lnSpc>
              <a:spcBef>
                <a:spcPct val="0"/>
              </a:spcBef>
            </a:pPr>
            <a:r>
              <a:rPr lang="en-US" dirty="0"/>
              <a:t>Insert name here</a:t>
            </a:r>
          </a:p>
        </p:txBody>
      </p:sp>
      <p:sp>
        <p:nvSpPr>
          <p:cNvPr id="39" name="Text Placeholder 37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8" y="3946322"/>
            <a:ext cx="2376214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4439048" y="3402204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4439048" y="1558164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1450443" y="3402204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1450443" y="1558164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7427654" y="3402204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7427651" y="1558164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37"/>
          <p:cNvSpPr>
            <a:spLocks noGrp="1"/>
          </p:cNvSpPr>
          <p:nvPr>
            <p:ph type="body" sz="quarter" idx="23" hasCustomPrompt="1"/>
          </p:nvPr>
        </p:nvSpPr>
        <p:spPr>
          <a:xfrm>
            <a:off x="3734664" y="3577866"/>
            <a:ext cx="1674671" cy="320839"/>
          </a:xfrm>
          <a:solidFill>
            <a:srgbClr val="003E74"/>
          </a:solidFill>
        </p:spPr>
        <p:txBody>
          <a:bodyPr vert="horz" wrap="none" lIns="72000" tIns="72000" rIns="72000" bIns="72000" rtlCol="0" anchor="ctr">
            <a:spAutoFit/>
          </a:bodyPr>
          <a:lstStyle>
            <a:lvl1pPr algn="ctr">
              <a:defRPr lang="en-US" sz="1200" b="1" cap="all" spc="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95000"/>
              </a:lnSpc>
              <a:spcBef>
                <a:spcPct val="0"/>
              </a:spcBef>
            </a:pPr>
            <a:r>
              <a:rPr lang="en-US" dirty="0"/>
              <a:t>Insert name here</a:t>
            </a:r>
          </a:p>
        </p:txBody>
      </p:sp>
      <p:sp>
        <p:nvSpPr>
          <p:cNvPr id="49" name="Text Placeholder 37"/>
          <p:cNvSpPr>
            <a:spLocks noGrp="1"/>
          </p:cNvSpPr>
          <p:nvPr>
            <p:ph type="body" sz="quarter" idx="24" hasCustomPrompt="1"/>
          </p:nvPr>
        </p:nvSpPr>
        <p:spPr>
          <a:xfrm>
            <a:off x="3383893" y="3946322"/>
            <a:ext cx="2376214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50" name="Text Placeholder 37"/>
          <p:cNvSpPr>
            <a:spLocks noGrp="1"/>
          </p:cNvSpPr>
          <p:nvPr>
            <p:ph type="body" sz="quarter" idx="25" hasCustomPrompt="1"/>
          </p:nvPr>
        </p:nvSpPr>
        <p:spPr>
          <a:xfrm>
            <a:off x="6723270" y="3577866"/>
            <a:ext cx="1674671" cy="320839"/>
          </a:xfrm>
          <a:solidFill>
            <a:srgbClr val="003E74"/>
          </a:solidFill>
        </p:spPr>
        <p:txBody>
          <a:bodyPr vert="horz" wrap="none" lIns="72000" tIns="72000" rIns="72000" bIns="72000" rtlCol="0" anchor="ctr">
            <a:spAutoFit/>
          </a:bodyPr>
          <a:lstStyle>
            <a:lvl1pPr algn="ctr">
              <a:defRPr lang="en-US" sz="1200" b="1" cap="all" spc="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95000"/>
              </a:lnSpc>
              <a:spcBef>
                <a:spcPct val="0"/>
              </a:spcBef>
            </a:pPr>
            <a:r>
              <a:rPr lang="en-US" dirty="0"/>
              <a:t>Insert name here</a:t>
            </a:r>
          </a:p>
        </p:txBody>
      </p:sp>
      <p:sp>
        <p:nvSpPr>
          <p:cNvPr id="51" name="Text Placeholder 37"/>
          <p:cNvSpPr>
            <a:spLocks noGrp="1"/>
          </p:cNvSpPr>
          <p:nvPr>
            <p:ph type="body" sz="quarter" idx="26" hasCustomPrompt="1"/>
          </p:nvPr>
        </p:nvSpPr>
        <p:spPr>
          <a:xfrm>
            <a:off x="6372499" y="3946322"/>
            <a:ext cx="2376214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</p:spTree>
    <p:extLst>
      <p:ext uri="{BB962C8B-B14F-4D97-AF65-F5344CB8AC3E}">
        <p14:creationId xmlns:p14="http://schemas.microsoft.com/office/powerpoint/2010/main" val="1395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927183" y="2078348"/>
            <a:ext cx="995378" cy="995378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>
              <a:defRPr sz="1000"/>
            </a:lvl1pPr>
          </a:lstStyle>
          <a:p>
            <a:endParaRPr lang="en-GB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3350526" y="2078348"/>
            <a:ext cx="995378" cy="995378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>
              <a:defRPr sz="1000"/>
            </a:lvl1pPr>
          </a:lstStyle>
          <a:p>
            <a:endParaRPr lang="en-GB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4793178" y="2078348"/>
            <a:ext cx="995378" cy="995378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>
              <a:defRPr sz="1000"/>
            </a:lvl1pPr>
          </a:lstStyle>
          <a:p>
            <a:endParaRPr lang="en-GB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219861" y="2078348"/>
            <a:ext cx="995378" cy="995378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>
              <a:defRPr sz="1000"/>
            </a:lvl1pPr>
          </a:lstStyle>
          <a:p>
            <a:endParaRPr lang="en-GB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662513" y="2078348"/>
            <a:ext cx="995378" cy="995378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>
              <a:defRPr sz="1000"/>
            </a:lvl1pPr>
          </a:lstStyle>
          <a:p>
            <a:endParaRPr lang="en-GB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84531" y="2078348"/>
            <a:ext cx="995378" cy="995378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>
              <a:defRPr sz="1000"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A brief guide to </a:t>
            </a:r>
            <a:r>
              <a:rPr lang="en-GB" b="1"/>
              <a:t>Postgraduate Study</a:t>
            </a:r>
            <a:endParaRPr lang="en-GB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97480" y="3286060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97480" y="1858029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2332147" y="3286060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2332147" y="1858029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766814" y="3286060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3766814" y="1858029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5201481" y="3286060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5201481" y="1858029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6636148" y="3286060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6636148" y="1858029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8070816" y="3286060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8070816" y="1858029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7"/>
          <p:cNvSpPr>
            <a:spLocks noGrp="1"/>
          </p:cNvSpPr>
          <p:nvPr>
            <p:ph type="body" sz="quarter" idx="14" hasCustomPrompt="1"/>
          </p:nvPr>
        </p:nvSpPr>
        <p:spPr>
          <a:xfrm>
            <a:off x="395989" y="3610224"/>
            <a:ext cx="1172462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36" name="Text Placeholder 37"/>
          <p:cNvSpPr>
            <a:spLocks noGrp="1"/>
          </p:cNvSpPr>
          <p:nvPr>
            <p:ph type="body" sz="quarter" idx="26" hasCustomPrompt="1"/>
          </p:nvPr>
        </p:nvSpPr>
        <p:spPr>
          <a:xfrm>
            <a:off x="1835257" y="3610224"/>
            <a:ext cx="1172462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37" name="Text Placeholder 37"/>
          <p:cNvSpPr>
            <a:spLocks noGrp="1"/>
          </p:cNvSpPr>
          <p:nvPr>
            <p:ph type="body" sz="quarter" idx="27" hasCustomPrompt="1"/>
          </p:nvPr>
        </p:nvSpPr>
        <p:spPr>
          <a:xfrm>
            <a:off x="3274525" y="3610224"/>
            <a:ext cx="1172462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28" hasCustomPrompt="1"/>
          </p:nvPr>
        </p:nvSpPr>
        <p:spPr>
          <a:xfrm>
            <a:off x="4704591" y="3610224"/>
            <a:ext cx="1172462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39" name="Text Placeholder 37"/>
          <p:cNvSpPr>
            <a:spLocks noGrp="1"/>
          </p:cNvSpPr>
          <p:nvPr>
            <p:ph type="body" sz="quarter" idx="29" hasCustomPrompt="1"/>
          </p:nvPr>
        </p:nvSpPr>
        <p:spPr>
          <a:xfrm>
            <a:off x="6139258" y="3610224"/>
            <a:ext cx="1172462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40" name="Text Placeholder 37"/>
          <p:cNvSpPr>
            <a:spLocks noGrp="1"/>
          </p:cNvSpPr>
          <p:nvPr>
            <p:ph type="body" sz="quarter" idx="30" hasCustomPrompt="1"/>
          </p:nvPr>
        </p:nvSpPr>
        <p:spPr>
          <a:xfrm>
            <a:off x="7576251" y="3610224"/>
            <a:ext cx="1172462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</p:spTree>
    <p:extLst>
      <p:ext uri="{BB962C8B-B14F-4D97-AF65-F5344CB8AC3E}">
        <p14:creationId xmlns:p14="http://schemas.microsoft.com/office/powerpoint/2010/main" val="57759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10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3461937" y="847726"/>
            <a:ext cx="5286776" cy="2471508"/>
          </a:xfrm>
        </p:spPr>
        <p:txBody>
          <a:bodyPr anchor="b">
            <a:noAutofit/>
          </a:bodyPr>
          <a:lstStyle>
            <a:lvl1pPr>
              <a:defRPr sz="5400"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3586916" y="3594604"/>
            <a:ext cx="4306134" cy="382401"/>
          </a:xfrm>
          <a:prstGeom prst="rect">
            <a:avLst/>
          </a:prstGeom>
          <a:solidFill>
            <a:srgbClr val="006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3586916" y="3594604"/>
            <a:ext cx="4306134" cy="382401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52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6" r="44939"/>
          <a:stretch/>
        </p:blipFill>
        <p:spPr>
          <a:xfrm>
            <a:off x="0" y="0"/>
            <a:ext cx="2862888" cy="51435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4" b="57626"/>
          <a:stretch/>
        </p:blipFill>
        <p:spPr>
          <a:xfrm>
            <a:off x="397669" y="399258"/>
            <a:ext cx="1701559" cy="4603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2" t="3" r="24602" b="10292"/>
          <a:stretch/>
        </p:blipFill>
        <p:spPr>
          <a:xfrm flipH="1">
            <a:off x="3586915" y="3402518"/>
            <a:ext cx="4306134" cy="19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1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9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95288" y="1910673"/>
            <a:ext cx="4284937" cy="613227"/>
          </a:xfrm>
          <a:solidFill>
            <a:srgbClr val="003E74"/>
          </a:solidFill>
        </p:spPr>
        <p:txBody>
          <a:bodyPr vert="horz" wrap="none" lIns="72000" tIns="72000" rIns="72000" bIns="72000" rtlCol="0" anchor="ctr">
            <a:spAutoFit/>
          </a:bodyPr>
          <a:lstStyle>
            <a:lvl1pPr>
              <a:defRPr lang="en-US" sz="3200" b="1" cap="all" spc="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>
              <a:lnSpc>
                <a:spcPct val="95000"/>
              </a:lnSpc>
              <a:spcBef>
                <a:spcPct val="0"/>
              </a:spcBef>
            </a:pPr>
            <a:r>
              <a:rPr lang="en-US" dirty="0"/>
              <a:t>Click to edit text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377966" y="1210989"/>
            <a:ext cx="2989805" cy="2989805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97862" y="2699173"/>
            <a:ext cx="2275945" cy="1885345"/>
          </a:xfrm>
        </p:spPr>
        <p:txBody>
          <a:bodyPr wrap="none">
            <a:noAutofit/>
          </a:bodyPr>
          <a:lstStyle>
            <a:lvl1pPr>
              <a:lnSpc>
                <a:spcPct val="85000"/>
              </a:lnSpc>
              <a:spcBef>
                <a:spcPts val="1400"/>
              </a:spcBef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</a:t>
            </a:r>
            <a:r>
              <a:rPr lang="en-GB" dirty="0"/>
              <a:t> </a:t>
            </a:r>
            <a:r>
              <a:rPr lang="en-GB" b="1" dirty="0"/>
              <a:t>Study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2871788" y="2699173"/>
            <a:ext cx="2275945" cy="1885345"/>
          </a:xfrm>
        </p:spPr>
        <p:txBody>
          <a:bodyPr wrap="none">
            <a:noAutofit/>
          </a:bodyPr>
          <a:lstStyle>
            <a:lvl1pPr>
              <a:lnSpc>
                <a:spcPct val="85000"/>
              </a:lnSpc>
              <a:spcBef>
                <a:spcPts val="1400"/>
              </a:spcBef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itle 1"/>
          <p:cNvSpPr>
            <a:spLocks noGrp="1"/>
          </p:cNvSpPr>
          <p:nvPr>
            <p:ph type="title" hasCustomPrompt="1"/>
          </p:nvPr>
        </p:nvSpPr>
        <p:spPr>
          <a:xfrm>
            <a:off x="395288" y="1221649"/>
            <a:ext cx="4284937" cy="613227"/>
          </a:xfrm>
          <a:solidFill>
            <a:srgbClr val="003E74"/>
          </a:solidFill>
        </p:spPr>
        <p:txBody>
          <a:bodyPr wrap="none" lIns="72000" tIns="72000" rIns="72000" bIns="72000" rtlCol="0" anchor="ctr">
            <a:spAutoFit/>
          </a:bodyPr>
          <a:lstStyle>
            <a:lvl1pPr>
              <a:defRPr lang="en-GB" sz="3200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95000"/>
              </a:lnSpc>
            </a:pPr>
            <a:r>
              <a:rPr lang="en-US" dirty="0"/>
              <a:t>Click to edit TEXT</a:t>
            </a:r>
            <a:endParaRPr lang="en-GB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6739916" y="4549089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6739916" y="859071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394542" y="842963"/>
            <a:ext cx="219821" cy="219821"/>
            <a:chOff x="394542" y="842963"/>
            <a:chExt cx="219821" cy="219821"/>
          </a:xfrm>
        </p:grpSpPr>
        <p:sp>
          <p:nvSpPr>
            <p:cNvPr id="19" name="Oval 18"/>
            <p:cNvSpPr/>
            <p:nvPr/>
          </p:nvSpPr>
          <p:spPr>
            <a:xfrm>
              <a:off x="394542" y="842963"/>
              <a:ext cx="219821" cy="219821"/>
            </a:xfrm>
            <a:prstGeom prst="ellipse">
              <a:avLst/>
            </a:prstGeom>
            <a:solidFill>
              <a:srgbClr val="006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504452" y="888259"/>
              <a:ext cx="0" cy="129228"/>
            </a:xfrm>
            <a:prstGeom prst="straightConnector1">
              <a:avLst/>
            </a:prstGeom>
            <a:solidFill>
              <a:srgbClr val="006EAF"/>
            </a:solidFill>
            <a:ln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" t="41648" r="51620" b="-2"/>
          <a:stretch/>
        </p:blipFill>
        <p:spPr>
          <a:xfrm rot="16200000" flipH="1">
            <a:off x="6692448" y="2321977"/>
            <a:ext cx="4773529" cy="12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9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0719" y="1774333"/>
            <a:ext cx="8457993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67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0719" y="1774333"/>
            <a:ext cx="4169448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719" y="922943"/>
            <a:ext cx="8457993" cy="74176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691097" y="1774333"/>
            <a:ext cx="4169448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366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0719" y="2232659"/>
            <a:ext cx="4169448" cy="242506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719" y="922943"/>
            <a:ext cx="8457993" cy="74176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691097" y="2232659"/>
            <a:ext cx="4169448" cy="242506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90719" y="1691807"/>
            <a:ext cx="4156291" cy="411162"/>
          </a:xfrm>
        </p:spPr>
        <p:txBody>
          <a:bodyPr/>
          <a:lstStyle>
            <a:lvl1pPr>
              <a:defRPr b="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04254" y="1691807"/>
            <a:ext cx="4156291" cy="411162"/>
          </a:xfrm>
        </p:spPr>
        <p:txBody>
          <a:bodyPr/>
          <a:lstStyle>
            <a:lvl1pPr>
              <a:defRPr b="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64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0718" y="1774333"/>
            <a:ext cx="5044377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719" y="922943"/>
            <a:ext cx="8457993" cy="74176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249007" y="1774333"/>
            <a:ext cx="2227542" cy="2227542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235371" y="1511820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7263513" y="4346134"/>
            <a:ext cx="237763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00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Big Pic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0718" y="1774333"/>
            <a:ext cx="4713081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719" y="922943"/>
            <a:ext cx="4713081" cy="74176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506781" y="1058863"/>
            <a:ext cx="3241931" cy="3241931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94794" y="710340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7008865" y="4645053"/>
            <a:ext cx="237763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93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456879" y="2063158"/>
            <a:ext cx="2227542" cy="2227542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0719" y="1774333"/>
            <a:ext cx="2953607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719" y="922943"/>
            <a:ext cx="8457993" cy="74176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5795105" y="1774333"/>
            <a:ext cx="2953607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443243" y="1800645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471385" y="4634959"/>
            <a:ext cx="237763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56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48" r="7924" b="-2"/>
          <a:stretch/>
        </p:blipFill>
        <p:spPr>
          <a:xfrm flipH="1">
            <a:off x="-2" y="4773529"/>
            <a:ext cx="9144001" cy="12957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4902168"/>
            <a:ext cx="9144000" cy="241330"/>
          </a:xfrm>
          <a:prstGeom prst="rect">
            <a:avLst/>
          </a:prstGeom>
          <a:solidFill>
            <a:srgbClr val="006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0719" y="922943"/>
            <a:ext cx="8457993" cy="741760"/>
          </a:xfrm>
          <a:prstGeom prst="rect">
            <a:avLst/>
          </a:prstGeom>
        </p:spPr>
        <p:txBody>
          <a:bodyPr vert="horz" lIns="90000" tIns="90000" rIns="90000" bIns="9000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719" y="1774333"/>
            <a:ext cx="8457993" cy="2883392"/>
          </a:xfrm>
          <a:prstGeom prst="rect">
            <a:avLst/>
          </a:prstGeom>
        </p:spPr>
        <p:txBody>
          <a:bodyPr vert="horz" lIns="90000" tIns="90000" rIns="90000" bIns="9000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719" y="4902168"/>
            <a:ext cx="8457994" cy="241332"/>
          </a:xfrm>
          <a:prstGeom prst="rect">
            <a:avLst/>
          </a:prstGeom>
        </p:spPr>
        <p:txBody>
          <a:bodyPr vert="horz" lIns="90000" tIns="90000" rIns="90000" bIns="90000" rtlCol="0" anchor="ctr"/>
          <a:lstStyle>
            <a:lvl1pPr algn="l">
              <a:defRPr sz="600" cap="all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4" b="57626"/>
          <a:stretch/>
        </p:blipFill>
        <p:spPr>
          <a:xfrm>
            <a:off x="397669" y="406401"/>
            <a:ext cx="1088775" cy="29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689" r:id="rId2"/>
    <p:sldLayoutId id="2147483705" r:id="rId3"/>
    <p:sldLayoutId id="2147483712" r:id="rId4"/>
    <p:sldLayoutId id="2147483718" r:id="rId5"/>
    <p:sldLayoutId id="2147483719" r:id="rId6"/>
    <p:sldLayoutId id="2147483721" r:id="rId7"/>
    <p:sldLayoutId id="2147483722" r:id="rId8"/>
    <p:sldLayoutId id="2147483720" r:id="rId9"/>
    <p:sldLayoutId id="2147483703" r:id="rId10"/>
    <p:sldLayoutId id="2147483723" r:id="rId11"/>
    <p:sldLayoutId id="214748371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1" kern="1200" cap="all" spc="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bsaraSansHeadOT-Bold" panose="02000503060000020004" pitchFamily="50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bsaraSansHeadOT-Bold" panose="02000503060000020004" pitchFamily="50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bsaraSansHeadOT-Bold" panose="02000503060000020004" pitchFamily="50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71755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bsaraSansHeadOT-Bold" panose="02000503060000020004" pitchFamily="50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1620" userDrawn="1">
          <p15:clr>
            <a:srgbClr val="A4A3A4"/>
          </p15:clr>
        </p15:guide>
        <p15:guide id="3" pos="249" userDrawn="1">
          <p15:clr>
            <a:srgbClr val="5ACBF0"/>
          </p15:clr>
        </p15:guide>
        <p15:guide id="4" pos="5511" userDrawn="1">
          <p15:clr>
            <a:srgbClr val="5ACBF0"/>
          </p15:clr>
        </p15:guide>
        <p15:guide id="5" orient="horz" pos="667" userDrawn="1">
          <p15:clr>
            <a:srgbClr val="5ACBF0"/>
          </p15:clr>
        </p15:guide>
        <p15:guide id="6" orient="horz" pos="2981" userDrawn="1">
          <p15:clr>
            <a:srgbClr val="5ACBF0"/>
          </p15:clr>
        </p15:guide>
        <p15:guide id="7" orient="horz" pos="259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175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91" y="820882"/>
            <a:ext cx="79282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000" dirty="0" smtClean="0"/>
              <a:t>We need some data, of course. This is how we collected it.</a:t>
            </a:r>
          </a:p>
          <a:p>
            <a:pPr algn="ctr"/>
            <a:r>
              <a:rPr lang="en-ZA" sz="4000" dirty="0" smtClean="0"/>
              <a:t>- Show video of data collection (muted) or pictures of testing with US</a:t>
            </a:r>
            <a:endParaRPr lang="en-ZA" sz="4000" dirty="0"/>
          </a:p>
        </p:txBody>
      </p:sp>
    </p:spTree>
    <p:extLst>
      <p:ext uri="{BB962C8B-B14F-4D97-AF65-F5344CB8AC3E}">
        <p14:creationId xmlns:p14="http://schemas.microsoft.com/office/powerpoint/2010/main" val="234515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9545" y="935182"/>
            <a:ext cx="792826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600" dirty="0" smtClean="0"/>
              <a:t>We have only a limited sample of pictures, so this is how we increased our dataset, because more data increases the possibility of creating a robust detection system.</a:t>
            </a:r>
          </a:p>
          <a:p>
            <a:pPr algn="ctr"/>
            <a:r>
              <a:rPr lang="en-ZA" sz="3600" dirty="0" smtClean="0"/>
              <a:t>Need training and testing data 70/30</a:t>
            </a:r>
            <a:endParaRPr lang="en-ZA" sz="3600" dirty="0" smtClean="0"/>
          </a:p>
          <a:p>
            <a:pPr algn="ctr"/>
            <a:endParaRPr lang="en-ZA" sz="4000" dirty="0"/>
          </a:p>
        </p:txBody>
      </p:sp>
    </p:spTree>
    <p:extLst>
      <p:ext uri="{BB962C8B-B14F-4D97-AF65-F5344CB8AC3E}">
        <p14:creationId xmlns:p14="http://schemas.microsoft.com/office/powerpoint/2010/main" val="13606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91" y="613064"/>
            <a:ext cx="79282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400" dirty="0" smtClean="0"/>
              <a:t>What did we do with the data?</a:t>
            </a:r>
          </a:p>
          <a:p>
            <a:pPr marL="685800" indent="-685800" algn="ctr">
              <a:buFontTx/>
              <a:buChar char="-"/>
            </a:pPr>
            <a:r>
              <a:rPr lang="en-ZA" sz="4400" dirty="0" smtClean="0"/>
              <a:t>Placed it in a CNN. WHY?</a:t>
            </a:r>
          </a:p>
          <a:p>
            <a:pPr algn="ctr"/>
            <a:r>
              <a:rPr lang="en-ZA" sz="4400" dirty="0" smtClean="0"/>
              <a:t>Because we want this solution to be practical, valuable. CNN can be trained, and can identify new test data cases.</a:t>
            </a:r>
          </a:p>
        </p:txBody>
      </p:sp>
    </p:spTree>
    <p:extLst>
      <p:ext uri="{BB962C8B-B14F-4D97-AF65-F5344CB8AC3E}">
        <p14:creationId xmlns:p14="http://schemas.microsoft.com/office/powerpoint/2010/main" val="216165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91" y="820882"/>
            <a:ext cx="79282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400" dirty="0" smtClean="0"/>
              <a:t>What does our CNN look like?</a:t>
            </a:r>
          </a:p>
          <a:p>
            <a:pPr marL="685800" indent="-685800" algn="ctr">
              <a:buFontTx/>
              <a:buChar char="-"/>
            </a:pPr>
            <a:r>
              <a:rPr lang="en-ZA" sz="4400" dirty="0" smtClean="0"/>
              <a:t>Flow diagram of the CNN. Explain what is it in greater detail and reiterate importance</a:t>
            </a:r>
          </a:p>
        </p:txBody>
      </p:sp>
    </p:spTree>
    <p:extLst>
      <p:ext uri="{BB962C8B-B14F-4D97-AF65-F5344CB8AC3E}">
        <p14:creationId xmlns:p14="http://schemas.microsoft.com/office/powerpoint/2010/main" val="284637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91" y="820882"/>
            <a:ext cx="79282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400" dirty="0" smtClean="0"/>
              <a:t>What does our CNN look like?</a:t>
            </a:r>
          </a:p>
          <a:p>
            <a:pPr marL="685800" indent="-685800" algn="ctr">
              <a:buFontTx/>
              <a:buChar char="-"/>
            </a:pPr>
            <a:r>
              <a:rPr lang="en-ZA" sz="4400" dirty="0" smtClean="0"/>
              <a:t>Flow diagram of the CNN. Explain what is it in greater detail and reiterate importance</a:t>
            </a:r>
          </a:p>
        </p:txBody>
      </p:sp>
    </p:spTree>
    <p:extLst>
      <p:ext uri="{BB962C8B-B14F-4D97-AF65-F5344CB8AC3E}">
        <p14:creationId xmlns:p14="http://schemas.microsoft.com/office/powerpoint/2010/main" val="310359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5246" y="0"/>
            <a:ext cx="792826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400" dirty="0" smtClean="0"/>
              <a:t>These are the results. </a:t>
            </a:r>
          </a:p>
          <a:p>
            <a:pPr marL="571500" indent="-571500" algn="ctr">
              <a:buFontTx/>
              <a:buChar char="-"/>
            </a:pPr>
            <a:r>
              <a:rPr lang="en-ZA" sz="4400" dirty="0" smtClean="0"/>
              <a:t>95% accuracy with the annotated testing data in water.</a:t>
            </a:r>
          </a:p>
          <a:p>
            <a:pPr marL="571500" indent="-571500" algn="ctr">
              <a:buFontTx/>
              <a:buChar char="-"/>
            </a:pPr>
            <a:r>
              <a:rPr lang="en-ZA" sz="4400" dirty="0" smtClean="0"/>
              <a:t>Really clean image, so not practical. How about a phantom? </a:t>
            </a:r>
            <a:endParaRPr lang="en-ZA" sz="4400" dirty="0" smtClean="0"/>
          </a:p>
        </p:txBody>
      </p:sp>
    </p:spTree>
    <p:extLst>
      <p:ext uri="{BB962C8B-B14F-4D97-AF65-F5344CB8AC3E}">
        <p14:creationId xmlns:p14="http://schemas.microsoft.com/office/powerpoint/2010/main" val="197789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5246" y="0"/>
            <a:ext cx="792826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400" dirty="0" smtClean="0"/>
              <a:t>These are the results. </a:t>
            </a:r>
          </a:p>
          <a:p>
            <a:pPr marL="571500" indent="-571500" algn="ctr">
              <a:buFontTx/>
              <a:buChar char="-"/>
            </a:pPr>
            <a:r>
              <a:rPr lang="en-ZA" sz="4400" dirty="0" smtClean="0"/>
              <a:t>95.4% accuracy with the annotated testing data in water.</a:t>
            </a:r>
          </a:p>
          <a:p>
            <a:pPr marL="571500" indent="-571500" algn="ctr">
              <a:buFontTx/>
              <a:buChar char="-"/>
            </a:pPr>
            <a:r>
              <a:rPr lang="en-ZA" sz="4400" dirty="0" smtClean="0"/>
              <a:t>Really clean image, so not practical. How about a phantom? </a:t>
            </a:r>
            <a:endParaRPr lang="en-ZA" sz="4400" dirty="0" smtClean="0"/>
          </a:p>
        </p:txBody>
      </p:sp>
    </p:spTree>
    <p:extLst>
      <p:ext uri="{BB962C8B-B14F-4D97-AF65-F5344CB8AC3E}">
        <p14:creationId xmlns:p14="http://schemas.microsoft.com/office/powerpoint/2010/main" val="390989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465" y="841664"/>
            <a:ext cx="79282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400" dirty="0" smtClean="0"/>
              <a:t>Used the trained data to identify the needle in a phantom. How did it do?</a:t>
            </a:r>
          </a:p>
          <a:p>
            <a:pPr algn="ctr"/>
            <a:r>
              <a:rPr lang="en-ZA" sz="4400" dirty="0" smtClean="0"/>
              <a:t>Here are some pictures of our phantom and the results </a:t>
            </a:r>
            <a:endParaRPr lang="en-ZA" sz="4400" dirty="0" smtClean="0"/>
          </a:p>
        </p:txBody>
      </p:sp>
    </p:spTree>
    <p:extLst>
      <p:ext uri="{BB962C8B-B14F-4D97-AF65-F5344CB8AC3E}">
        <p14:creationId xmlns:p14="http://schemas.microsoft.com/office/powerpoint/2010/main" val="338923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9937" y="945573"/>
            <a:ext cx="79282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600" dirty="0" smtClean="0"/>
              <a:t>How can we make this project better?</a:t>
            </a:r>
          </a:p>
          <a:p>
            <a:pPr marL="571500" indent="-571500" algn="ctr">
              <a:buFontTx/>
              <a:buChar char="-"/>
            </a:pPr>
            <a:r>
              <a:rPr lang="en-ZA" sz="3600" dirty="0" smtClean="0"/>
              <a:t>Larger dataset</a:t>
            </a:r>
          </a:p>
          <a:p>
            <a:pPr marL="571500" indent="-571500" algn="ctr">
              <a:buFontTx/>
              <a:buChar char="-"/>
            </a:pPr>
            <a:r>
              <a:rPr lang="en-ZA" sz="3600" dirty="0" smtClean="0"/>
              <a:t>Larger ultrasound probe</a:t>
            </a:r>
          </a:p>
          <a:p>
            <a:pPr marL="571500" indent="-571500" algn="ctr">
              <a:buFontTx/>
              <a:buChar char="-"/>
            </a:pPr>
            <a:r>
              <a:rPr lang="en-ZA" sz="3600" dirty="0" smtClean="0"/>
              <a:t>Augmenting our training technique (as shown in this paper)</a:t>
            </a:r>
          </a:p>
          <a:p>
            <a:pPr marL="571500" indent="-571500" algn="ctr">
              <a:buFontTx/>
              <a:buChar char="-"/>
            </a:pPr>
            <a:r>
              <a:rPr lang="en-ZA" sz="3600" dirty="0" smtClean="0"/>
              <a:t>Real-time image processing.</a:t>
            </a:r>
            <a:endParaRPr lang="en-ZA" sz="3600" dirty="0" smtClean="0"/>
          </a:p>
        </p:txBody>
      </p:sp>
    </p:spTree>
    <p:extLst>
      <p:ext uri="{BB962C8B-B14F-4D97-AF65-F5344CB8AC3E}">
        <p14:creationId xmlns:p14="http://schemas.microsoft.com/office/powerpoint/2010/main" val="137719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9155" y="803850"/>
            <a:ext cx="792826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000" dirty="0" smtClean="0"/>
              <a:t>So just to summarise:</a:t>
            </a:r>
          </a:p>
          <a:p>
            <a:pPr marL="571500" indent="-571500" algn="ctr">
              <a:buFontTx/>
              <a:buChar char="-"/>
            </a:pPr>
            <a:r>
              <a:rPr lang="en-ZA" sz="3000" dirty="0" smtClean="0"/>
              <a:t>Needle detection and guidance is useful, but conventionally has issues that can be approved on with engineering.</a:t>
            </a:r>
          </a:p>
          <a:p>
            <a:pPr marL="571500" indent="-571500" algn="ctr">
              <a:buFontTx/>
              <a:buChar char="-"/>
            </a:pPr>
            <a:r>
              <a:rPr lang="en-ZA" sz="3000" dirty="0" smtClean="0"/>
              <a:t>We propose automated needle detecting using a CNN.</a:t>
            </a:r>
          </a:p>
          <a:p>
            <a:pPr marL="571500" indent="-571500" algn="ctr">
              <a:buFontTx/>
              <a:buChar char="-"/>
            </a:pPr>
            <a:r>
              <a:rPr lang="en-ZA" sz="3000" dirty="0" smtClean="0"/>
              <a:t>These are our results. This is where we can improve.</a:t>
            </a:r>
          </a:p>
          <a:p>
            <a:pPr marL="571500" indent="-571500" algn="ctr">
              <a:buFontTx/>
              <a:buChar char="-"/>
            </a:pPr>
            <a:endParaRPr lang="en-ZA" sz="3600" dirty="0" smtClean="0"/>
          </a:p>
        </p:txBody>
      </p:sp>
    </p:spTree>
    <p:extLst>
      <p:ext uri="{BB962C8B-B14F-4D97-AF65-F5344CB8AC3E}">
        <p14:creationId xmlns:p14="http://schemas.microsoft.com/office/powerpoint/2010/main" val="78665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8373" y="1859973"/>
            <a:ext cx="79282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800" dirty="0" smtClean="0"/>
              <a:t>Funny story about missed veins</a:t>
            </a:r>
            <a:endParaRPr lang="en-ZA" sz="4800" dirty="0"/>
          </a:p>
        </p:txBody>
      </p:sp>
    </p:spTree>
    <p:extLst>
      <p:ext uri="{BB962C8B-B14F-4D97-AF65-F5344CB8AC3E}">
        <p14:creationId xmlns:p14="http://schemas.microsoft.com/office/powerpoint/2010/main" val="124966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9545" y="1049482"/>
            <a:ext cx="79282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800" dirty="0" smtClean="0"/>
              <a:t>This is why we chose Ultrasound – To improve guidance – Show murky image of ultrasound</a:t>
            </a:r>
            <a:endParaRPr lang="en-ZA" sz="4800" dirty="0"/>
          </a:p>
        </p:txBody>
      </p:sp>
    </p:spTree>
    <p:extLst>
      <p:ext uri="{BB962C8B-B14F-4D97-AF65-F5344CB8AC3E}">
        <p14:creationId xmlns:p14="http://schemas.microsoft.com/office/powerpoint/2010/main" val="395954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0328" y="1184563"/>
            <a:ext cx="79282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000" dirty="0" smtClean="0"/>
              <a:t>Important practical applications of ultrasound that could be more serious than drawing blood</a:t>
            </a:r>
          </a:p>
          <a:p>
            <a:pPr marL="685800" indent="-685800" algn="ctr">
              <a:buFontTx/>
              <a:buChar char="-"/>
            </a:pPr>
            <a:r>
              <a:rPr lang="en-ZA" sz="4000" dirty="0" smtClean="0"/>
              <a:t>Central venous injection</a:t>
            </a:r>
          </a:p>
          <a:p>
            <a:pPr marL="685800" indent="-685800" algn="ctr">
              <a:buFontTx/>
              <a:buChar char="-"/>
            </a:pPr>
            <a:r>
              <a:rPr lang="en-ZA" sz="4000" dirty="0" smtClean="0"/>
              <a:t>Parathyroid Injection </a:t>
            </a:r>
            <a:endParaRPr lang="en-ZA" sz="4000" dirty="0"/>
          </a:p>
        </p:txBody>
      </p:sp>
    </p:spTree>
    <p:extLst>
      <p:ext uri="{BB962C8B-B14F-4D97-AF65-F5344CB8AC3E}">
        <p14:creationId xmlns:p14="http://schemas.microsoft.com/office/powerpoint/2010/main" val="208737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9156" y="768926"/>
            <a:ext cx="79282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000" dirty="0" smtClean="0"/>
              <a:t>Not just a hunch. We know that research interest exists as is evident from the following papers: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ZA" sz="4000" dirty="0" smtClean="0"/>
              <a:t>Paper 1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ZA" sz="4000" dirty="0" smtClean="0"/>
              <a:t>Paper 2 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ZA" sz="4000" dirty="0" smtClean="0"/>
              <a:t>Interesting result 3 etc. etc.</a:t>
            </a:r>
            <a:endParaRPr lang="en-ZA" sz="4000" dirty="0"/>
          </a:p>
        </p:txBody>
      </p:sp>
    </p:spTree>
    <p:extLst>
      <p:ext uri="{BB962C8B-B14F-4D97-AF65-F5344CB8AC3E}">
        <p14:creationId xmlns:p14="http://schemas.microsoft.com/office/powerpoint/2010/main" val="97154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8764" y="1091046"/>
            <a:ext cx="79282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800" dirty="0" smtClean="0"/>
              <a:t>What are the man benefits of Ultrasound?</a:t>
            </a:r>
          </a:p>
          <a:p>
            <a:pPr algn="ctr"/>
            <a:r>
              <a:rPr lang="en-ZA" sz="4800" dirty="0" smtClean="0"/>
              <a:t>- Fast, inexpensive, universal etc. etc. etc.</a:t>
            </a:r>
            <a:endParaRPr lang="en-ZA" sz="4800" dirty="0"/>
          </a:p>
        </p:txBody>
      </p:sp>
    </p:spTree>
    <p:extLst>
      <p:ext uri="{BB962C8B-B14F-4D97-AF65-F5344CB8AC3E}">
        <p14:creationId xmlns:p14="http://schemas.microsoft.com/office/powerpoint/2010/main" val="69660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955960"/>
            <a:ext cx="79282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600" dirty="0" smtClean="0"/>
              <a:t>But why US? Tracking is better with a sensor no?</a:t>
            </a:r>
          </a:p>
          <a:p>
            <a:pPr algn="ctr"/>
            <a:endParaRPr lang="en-ZA" sz="3600" dirty="0"/>
          </a:p>
          <a:p>
            <a:pPr algn="ctr"/>
            <a:r>
              <a:rPr lang="en-ZA" sz="3600" dirty="0" smtClean="0"/>
              <a:t>Not if you want to keep the surgical workflow the same. </a:t>
            </a:r>
            <a:r>
              <a:rPr lang="en-ZA" sz="3600" i="1" dirty="0" smtClean="0"/>
              <a:t>Perceptual docking</a:t>
            </a:r>
            <a:endParaRPr lang="en-ZA" sz="3600" i="1" dirty="0"/>
          </a:p>
        </p:txBody>
      </p:sp>
    </p:spTree>
    <p:extLst>
      <p:ext uri="{BB962C8B-B14F-4D97-AF65-F5344CB8AC3E}">
        <p14:creationId xmlns:p14="http://schemas.microsoft.com/office/powerpoint/2010/main" val="148265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5247" y="644237"/>
            <a:ext cx="792826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400" dirty="0" smtClean="0"/>
              <a:t>There are, of course, a number of constraints that we’re dealing with here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ZA" sz="4400" dirty="0" smtClean="0"/>
              <a:t>Time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ZA" sz="4400" dirty="0" smtClean="0"/>
              <a:t>Size of Ultrasound probe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ZA" sz="4400" dirty="0" smtClean="0"/>
              <a:t>Subjective annotations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ZA" sz="4400" dirty="0" smtClean="0"/>
          </a:p>
          <a:p>
            <a:pPr algn="ctr"/>
            <a:endParaRPr lang="en-ZA" sz="4400" dirty="0" smtClean="0"/>
          </a:p>
        </p:txBody>
      </p:sp>
    </p:spTree>
    <p:extLst>
      <p:ext uri="{BB962C8B-B14F-4D97-AF65-F5344CB8AC3E}">
        <p14:creationId xmlns:p14="http://schemas.microsoft.com/office/powerpoint/2010/main" val="409145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7982" y="405245"/>
            <a:ext cx="792826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000" dirty="0" smtClean="0"/>
              <a:t> </a:t>
            </a:r>
            <a:r>
              <a:rPr lang="en-ZA" sz="3600" dirty="0" smtClean="0"/>
              <a:t>MODEL:</a:t>
            </a:r>
          </a:p>
          <a:p>
            <a:pPr marL="685800" indent="-685800" algn="ctr">
              <a:buFontTx/>
              <a:buChar char="-"/>
            </a:pPr>
            <a:r>
              <a:rPr lang="en-ZA" sz="3600" dirty="0" smtClean="0"/>
              <a:t>Water (Flesh)</a:t>
            </a:r>
          </a:p>
          <a:p>
            <a:pPr marL="685800" indent="-685800" algn="ctr">
              <a:buFontTx/>
              <a:buChar char="-"/>
            </a:pPr>
            <a:r>
              <a:rPr lang="en-ZA" sz="3600" dirty="0" smtClean="0"/>
              <a:t>Needle (Tool)</a:t>
            </a:r>
          </a:p>
          <a:p>
            <a:pPr marL="685800" indent="-685800" algn="ctr">
              <a:buFontTx/>
              <a:buChar char="-"/>
            </a:pPr>
            <a:r>
              <a:rPr lang="en-ZA" sz="3600" dirty="0" smtClean="0"/>
              <a:t>Cup (Boundaries</a:t>
            </a:r>
            <a:r>
              <a:rPr lang="en-ZA" sz="3600" dirty="0" smtClean="0"/>
              <a:t>)</a:t>
            </a:r>
          </a:p>
          <a:p>
            <a:pPr algn="ctr"/>
            <a:r>
              <a:rPr lang="en-ZA" sz="3600" dirty="0" smtClean="0"/>
              <a:t>We chose this model because of water’s acoustic impedance. Impedance matching</a:t>
            </a:r>
            <a:endParaRPr lang="en-ZA" sz="3600" dirty="0"/>
          </a:p>
        </p:txBody>
      </p:sp>
    </p:spTree>
    <p:extLst>
      <p:ext uri="{BB962C8B-B14F-4D97-AF65-F5344CB8AC3E}">
        <p14:creationId xmlns:p14="http://schemas.microsoft.com/office/powerpoint/2010/main" val="53639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erial College Postgraduate Template">
  <a:themeElements>
    <a:clrScheme name="Imperial College Postgraduate Template">
      <a:dk1>
        <a:srgbClr val="000000"/>
      </a:dk1>
      <a:lt1>
        <a:sysClr val="window" lastClr="FFFFFF"/>
      </a:lt1>
      <a:dk2>
        <a:srgbClr val="002147"/>
      </a:dk2>
      <a:lt2>
        <a:srgbClr val="EBEEEE"/>
      </a:lt2>
      <a:accent1>
        <a:srgbClr val="003E74"/>
      </a:accent1>
      <a:accent2>
        <a:srgbClr val="006EAF"/>
      </a:accent2>
      <a:accent3>
        <a:srgbClr val="0085CA"/>
      </a:accent3>
      <a:accent4>
        <a:srgbClr val="0CA1CD"/>
      </a:accent4>
      <a:accent5>
        <a:srgbClr val="9D9D9D"/>
      </a:accent5>
      <a:accent6>
        <a:srgbClr val="D4EFFC"/>
      </a:accent6>
      <a:hlink>
        <a:srgbClr val="0563C1"/>
      </a:hlink>
      <a:folHlink>
        <a:srgbClr val="772583"/>
      </a:folHlink>
    </a:clrScheme>
    <a:fontScheme name="Imperial College Postgradua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3805</TotalTime>
  <Words>475</Words>
  <Application>Microsoft Office PowerPoint</Application>
  <PresentationFormat>On-screen Show (16:9)</PresentationFormat>
  <Paragraphs>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AbsaraSansHeadOT-Bold</vt:lpstr>
      <vt:lpstr>Arial</vt:lpstr>
      <vt:lpstr>Calibri</vt:lpstr>
      <vt:lpstr>Imperial College Postgraduate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Araujo</dc:creator>
  <cp:lastModifiedBy>Ricardo De Almeida</cp:lastModifiedBy>
  <cp:revision>730</cp:revision>
  <dcterms:created xsi:type="dcterms:W3CDTF">2016-05-23T13:40:31Z</dcterms:created>
  <dcterms:modified xsi:type="dcterms:W3CDTF">2018-12-06T15:03:43Z</dcterms:modified>
</cp:coreProperties>
</file>