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avi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292" r:id="rId2"/>
    <p:sldId id="303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9" orient="horz" pos="667" userDrawn="1">
          <p15:clr>
            <a:srgbClr val="A4A3A4"/>
          </p15:clr>
        </p15:guide>
        <p15:guide id="10" orient="horz" pos="2935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EEE"/>
    <a:srgbClr val="006EAF"/>
    <a:srgbClr val="0CA1CD"/>
    <a:srgbClr val="0085CA"/>
    <a:srgbClr val="002147"/>
    <a:srgbClr val="003E74"/>
    <a:srgbClr val="005BAA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94" autoAdjust="0"/>
  </p:normalViewPr>
  <p:slideViewPr>
    <p:cSldViewPr snapToGrid="0" showGuides="1">
      <p:cViewPr varScale="1">
        <p:scale>
          <a:sx n="89" d="100"/>
          <a:sy n="89" d="100"/>
        </p:scale>
        <p:origin x="-96" y="-252"/>
      </p:cViewPr>
      <p:guideLst>
        <p:guide orient="horz" pos="667"/>
        <p:guide orient="horz" pos="2935"/>
        <p:guide orient="horz" pos="2822"/>
        <p:guide pos="288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72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C4F3-9B9F-41CA-BFFD-303059E6AFE0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4CA1B-14A5-4858-BED4-3EAA93D4CE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9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4612-7707-4981-9C4E-9CB60C5A0A89}" type="datetimeFigureOut">
              <a:rPr lang="en-GB" smtClean="0"/>
              <a:t>06/12/2018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B09CE-7A7B-471C-A3CD-41847BF81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3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sz="900" dirty="0" smtClean="0"/>
              <a:t>How can we make this project better?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Larger dataset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Larger ultrasound probe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Augmenting our training technique (as shown in this paper)</a:t>
            </a:r>
          </a:p>
          <a:p>
            <a:pPr marL="571500" indent="-571500" algn="ctr">
              <a:buFontTx/>
              <a:buChar char="-"/>
            </a:pPr>
            <a:r>
              <a:rPr lang="en-ZA" sz="900" dirty="0" smtClean="0"/>
              <a:t>Real-time image processing.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B09CE-7A7B-471C-A3CD-41847BF815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1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2862889" cy="51435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19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3591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3826334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814936" y="1713543"/>
            <a:ext cx="1493146" cy="149314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746059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439048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439048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50443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450443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7427654" y="340220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7427651" y="1558164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37"/>
          <p:cNvSpPr>
            <a:spLocks noGrp="1"/>
          </p:cNvSpPr>
          <p:nvPr>
            <p:ph type="body" sz="quarter" idx="23" hasCustomPrompt="1"/>
          </p:nvPr>
        </p:nvSpPr>
        <p:spPr>
          <a:xfrm>
            <a:off x="3734664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49" name="Text Placeholder 37"/>
          <p:cNvSpPr>
            <a:spLocks noGrp="1"/>
          </p:cNvSpPr>
          <p:nvPr>
            <p:ph type="body" sz="quarter" idx="24" hasCustomPrompt="1"/>
          </p:nvPr>
        </p:nvSpPr>
        <p:spPr>
          <a:xfrm>
            <a:off x="3383893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50" name="Text Placeholder 37"/>
          <p:cNvSpPr>
            <a:spLocks noGrp="1"/>
          </p:cNvSpPr>
          <p:nvPr>
            <p:ph type="body" sz="quarter" idx="25" hasCustomPrompt="1"/>
          </p:nvPr>
        </p:nvSpPr>
        <p:spPr>
          <a:xfrm>
            <a:off x="6723270" y="3577866"/>
            <a:ext cx="1674671" cy="320839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 algn="ctr">
              <a:defRPr lang="en-US" sz="1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Insert name here</a:t>
            </a:r>
          </a:p>
        </p:txBody>
      </p:sp>
      <p:sp>
        <p:nvSpPr>
          <p:cNvPr id="51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6372499" y="3946322"/>
            <a:ext cx="2376214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13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92718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350526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4793178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21986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62513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84531" y="2078348"/>
            <a:ext cx="995378" cy="995378"/>
          </a:xfrm>
          <a:prstGeom prst="ellipse">
            <a:avLst/>
          </a:prstGeom>
          <a:solidFill>
            <a:schemeClr val="bg2"/>
          </a:solidFill>
        </p:spPr>
        <p:txBody>
          <a:bodyPr/>
          <a:lstStyle>
            <a:lvl1pPr>
              <a:defRPr sz="1000"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A brief guide to </a:t>
            </a:r>
            <a:r>
              <a:rPr lang="en-GB" b="1"/>
              <a:t>Postgraduate Study</a:t>
            </a:r>
            <a:endParaRPr lang="en-GB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97480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7480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332147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332147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766814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66814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201481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5201481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636148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6636148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070816" y="3286060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070816" y="1858029"/>
            <a:ext cx="178682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7"/>
          <p:cNvSpPr>
            <a:spLocks noGrp="1"/>
          </p:cNvSpPr>
          <p:nvPr>
            <p:ph type="body" sz="quarter" idx="14" hasCustomPrompt="1"/>
          </p:nvPr>
        </p:nvSpPr>
        <p:spPr>
          <a:xfrm>
            <a:off x="395989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6" name="Text Placeholder 37"/>
          <p:cNvSpPr>
            <a:spLocks noGrp="1"/>
          </p:cNvSpPr>
          <p:nvPr>
            <p:ph type="body" sz="quarter" idx="26" hasCustomPrompt="1"/>
          </p:nvPr>
        </p:nvSpPr>
        <p:spPr>
          <a:xfrm>
            <a:off x="1835257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7" name="Text Placeholder 37"/>
          <p:cNvSpPr>
            <a:spLocks noGrp="1"/>
          </p:cNvSpPr>
          <p:nvPr>
            <p:ph type="body" sz="quarter" idx="27" hasCustomPrompt="1"/>
          </p:nvPr>
        </p:nvSpPr>
        <p:spPr>
          <a:xfrm>
            <a:off x="3274525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28" hasCustomPrompt="1"/>
          </p:nvPr>
        </p:nvSpPr>
        <p:spPr>
          <a:xfrm>
            <a:off x="470459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9258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251" y="3610224"/>
            <a:ext cx="1172462" cy="786016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spcAft>
                <a:spcPts val="400"/>
              </a:spcAft>
              <a:defRPr sz="105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name here</a:t>
            </a:r>
          </a:p>
        </p:txBody>
      </p:sp>
    </p:spTree>
    <p:extLst>
      <p:ext uri="{BB962C8B-B14F-4D97-AF65-F5344CB8AC3E}">
        <p14:creationId xmlns:p14="http://schemas.microsoft.com/office/powerpoint/2010/main" val="5775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461937" y="847726"/>
            <a:ext cx="5286776" cy="2471508"/>
          </a:xfrm>
        </p:spPr>
        <p:txBody>
          <a:bodyPr anchor="b">
            <a:noAutofit/>
          </a:bodyPr>
          <a:lstStyle>
            <a:lvl1pPr>
              <a:defRPr sz="5400"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586916" y="3594604"/>
            <a:ext cx="4306134" cy="382401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3586916" y="3594604"/>
            <a:ext cx="4306134" cy="382401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520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r="44939"/>
          <a:stretch/>
        </p:blipFill>
        <p:spPr>
          <a:xfrm>
            <a:off x="0" y="0"/>
            <a:ext cx="2862888" cy="5143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399258"/>
            <a:ext cx="1701559" cy="46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t="3" r="24602" b="10292"/>
          <a:stretch/>
        </p:blipFill>
        <p:spPr>
          <a:xfrm flipH="1">
            <a:off x="3586915" y="3402518"/>
            <a:ext cx="4306134" cy="1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19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95288" y="1910673"/>
            <a:ext cx="4284937" cy="613227"/>
          </a:xfrm>
          <a:solidFill>
            <a:srgbClr val="003E74"/>
          </a:solidFill>
        </p:spPr>
        <p:txBody>
          <a:bodyPr vert="horz" wrap="none" lIns="72000" tIns="72000" rIns="72000" bIns="72000" rtlCol="0" anchor="ctr">
            <a:spAutoFit/>
          </a:bodyPr>
          <a:lstStyle>
            <a:lvl1pPr>
              <a:defRPr lang="en-US" sz="3200" b="1" cap="all" spc="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>
              <a:lnSpc>
                <a:spcPct val="95000"/>
              </a:lnSpc>
              <a:spcBef>
                <a:spcPct val="0"/>
              </a:spcBef>
            </a:pPr>
            <a:r>
              <a:rPr lang="en-US" dirty="0"/>
              <a:t>Click to edit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77966" y="1210989"/>
            <a:ext cx="2989805" cy="2989805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7862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</a:t>
            </a:r>
            <a:r>
              <a:rPr lang="en-GB" dirty="0"/>
              <a:t> </a:t>
            </a:r>
            <a:r>
              <a:rPr lang="en-GB" b="1" dirty="0"/>
              <a:t>Study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871788" y="2699173"/>
            <a:ext cx="2275945" cy="1885345"/>
          </a:xfrm>
        </p:spPr>
        <p:txBody>
          <a:bodyPr wrap="none">
            <a:noAutofit/>
          </a:bodyPr>
          <a:lstStyle>
            <a:lvl1pPr>
              <a:lnSpc>
                <a:spcPct val="85000"/>
              </a:lnSpc>
              <a:spcBef>
                <a:spcPts val="1400"/>
              </a:spcBef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395288" y="1221649"/>
            <a:ext cx="4284937" cy="613227"/>
          </a:xfrm>
          <a:solidFill>
            <a:srgbClr val="003E74"/>
          </a:solidFill>
        </p:spPr>
        <p:txBody>
          <a:bodyPr wrap="none" lIns="72000" tIns="72000" rIns="72000" bIns="72000" rtlCol="0" anchor="ctr">
            <a:spAutoFit/>
          </a:bodyPr>
          <a:lstStyle>
            <a:lvl1pPr>
              <a:defRPr lang="en-GB" sz="3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95000"/>
              </a:lnSpc>
            </a:pPr>
            <a:r>
              <a:rPr lang="en-US" dirty="0"/>
              <a:t>Click to edit TEXT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6739916" y="4549089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739916" y="859071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94542" y="842963"/>
            <a:ext cx="219821" cy="219821"/>
            <a:chOff x="394542" y="842963"/>
            <a:chExt cx="219821" cy="219821"/>
          </a:xfrm>
        </p:grpSpPr>
        <p:sp>
          <p:nvSpPr>
            <p:cNvPr id="19" name="Oval 18"/>
            <p:cNvSpPr/>
            <p:nvPr/>
          </p:nvSpPr>
          <p:spPr>
            <a:xfrm>
              <a:off x="394542" y="842963"/>
              <a:ext cx="219821" cy="219821"/>
            </a:xfrm>
            <a:prstGeom prst="ellipse">
              <a:avLst/>
            </a:prstGeom>
            <a:solidFill>
              <a:srgbClr val="006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04452" y="888259"/>
              <a:ext cx="0" cy="129228"/>
            </a:xfrm>
            <a:prstGeom prst="straightConnector1">
              <a:avLst/>
            </a:prstGeom>
            <a:solidFill>
              <a:srgbClr val="006EAF"/>
            </a:solidFill>
            <a:ln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41648" r="51620" b="-2"/>
          <a:stretch/>
        </p:blipFill>
        <p:spPr>
          <a:xfrm rot="16200000" flipH="1">
            <a:off x="6692448" y="2321977"/>
            <a:ext cx="4773529" cy="1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8457993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1774333"/>
            <a:ext cx="4169448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6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691097" y="2232659"/>
            <a:ext cx="4169448" cy="242506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90719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04254" y="1691807"/>
            <a:ext cx="4156291" cy="411162"/>
          </a:xfrm>
        </p:spPr>
        <p:txBody>
          <a:bodyPr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504437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249007" y="1774333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235371" y="151182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63513" y="4346134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ig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8" y="1774333"/>
            <a:ext cx="4713081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4713081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6781" y="1058863"/>
            <a:ext cx="3241931" cy="3241931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94794" y="710340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008865" y="4645053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456879" y="2063158"/>
            <a:ext cx="2227542" cy="2227542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0719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5795105" y="1774333"/>
            <a:ext cx="2953607" cy="2883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43243" y="1800645"/>
            <a:ext cx="265905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471385" y="4634959"/>
            <a:ext cx="237763" cy="0"/>
          </a:xfrm>
          <a:prstGeom prst="line">
            <a:avLst/>
          </a:prstGeom>
          <a:ln w="4127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48" r="7924" b="-2"/>
          <a:stretch/>
        </p:blipFill>
        <p:spPr>
          <a:xfrm flipH="1">
            <a:off x="-2" y="4773529"/>
            <a:ext cx="9144001" cy="12957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902168"/>
            <a:ext cx="9144000" cy="241330"/>
          </a:xfrm>
          <a:prstGeom prst="rect">
            <a:avLst/>
          </a:prstGeom>
          <a:solidFill>
            <a:srgbClr val="00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719" y="922943"/>
            <a:ext cx="8457993" cy="741760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719" y="1774333"/>
            <a:ext cx="8457993" cy="2883392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719" y="4902168"/>
            <a:ext cx="8457994" cy="241332"/>
          </a:xfrm>
          <a:prstGeom prst="rect">
            <a:avLst/>
          </a:prstGeom>
        </p:spPr>
        <p:txBody>
          <a:bodyPr vert="horz" lIns="90000" tIns="90000" rIns="90000" bIns="90000" rtlCol="0" anchor="ctr"/>
          <a:lstStyle>
            <a:lvl1pPr algn="l">
              <a:defRPr sz="6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 brief guide to </a:t>
            </a:r>
            <a:r>
              <a:rPr lang="en-GB" b="1" dirty="0"/>
              <a:t>Postgraduate Study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" b="57626"/>
          <a:stretch/>
        </p:blipFill>
        <p:spPr>
          <a:xfrm>
            <a:off x="397669" y="406401"/>
            <a:ext cx="1088775" cy="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9" r:id="rId2"/>
    <p:sldLayoutId id="2147483705" r:id="rId3"/>
    <p:sldLayoutId id="2147483712" r:id="rId4"/>
    <p:sldLayoutId id="2147483718" r:id="rId5"/>
    <p:sldLayoutId id="2147483719" r:id="rId6"/>
    <p:sldLayoutId id="2147483721" r:id="rId7"/>
    <p:sldLayoutId id="2147483722" r:id="rId8"/>
    <p:sldLayoutId id="2147483720" r:id="rId9"/>
    <p:sldLayoutId id="2147483703" r:id="rId10"/>
    <p:sldLayoutId id="2147483723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 cap="all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bsaraSansHeadOT-Bold" panose="02000503060000020004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49" userDrawn="1">
          <p15:clr>
            <a:srgbClr val="5ACBF0"/>
          </p15:clr>
        </p15:guide>
        <p15:guide id="4" pos="5511" userDrawn="1">
          <p15:clr>
            <a:srgbClr val="5ACBF0"/>
          </p15:clr>
        </p15:guide>
        <p15:guide id="5" orient="horz" pos="667" userDrawn="1">
          <p15:clr>
            <a:srgbClr val="5ACBF0"/>
          </p15:clr>
        </p15:guide>
        <p15:guide id="6" orient="horz" pos="2981" userDrawn="1">
          <p15:clr>
            <a:srgbClr val="5ACBF0"/>
          </p15:clr>
        </p15:guide>
        <p15:guide id="7" orient="horz" pos="25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18" y="187687"/>
            <a:ext cx="51435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18" y="187687"/>
            <a:ext cx="51435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18" y="187687"/>
            <a:ext cx="5143500" cy="5143500"/>
          </a:xfrm>
          <a:prstGeom prst="rect">
            <a:avLst/>
          </a:prstGeom>
        </p:spPr>
      </p:pic>
      <p:pic>
        <p:nvPicPr>
          <p:cNvPr id="1027" name="Picture 3" descr="C:\Users\virginia\Desktop\hamlyn project\needl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94" y="278658"/>
            <a:ext cx="1843048" cy="14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81" y="604601"/>
            <a:ext cx="2624000" cy="1593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1"/>
          <a:stretch/>
        </p:blipFill>
        <p:spPr>
          <a:xfrm>
            <a:off x="4591840" y="1607821"/>
            <a:ext cx="734095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19271 0.26481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1324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713"/>
            <a:ext cx="5421854" cy="3606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4287"/>
            <a:ext cx="3055172" cy="130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24237" r="52109" b="24078"/>
          <a:stretch/>
        </p:blipFill>
        <p:spPr>
          <a:xfrm>
            <a:off x="398035" y="854784"/>
            <a:ext cx="3309870" cy="633858"/>
          </a:xfrm>
          <a:prstGeom prst="rect">
            <a:avLst/>
          </a:prstGeom>
        </p:spPr>
      </p:pic>
      <p:pic>
        <p:nvPicPr>
          <p:cNvPr id="7" name="realTimeUltrasoundDetection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381443" y="1225473"/>
            <a:ext cx="4462537" cy="25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Imperial College Postgraduate Template">
  <a:themeElements>
    <a:clrScheme name="Imperial College Postgraduate Template">
      <a:dk1>
        <a:srgbClr val="000000"/>
      </a:dk1>
      <a:lt1>
        <a:sysClr val="window" lastClr="FFFFFF"/>
      </a:lt1>
      <a:dk2>
        <a:srgbClr val="002147"/>
      </a:dk2>
      <a:lt2>
        <a:srgbClr val="EBEEEE"/>
      </a:lt2>
      <a:accent1>
        <a:srgbClr val="003E74"/>
      </a:accent1>
      <a:accent2>
        <a:srgbClr val="006EAF"/>
      </a:accent2>
      <a:accent3>
        <a:srgbClr val="0085CA"/>
      </a:accent3>
      <a:accent4>
        <a:srgbClr val="0CA1CD"/>
      </a:accent4>
      <a:accent5>
        <a:srgbClr val="9D9D9D"/>
      </a:accent5>
      <a:accent6>
        <a:srgbClr val="D4EFFC"/>
      </a:accent6>
      <a:hlink>
        <a:srgbClr val="0563C1"/>
      </a:hlink>
      <a:folHlink>
        <a:srgbClr val="772583"/>
      </a:folHlink>
    </a:clrScheme>
    <a:fontScheme name="Imperial College Postgradu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30</Words>
  <Application>Microsoft Office PowerPoint</Application>
  <PresentationFormat>On-screen Show (16:9)</PresentationFormat>
  <Paragraphs>7</Paragraphs>
  <Slides>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Imperial College Postgraduate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Araujo</dc:creator>
  <cp:lastModifiedBy>virginia mamone</cp:lastModifiedBy>
  <cp:revision>753</cp:revision>
  <dcterms:created xsi:type="dcterms:W3CDTF">2016-05-23T13:40:31Z</dcterms:created>
  <dcterms:modified xsi:type="dcterms:W3CDTF">2018-12-07T00:46:11Z</dcterms:modified>
</cp:coreProperties>
</file>