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1" r:id="rId9"/>
    <p:sldId id="263" r:id="rId10"/>
    <p:sldId id="278" r:id="rId11"/>
    <p:sldId id="272" r:id="rId12"/>
    <p:sldId id="264" r:id="rId13"/>
    <p:sldId id="279" r:id="rId14"/>
    <p:sldId id="280" r:id="rId15"/>
    <p:sldId id="273" r:id="rId16"/>
    <p:sldId id="281" r:id="rId17"/>
    <p:sldId id="265" r:id="rId18"/>
    <p:sldId id="268" r:id="rId19"/>
    <p:sldId id="266" r:id="rId20"/>
    <p:sldId id="274" r:id="rId21"/>
    <p:sldId id="276" r:id="rId22"/>
    <p:sldId id="277" r:id="rId23"/>
    <p:sldId id="275" r:id="rId24"/>
    <p:sldId id="285" r:id="rId25"/>
    <p:sldId id="282" r:id="rId26"/>
    <p:sldId id="283" r:id="rId27"/>
    <p:sldId id="284" r:id="rId28"/>
    <p:sldId id="27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7133"/>
    <a:srgbClr val="E68B88"/>
    <a:srgbClr val="1A3170"/>
    <a:srgbClr val="D9692C"/>
    <a:srgbClr val="C9C9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56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r>
              <a:rPr lang="en-GB"/>
              <a:t>© David J. Barnes and Michael Kölling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2600" y="8686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9FF335CA-097D-4182-BB00-8903893629D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r>
              <a:rPr lang="en-GB"/>
              <a:t>© David J. Barnes and Michael Kölling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49DF54F0-C635-4528-A9FC-FC9A711F5E1A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AF485F3-8C81-4960-A3A9-1954AA60ACCB}" type="slidenum">
              <a:rPr lang="en-GB"/>
              <a:pPr/>
              <a:t>1</a:t>
            </a:fld>
            <a:endParaRPr lang="en-GB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5809D03-D601-40AC-B7ED-CBB27DCDAA28}" type="slidenum">
              <a:rPr lang="en-GB"/>
              <a:pPr/>
              <a:t>11</a:t>
            </a:fld>
            <a:endParaRPr lang="en-GB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3DAD5DF-BAF4-48C9-BE64-3F849A752C10}" type="slidenum">
              <a:rPr lang="en-GB"/>
              <a:pPr/>
              <a:t>12</a:t>
            </a:fld>
            <a:endParaRPr lang="en-GB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04C4F31-6BEC-4C0A-B8F1-F492784C76FE}" type="slidenum">
              <a:rPr lang="en-GB"/>
              <a:pPr/>
              <a:t>15</a:t>
            </a:fld>
            <a:endParaRPr lang="en-GB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1B0280D-1F04-4E32-B25B-A218EDD96FC3}" type="slidenum">
              <a:rPr lang="en-GB"/>
              <a:pPr/>
              <a:t>17</a:t>
            </a:fld>
            <a:endParaRPr lang="en-GB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5D5E896-43CB-4910-B639-6DD828FDD155}" type="slidenum">
              <a:rPr lang="en-GB"/>
              <a:pPr/>
              <a:t>18</a:t>
            </a:fld>
            <a:endParaRPr lang="en-GB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2826B99F-036C-4A05-9273-8CC8C59689A0}" type="slidenum">
              <a:rPr lang="en-GB"/>
              <a:pPr/>
              <a:t>19</a:t>
            </a:fld>
            <a:endParaRPr lang="en-GB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8FCC2E7-B943-45FF-9973-60F1C38AF457}" type="slidenum">
              <a:rPr lang="en-GB"/>
              <a:pPr/>
              <a:t>2</a:t>
            </a:fld>
            <a:endParaRPr lang="en-GB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0CA220D-00B5-4B99-8C91-238F2AA0DF5E}" type="slidenum">
              <a:rPr lang="en-GB"/>
              <a:pPr/>
              <a:t>20</a:t>
            </a:fld>
            <a:endParaRPr lang="en-GB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C82357B-04C5-4CFB-A143-227B26E695EE}" type="slidenum">
              <a:rPr lang="en-GB"/>
              <a:pPr/>
              <a:t>21</a:t>
            </a:fld>
            <a:endParaRPr lang="en-GB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AEF5FBD-4196-4CB3-B757-A4C56E89FFE0}" type="slidenum">
              <a:rPr lang="en-GB"/>
              <a:pPr/>
              <a:t>22</a:t>
            </a:fld>
            <a:endParaRPr lang="en-GB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A8A98743-19C2-4CD3-A932-FE1E801B7B71}" type="slidenum">
              <a:rPr lang="en-GB"/>
              <a:pPr/>
              <a:t>23</a:t>
            </a:fld>
            <a:endParaRPr lang="en-GB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170E6257-E91D-4166-A48F-21ED23829BD5}" type="slidenum">
              <a:rPr lang="en-GB"/>
              <a:pPr/>
              <a:t>28</a:t>
            </a:fld>
            <a:endParaRPr lang="en-GB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9ECA9FC3-CC12-4DD5-893D-0EE9A94A9418}" type="slidenum">
              <a:rPr lang="en-GB"/>
              <a:pPr/>
              <a:t>3</a:t>
            </a:fld>
            <a:endParaRPr lang="en-GB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FC907683-9F6C-4479-837A-6DC76CC8B4C8}" type="slidenum">
              <a:rPr lang="en-GB"/>
              <a:pPr/>
              <a:t>4</a:t>
            </a:fld>
            <a:endParaRPr lang="en-GB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4CDDE2C-FC5B-4405-A12B-0B4D372EC4AA}" type="slidenum">
              <a:rPr lang="en-GB"/>
              <a:pPr/>
              <a:t>5</a:t>
            </a:fld>
            <a:endParaRPr lang="en-GB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062F76AC-2585-4FB2-AA6D-4B739F77E639}" type="slidenum">
              <a:rPr lang="en-GB"/>
              <a:pPr/>
              <a:t>6</a:t>
            </a:fld>
            <a:endParaRPr lang="en-GB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9D1AC8E-03F4-497A-8D41-C4F67F947F9E}" type="slidenum">
              <a:rPr lang="en-GB"/>
              <a:pPr/>
              <a:t>7</a:t>
            </a:fld>
            <a:endParaRPr lang="en-GB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4765521-F80D-474F-9D3F-523FFCB80A31}" type="slidenum">
              <a:rPr lang="en-GB"/>
              <a:pPr/>
              <a:t>8</a:t>
            </a:fld>
            <a:endParaRPr lang="en-GB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6D4EAB5A-F607-4610-A3CD-1F922003125F}" type="slidenum">
              <a:rPr lang="en-GB"/>
              <a:pPr/>
              <a:t>9</a:t>
            </a:fld>
            <a:endParaRPr lang="en-GB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5e-decor-lef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509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5e-decor-righ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9200" y="-9525"/>
            <a:ext cx="3048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pitchFamily="34" charset="0"/>
              </a:defRPr>
            </a:lvl1pPr>
          </a:lstStyle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56E2F23D-986F-4F79-A1B7-B487DB0DE53B}" type="slidenum">
              <a:rPr lang="da-DK" sz="1400" b="0">
                <a:latin typeface="Arial" pitchFamily="34" charset="0"/>
              </a:rPr>
              <a:pPr algn="r"/>
              <a:t>‹#›</a:t>
            </a:fld>
            <a:r>
              <a:rPr lang="da-DK" sz="1400" b="0">
                <a:latin typeface="Arial" pitchFamily="34" charset="0"/>
              </a:rPr>
              <a:t> </a:t>
            </a:r>
          </a:p>
        </p:txBody>
      </p:sp>
      <p:pic>
        <p:nvPicPr>
          <p:cNvPr id="1030" name="Picture 7" descr="5e-decor-left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850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8" descr="5e-decor-right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85825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44AAC6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057400"/>
            <a:ext cx="7924800" cy="11430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 interaction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934200" cy="1752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Creating cooperating objects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475663" y="6537325"/>
            <a:ext cx="3667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000" b="0" smtClean="0">
                <a:latin typeface="Trebuchet MS" charset="0"/>
              </a:rPr>
              <a:t>5.0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Quiz: What is the output?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47663" indent="-307975" eaLnBrk="1" hangingPunct="1">
              <a:buClr>
                <a:srgbClr val="345477"/>
              </a:buClr>
              <a:defRPr/>
            </a:pP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int a;</a:t>
            </a:r>
            <a: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int b;</a:t>
            </a:r>
            <a: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a = 32;</a:t>
            </a:r>
            <a: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b = a;</a:t>
            </a:r>
            <a: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a = a + 1;</a:t>
            </a:r>
            <a: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System.out.println(b);</a:t>
            </a:r>
          </a:p>
          <a:p>
            <a:pPr marL="347663" indent="-307975" eaLnBrk="1" hangingPunct="1">
              <a:buClr>
                <a:srgbClr val="345477"/>
              </a:buClr>
              <a:defRPr/>
            </a:pPr>
            <a:endParaRPr lang="en-US" sz="200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347663" indent="-307975" eaLnBrk="1" hangingPunct="1">
              <a:buClr>
                <a:srgbClr val="345477"/>
              </a:buClr>
              <a:defRPr/>
            </a:pP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Person a;</a:t>
            </a:r>
            <a: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Person b;</a:t>
            </a:r>
            <a: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a = new Person("Everett");</a:t>
            </a:r>
            <a: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b = a;</a:t>
            </a:r>
            <a: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a.changeName("Delmar");</a:t>
            </a:r>
            <a: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  <a:t/>
            </a:r>
            <a:br>
              <a:rPr lang="en-US" sz="2000">
                <a:solidFill>
                  <a:schemeClr val="tx1"/>
                </a:solidFill>
                <a:latin typeface="Courier New Bold" charset="0"/>
                <a:ea typeface="ヒラギノ角ゴ ProN W6" charset="0"/>
                <a:cs typeface="ヒラギノ角ゴ ProN W6" charset="0"/>
                <a:sym typeface="Courier New Bold" charset="0"/>
              </a:rPr>
            </a:br>
            <a:r>
              <a:rPr lang="en-US" sz="2000">
                <a:solidFill>
                  <a:schemeClr val="tx1"/>
                </a:solidFill>
                <a:latin typeface="Courier New Bold" charset="0"/>
                <a:ea typeface="MS PGothic" charset="0"/>
                <a:cs typeface="Courier New Bold" charset="0"/>
                <a:sym typeface="Courier New Bold" charset="0"/>
              </a:rPr>
              <a:t>System.out.println(b.getName());</a:t>
            </a:r>
            <a:endParaRPr lang="en-US" sz="200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Primitive types vs. object types</a:t>
            </a: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1336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>
                <a:latin typeface="Trebuchet MS" charset="0"/>
                <a:ea typeface="MS PGothic" charset="0"/>
                <a:cs typeface="MS PGothic" charset="0"/>
              </a:rPr>
              <a:t>32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1676400" y="2743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3733800" y="28956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2057400" y="3048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914400" y="21336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smtClean="0">
                <a:latin typeface="Courier New" charset="0"/>
              </a:rPr>
              <a:t>ObjectType a;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1371600" y="5029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smtClean="0">
                <a:latin typeface="Courier New" charset="0"/>
              </a:rPr>
              <a:t>int a;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477000" y="28194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 flipH="1">
            <a:off x="5562600" y="3124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5562600" y="22098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smtClean="0">
                <a:latin typeface="Courier New" charset="0"/>
              </a:rPr>
              <a:t>ObjectType b;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>
                <a:latin typeface="Trebuchet MS" charset="0"/>
                <a:ea typeface="MS PGothic" charset="0"/>
                <a:cs typeface="MS PGothic" charset="0"/>
              </a:rPr>
              <a:t>32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6019800" y="5029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smtClean="0">
                <a:latin typeface="Courier New" charset="0"/>
              </a:rPr>
              <a:t>int b;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3886200" y="44196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smtClean="0">
                <a:latin typeface="Courier New" charset="0"/>
              </a:rPr>
              <a:t>b = a;</a:t>
            </a: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12192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 flipH="1">
            <a:off x="53340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Source code: NumberDisplay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228600" y="1752600"/>
            <a:ext cx="8915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lvl="2">
              <a:defRPr/>
            </a:pPr>
            <a:r>
              <a:rPr noProof="1" smtClean="0">
                <a:latin typeface="Courier New" charset="0"/>
              </a:rPr>
              <a:t>public NumberDisplay(int rollOverLimit)</a:t>
            </a: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{</a:t>
            </a: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    limit = rollOverLimit;</a:t>
            </a: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    value = 0;</a:t>
            </a: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}</a:t>
            </a:r>
          </a:p>
          <a:p>
            <a:pPr lvl="2">
              <a:defRPr/>
            </a:pPr>
            <a:endParaRPr noProof="1" smtClean="0">
              <a:latin typeface="Courier New" charset="0"/>
            </a:endParaRP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public void increment()</a:t>
            </a: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{</a:t>
            </a: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    value = (value + 1) % limit;</a:t>
            </a: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}</a:t>
            </a:r>
            <a:endParaRPr lang="en-GB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modulo operator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7467600" cy="5181600"/>
          </a:xfrm>
        </p:spPr>
        <p:txBody>
          <a:bodyPr rIns="233680"/>
          <a:lstStyle/>
          <a:p>
            <a:pPr marL="369888" indent="-330200" eaLnBrk="1" hangingPunct="1">
              <a:buClr>
                <a:srgbClr val="345477"/>
              </a:buClr>
              <a:defRPr/>
            </a:pPr>
            <a:r>
              <a:rPr lang="en-US" sz="2500">
                <a:ea typeface="MS PGothic" charset="0"/>
              </a:rPr>
              <a:t>The 'division' operator (/), when applied to int operands, returns the </a:t>
            </a:r>
            <a:r>
              <a:rPr lang="en-US" sz="2500">
                <a:latin typeface="Trebuchet MS Italic" charset="0"/>
                <a:ea typeface="MS PGothic" charset="0"/>
                <a:sym typeface="Trebuchet MS Italic" charset="0"/>
              </a:rPr>
              <a:t>result</a:t>
            </a:r>
            <a:r>
              <a:rPr lang="en-US" sz="2500">
                <a:ea typeface="MS PGothic" charset="0"/>
              </a:rPr>
              <a:t> of an </a:t>
            </a:r>
            <a:r>
              <a:rPr lang="en-US" sz="2500">
                <a:latin typeface="Trebuchet MS Italic" charset="0"/>
                <a:ea typeface="MS PGothic" charset="0"/>
                <a:sym typeface="Trebuchet MS Italic" charset="0"/>
              </a:rPr>
              <a:t>integer division</a:t>
            </a:r>
            <a:r>
              <a:rPr lang="en-US" sz="2500">
                <a:ea typeface="MS PGothic" charset="0"/>
              </a:rPr>
              <a:t>.</a:t>
            </a:r>
          </a:p>
          <a:p>
            <a:pPr marL="369888" indent="-330200" eaLnBrk="1" hangingPunct="1">
              <a:buClr>
                <a:srgbClr val="345477"/>
              </a:buClr>
              <a:defRPr/>
            </a:pPr>
            <a:r>
              <a:rPr lang="en-US" sz="2500">
                <a:ea typeface="MS PGothic" charset="0"/>
              </a:rPr>
              <a:t>The 'modulo' operator (%) returns the </a:t>
            </a:r>
            <a:r>
              <a:rPr lang="en-US" sz="2500">
                <a:latin typeface="Trebuchet MS Italic" charset="0"/>
                <a:ea typeface="MS PGothic" charset="0"/>
                <a:sym typeface="Trebuchet MS Italic" charset="0"/>
              </a:rPr>
              <a:t>remainder</a:t>
            </a:r>
            <a:r>
              <a:rPr lang="en-US" sz="2500">
                <a:ea typeface="MS PGothic" charset="0"/>
              </a:rPr>
              <a:t> of an integer division.</a:t>
            </a:r>
          </a:p>
          <a:p>
            <a:pPr marL="369888" indent="-330200" eaLnBrk="1" hangingPunct="1">
              <a:buClr>
                <a:srgbClr val="345477"/>
              </a:buClr>
              <a:defRPr/>
            </a:pPr>
            <a:r>
              <a:rPr lang="en-US" sz="2500">
                <a:ea typeface="MS PGothic" charset="0"/>
              </a:rPr>
              <a:t>E.g., generally:</a:t>
            </a:r>
            <a:br>
              <a:rPr lang="en-US" sz="2500">
                <a:ea typeface="MS PGothic" charset="0"/>
              </a:rPr>
            </a:br>
            <a:r>
              <a:rPr lang="en-US" sz="2500">
                <a:ea typeface="MS PGothic" charset="0"/>
              </a:rPr>
              <a:t>        17 / 5  gives  result 3, remainder 2</a:t>
            </a:r>
          </a:p>
          <a:p>
            <a:pPr marL="369888" indent="-330200" eaLnBrk="1" hangingPunct="1">
              <a:buClr>
                <a:srgbClr val="345477"/>
              </a:buClr>
              <a:defRPr/>
            </a:pPr>
            <a:r>
              <a:rPr lang="en-US" sz="2500">
                <a:ea typeface="MS PGothic" charset="0"/>
              </a:rPr>
              <a:t>In Java:</a:t>
            </a:r>
            <a:br>
              <a:rPr lang="en-US" sz="2500">
                <a:ea typeface="MS PGothic" charset="0"/>
              </a:rPr>
            </a:br>
            <a:r>
              <a:rPr lang="en-US" sz="2500">
                <a:ea typeface="MS PGothic" charset="0"/>
              </a:rPr>
              <a:t>        17 / 5 == 3</a:t>
            </a:r>
            <a:br>
              <a:rPr lang="en-US" sz="2500">
                <a:ea typeface="MS PGothic" charset="0"/>
              </a:rPr>
            </a:br>
            <a:r>
              <a:rPr lang="en-US" sz="2500">
                <a:ea typeface="MS PGothic" charset="0"/>
              </a:rPr>
              <a:t>        17 % 5 ==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Quiz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281238"/>
            <a:ext cx="7467600" cy="3814762"/>
          </a:xfrm>
        </p:spPr>
        <p:txBody>
          <a:bodyPr rIns="233680"/>
          <a:lstStyle/>
          <a:p>
            <a:pPr marL="382588" eaLnBrk="1" hangingPunct="1">
              <a:buClr>
                <a:srgbClr val="345477"/>
              </a:buClr>
            </a:pPr>
            <a:r>
              <a:rPr lang="en-US" smtClean="0"/>
              <a:t>What is the result of the expression 		</a:t>
            </a:r>
            <a:r>
              <a:rPr lang="en-US" sz="2800" smtClean="0">
                <a:latin typeface="Courier New Bold" charset="0"/>
                <a:sym typeface="Courier New Bold" charset="0"/>
              </a:rPr>
              <a:t>8 % 3</a:t>
            </a:r>
            <a:endParaRPr lang="en-US" sz="2800" smtClean="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 eaLnBrk="1" hangingPunct="1">
              <a:buClr>
                <a:srgbClr val="345477"/>
              </a:buClr>
            </a:pPr>
            <a:r>
              <a:rPr lang="en-US" smtClean="0"/>
              <a:t>For integer </a:t>
            </a:r>
            <a:r>
              <a:rPr lang="en-US" b="1" smtClean="0">
                <a:latin typeface="Courier New" pitchFamily="49" charset="0"/>
              </a:rPr>
              <a:t>n &gt;= 0</a:t>
            </a:r>
            <a:r>
              <a:rPr lang="en-US" smtClean="0"/>
              <a:t>, what are all possible results of:</a:t>
            </a:r>
            <a:r>
              <a:rPr lang="en-US" sz="2400" smtClean="0">
                <a:latin typeface="Courier New Bold" charset="0"/>
                <a:sym typeface="Courier New Bold" charset="0"/>
              </a:rPr>
              <a:t/>
            </a:r>
            <a:br>
              <a:rPr lang="en-US" sz="2400" smtClean="0">
                <a:latin typeface="Courier New Bold" charset="0"/>
                <a:sym typeface="Courier New Bold" charset="0"/>
              </a:rPr>
            </a:br>
            <a:r>
              <a:rPr lang="en-US" sz="2400" smtClean="0">
                <a:latin typeface="Courier New Bold" charset="0"/>
                <a:sym typeface="Courier New Bold" charset="0"/>
              </a:rPr>
              <a:t>		</a:t>
            </a:r>
            <a:r>
              <a:rPr lang="en-US" sz="2800" smtClean="0">
                <a:latin typeface="Courier New Bold" charset="0"/>
                <a:sym typeface="Courier New Bold" charset="0"/>
              </a:rPr>
              <a:t>n % 5</a:t>
            </a:r>
            <a:endParaRPr lang="en-US" smtClean="0"/>
          </a:p>
          <a:p>
            <a:pPr marL="382588" eaLnBrk="1" hangingPunct="1">
              <a:buClr>
                <a:srgbClr val="345477"/>
              </a:buClr>
            </a:pPr>
            <a:r>
              <a:rPr lang="en-US" smtClean="0"/>
              <a:t>Can </a:t>
            </a:r>
            <a:r>
              <a:rPr lang="en-US" b="1" smtClean="0">
                <a:latin typeface="Courier New" pitchFamily="49" charset="0"/>
              </a:rPr>
              <a:t>n</a:t>
            </a:r>
            <a:r>
              <a:rPr lang="en-US" smtClean="0"/>
              <a:t> be negative?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Source code: NumberDisplay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458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lvl="2">
              <a:defRPr/>
            </a:pPr>
            <a:r>
              <a:rPr noProof="1" smtClean="0">
                <a:latin typeface="Courier New" charset="0"/>
              </a:rPr>
              <a:t>public String getDisplayValue()</a:t>
            </a: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{</a:t>
            </a: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    if(value &lt; 10)</a:t>
            </a:r>
            <a:r>
              <a:rPr lang="en-GB" smtClean="0">
                <a:latin typeface="Courier New" charset="0"/>
              </a:rPr>
              <a:t> {</a:t>
            </a:r>
            <a:endParaRPr noProof="1" smtClean="0">
              <a:latin typeface="Courier New" charset="0"/>
            </a:endParaRP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        return "0" + value;</a:t>
            </a:r>
            <a:endParaRPr lang="en-GB" smtClean="0">
              <a:latin typeface="Courier New" charset="0"/>
            </a:endParaRPr>
          </a:p>
          <a:p>
            <a:pPr lvl="2">
              <a:defRPr/>
            </a:pPr>
            <a:r>
              <a:rPr lang="en-GB" smtClean="0">
                <a:latin typeface="Courier New" charset="0"/>
              </a:rPr>
              <a:t>    }</a:t>
            </a:r>
            <a:endParaRPr noProof="1" smtClean="0">
              <a:latin typeface="Courier New" charset="0"/>
            </a:endParaRP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    else</a:t>
            </a:r>
            <a:r>
              <a:rPr lang="en-GB" smtClean="0">
                <a:latin typeface="Courier New" charset="0"/>
              </a:rPr>
              <a:t> {</a:t>
            </a:r>
            <a:endParaRPr noProof="1" smtClean="0">
              <a:latin typeface="Courier New" charset="0"/>
            </a:endParaRP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        return "" + value;</a:t>
            </a:r>
            <a:endParaRPr lang="en-GB" smtClean="0">
              <a:latin typeface="Courier New" charset="0"/>
            </a:endParaRPr>
          </a:p>
          <a:p>
            <a:pPr lvl="2">
              <a:defRPr/>
            </a:pPr>
            <a:r>
              <a:rPr lang="en-GB" smtClean="0">
                <a:latin typeface="Courier New" charset="0"/>
              </a:rPr>
              <a:t>    }</a:t>
            </a:r>
            <a:endParaRPr noProof="1" smtClean="0">
              <a:latin typeface="Courier New" charset="0"/>
            </a:endParaRPr>
          </a:p>
          <a:p>
            <a:pPr lvl="2">
              <a:defRPr/>
            </a:pPr>
            <a:r>
              <a:rPr noProof="1" smtClean="0">
                <a:latin typeface="Courier New" charset="0"/>
              </a:rPr>
              <a:t>}</a:t>
            </a:r>
            <a:endParaRPr lang="en-GB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Concepts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313"/>
            <a:ext cx="7467600" cy="4267200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buClr>
                <a:srgbClr val="345477"/>
              </a:buClr>
              <a:defRPr/>
            </a:pPr>
            <a:r>
              <a:rPr lang="en-US" sz="2800">
                <a:ea typeface="MS PGothic" charset="0"/>
              </a:rPr>
              <a:t>abstraction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  <a:defRPr/>
            </a:pPr>
            <a:r>
              <a:rPr lang="en-US" sz="2800">
                <a:ea typeface="MS PGothic" charset="0"/>
              </a:rPr>
              <a:t>modularization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  <a:defRPr/>
            </a:pPr>
            <a:r>
              <a:rPr lang="en-US" sz="2800">
                <a:ea typeface="MS PGothic" charset="0"/>
              </a:rPr>
              <a:t>classes define types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  <a:defRPr/>
            </a:pPr>
            <a:r>
              <a:rPr lang="en-US" sz="2800">
                <a:ea typeface="MS PGothic" charset="0"/>
              </a:rPr>
              <a:t>class diagram</a:t>
            </a: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  <a:buFont typeface="Times" charset="0"/>
              <a:buNone/>
              <a:defRPr/>
            </a:pPr>
            <a:endParaRPr lang="en-US" sz="2800">
              <a:ea typeface="MS PGothic" charset="0"/>
            </a:endParaRPr>
          </a:p>
          <a:p>
            <a:pPr marL="382588">
              <a:lnSpc>
                <a:spcPct val="90000"/>
              </a:lnSpc>
              <a:defRPr/>
            </a:pPr>
            <a:r>
              <a:rPr lang="en-US" sz="2800">
                <a:ea typeface="MS PGothic" charset="0"/>
              </a:rPr>
              <a:t>object diagram</a:t>
            </a:r>
          </a:p>
          <a:p>
            <a:pPr marL="382588">
              <a:lnSpc>
                <a:spcPct val="90000"/>
              </a:lnSpc>
              <a:defRPr/>
            </a:pPr>
            <a:r>
              <a:rPr lang="en-US" sz="2800">
                <a:ea typeface="MS PGothic" charset="0"/>
              </a:rPr>
              <a:t>object references</a:t>
            </a:r>
            <a:r>
              <a:rPr lang="en-US" sz="2800" b="1">
                <a:solidFill>
                  <a:schemeClr val="tx1"/>
                </a:solidFill>
                <a:ea typeface="MS PGothic" charset="0"/>
                <a:sym typeface="Times" charset="0"/>
              </a:rPr>
              <a:t> </a:t>
            </a:r>
            <a:endParaRPr lang="en-US" sz="2800">
              <a:ea typeface="MS PGothic" charset="0"/>
              <a:sym typeface="Trebuchet MS" charset="0"/>
            </a:endParaRPr>
          </a:p>
          <a:p>
            <a:pPr marL="382588">
              <a:lnSpc>
                <a:spcPct val="90000"/>
              </a:lnSpc>
              <a:defRPr/>
            </a:pPr>
            <a:r>
              <a:rPr lang="en-US" sz="2800">
                <a:ea typeface="MS PGothic" charset="0"/>
                <a:sym typeface="Trebuchet MS" charset="0"/>
              </a:rPr>
              <a:t>object types</a:t>
            </a:r>
          </a:p>
          <a:p>
            <a:pPr marL="382588">
              <a:lnSpc>
                <a:spcPct val="90000"/>
              </a:lnSpc>
              <a:defRPr/>
            </a:pPr>
            <a:r>
              <a:rPr lang="en-US" sz="2800">
                <a:ea typeface="MS PGothic" charset="0"/>
                <a:sym typeface="Trebuchet MS" charset="0"/>
              </a:rPr>
              <a:t>primitive types</a:t>
            </a:r>
            <a:endParaRPr lang="en-US" sz="2800">
              <a:ea typeface="MS PGothic" charset="0"/>
            </a:endParaRPr>
          </a:p>
          <a:p>
            <a:pPr marL="382588" eaLnBrk="1" hangingPunct="1">
              <a:lnSpc>
                <a:spcPct val="90000"/>
              </a:lnSpc>
              <a:buClr>
                <a:srgbClr val="345477"/>
              </a:buClr>
              <a:defRPr/>
            </a:pPr>
            <a:endParaRPr lang="en-US" sz="2800">
              <a:ea typeface="MS PGothic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5245100" y="1828800"/>
            <a:ext cx="3287713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82588" indent="-342900"/>
            <a:endParaRPr lang="en-US" sz="2800" b="0">
              <a:solidFill>
                <a:srgbClr val="1A3170"/>
              </a:solidFill>
              <a:latin typeface="Trebuchet MS" pitchFamily="34" charset="0"/>
              <a:sym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Objects creating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9248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noProof="1">
                <a:latin typeface="Courier New" pitchFamily="49" charset="0"/>
              </a:rPr>
              <a:t>public class ClockDisplay</a:t>
            </a:r>
          </a:p>
          <a:p>
            <a:r>
              <a:rPr lang="en-GB" noProof="1">
                <a:latin typeface="Courier New" pitchFamily="49" charset="0"/>
              </a:rPr>
              <a:t>{</a:t>
            </a:r>
          </a:p>
          <a:p>
            <a:r>
              <a:rPr lang="en-GB" noProof="1">
                <a:latin typeface="Courier New" pitchFamily="49" charset="0"/>
              </a:rPr>
              <a:t>    private NumberDisplay hours;</a:t>
            </a:r>
          </a:p>
          <a:p>
            <a:r>
              <a:rPr lang="en-GB" noProof="1">
                <a:latin typeface="Courier New" pitchFamily="49" charset="0"/>
              </a:rPr>
              <a:t>    private NumberDisplay minutes;</a:t>
            </a:r>
          </a:p>
          <a:p>
            <a:r>
              <a:rPr lang="en-GB" noProof="1">
                <a:latin typeface="Courier New" pitchFamily="49" charset="0"/>
              </a:rPr>
              <a:t>    private String displayString; </a:t>
            </a:r>
          </a:p>
          <a:p>
            <a:r>
              <a:rPr lang="en-GB" noProof="1">
                <a:latin typeface="Courier New" pitchFamily="49" charset="0"/>
              </a:rPr>
              <a:t>    </a:t>
            </a:r>
          </a:p>
          <a:p>
            <a:r>
              <a:rPr lang="en-GB" noProof="1">
                <a:latin typeface="Courier New" pitchFamily="49" charset="0"/>
              </a:rPr>
              <a:t>    public ClockDisplay()</a:t>
            </a:r>
          </a:p>
          <a:p>
            <a:r>
              <a:rPr lang="en-GB" noProof="1">
                <a:latin typeface="Courier New" pitchFamily="49" charset="0"/>
              </a:rPr>
              <a:t>    {</a:t>
            </a:r>
          </a:p>
          <a:p>
            <a:r>
              <a:rPr lang="en-GB" noProof="1">
                <a:latin typeface="Courier New" pitchFamily="49" charset="0"/>
              </a:rPr>
              <a:t>        hours = new NumberDisplay(24);</a:t>
            </a:r>
          </a:p>
          <a:p>
            <a:r>
              <a:rPr lang="en-GB" noProof="1">
                <a:latin typeface="Courier New" pitchFamily="49" charset="0"/>
              </a:rPr>
              <a:t>        minutes = new NumberDisplay(60);</a:t>
            </a:r>
          </a:p>
          <a:p>
            <a:r>
              <a:rPr lang="en-GB" noProof="1">
                <a:latin typeface="Courier New" pitchFamily="49" charset="0"/>
              </a:rPr>
              <a:t>        </a:t>
            </a:r>
            <a:r>
              <a:rPr lang="en-GB">
                <a:latin typeface="Courier New" pitchFamily="49" charset="0"/>
              </a:rPr>
              <a:t>…</a:t>
            </a:r>
            <a:endParaRPr lang="en-GB" noProof="1">
              <a:latin typeface="Courier New" pitchFamily="49" charset="0"/>
            </a:endParaRPr>
          </a:p>
          <a:p>
            <a:r>
              <a:rPr lang="en-GB" noProof="1">
                <a:latin typeface="Courier New" pitchFamily="49" charset="0"/>
              </a:rPr>
              <a:t>    }</a:t>
            </a:r>
          </a:p>
          <a:p>
            <a:r>
              <a:rPr lang="en-GB" noProof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Objects creating objects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grpSp>
        <p:nvGrpSpPr>
          <p:cNvPr id="50179" name="Group 13"/>
          <p:cNvGrpSpPr>
            <a:grpSpLocks/>
          </p:cNvGrpSpPr>
          <p:nvPr/>
        </p:nvGrpSpPr>
        <p:grpSpPr bwMode="auto">
          <a:xfrm>
            <a:off x="914400" y="4149725"/>
            <a:ext cx="7924800" cy="2043113"/>
            <a:chOff x="576" y="1200"/>
            <a:chExt cx="4992" cy="1287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720" y="1584"/>
              <a:ext cx="48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noProof="1" smtClean="0">
                  <a:latin typeface="Courier New" charset="0"/>
                </a:rPr>
                <a:t>public NumberDisplay(int rollOverLimit);</a:t>
              </a:r>
              <a:r>
                <a:rPr b="0" noProof="1" smtClean="0">
                  <a:latin typeface="Courier New" charset="0"/>
                </a:rPr>
                <a:t>      </a:t>
              </a:r>
            </a:p>
          </p:txBody>
        </p:sp>
        <p:sp>
          <p:nvSpPr>
            <p:cNvPr id="22535" name="Text Box 8"/>
            <p:cNvSpPr txBox="1">
              <a:spLocks noChangeArrowheads="1"/>
            </p:cNvSpPr>
            <p:nvPr/>
          </p:nvSpPr>
          <p:spPr bwMode="auto">
            <a:xfrm>
              <a:off x="576" y="1200"/>
              <a:ext cx="24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defRPr/>
              </a:pPr>
              <a:r>
                <a:rPr lang="en-GB" sz="2800" b="0" smtClean="0">
                  <a:solidFill>
                    <a:schemeClr val="bg2"/>
                  </a:solidFill>
                  <a:latin typeface="Trebuchet MS" charset="0"/>
                </a:rPr>
                <a:t>in class NumberDisplay:</a:t>
              </a:r>
            </a:p>
          </p:txBody>
        </p:sp>
        <p:sp>
          <p:nvSpPr>
            <p:cNvPr id="22536" name="AutoShape 9"/>
            <p:cNvSpPr>
              <a:spLocks noChangeArrowheads="1"/>
            </p:cNvSpPr>
            <p:nvPr/>
          </p:nvSpPr>
          <p:spPr bwMode="auto">
            <a:xfrm>
              <a:off x="3408" y="1440"/>
              <a:ext cx="1968" cy="624"/>
            </a:xfrm>
            <a:prstGeom prst="wedgeEllipseCallout">
              <a:avLst>
                <a:gd name="adj1" fmla="val -39176"/>
                <a:gd name="adj2" fmla="val 68431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b="0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2538" name="Text Box 11"/>
            <p:cNvSpPr txBox="1">
              <a:spLocks noChangeArrowheads="1"/>
            </p:cNvSpPr>
            <p:nvPr/>
          </p:nvSpPr>
          <p:spPr bwMode="auto">
            <a:xfrm>
              <a:off x="2064" y="2160"/>
              <a:ext cx="19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defRPr/>
              </a:pPr>
              <a:r>
                <a:rPr lang="en-GB" sz="2800" b="0" i="1" smtClean="0">
                  <a:solidFill>
                    <a:srgbClr val="A57133"/>
                  </a:solidFill>
                  <a:latin typeface="Trebuchet MS" charset="0"/>
                </a:rPr>
                <a:t>formal parameter</a:t>
              </a:r>
            </a:p>
          </p:txBody>
        </p:sp>
      </p:grpSp>
      <p:grpSp>
        <p:nvGrpSpPr>
          <p:cNvPr id="50180" name="Group 14"/>
          <p:cNvGrpSpPr>
            <a:grpSpLocks/>
          </p:cNvGrpSpPr>
          <p:nvPr/>
        </p:nvGrpSpPr>
        <p:grpSpPr bwMode="auto">
          <a:xfrm>
            <a:off x="914400" y="1773238"/>
            <a:ext cx="7086600" cy="1890712"/>
            <a:chOff x="576" y="2688"/>
            <a:chExt cx="4464" cy="1191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720" y="3024"/>
              <a:ext cx="4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>
                <a:defRPr/>
              </a:pPr>
              <a:r>
                <a:rPr noProof="1" smtClean="0">
                  <a:latin typeface="Courier New" charset="0"/>
                </a:rPr>
                <a:t>hours = new NumberDisplay(24);</a:t>
              </a:r>
              <a:r>
                <a:rPr b="0" noProof="1" smtClean="0">
                  <a:latin typeface="Courier New" charset="0"/>
                </a:rPr>
                <a:t>      </a:t>
              </a:r>
            </a:p>
          </p:txBody>
        </p:sp>
        <p:sp>
          <p:nvSpPr>
            <p:cNvPr id="22534" name="Text Box 7"/>
            <p:cNvSpPr txBox="1">
              <a:spLocks noChangeArrowheads="1"/>
            </p:cNvSpPr>
            <p:nvPr/>
          </p:nvSpPr>
          <p:spPr bwMode="auto">
            <a:xfrm>
              <a:off x="576" y="2688"/>
              <a:ext cx="2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defRPr/>
              </a:pPr>
              <a:r>
                <a:rPr lang="en-GB" sz="2800" b="0" smtClean="0">
                  <a:solidFill>
                    <a:schemeClr val="bg2"/>
                  </a:solidFill>
                  <a:latin typeface="Trebuchet MS" charset="0"/>
                </a:rPr>
                <a:t>in class ClockDisplay:</a:t>
              </a:r>
            </a:p>
          </p:txBody>
        </p:sp>
        <p:sp>
          <p:nvSpPr>
            <p:cNvPr id="22537" name="AutoShape 10"/>
            <p:cNvSpPr>
              <a:spLocks noChangeArrowheads="1"/>
            </p:cNvSpPr>
            <p:nvPr/>
          </p:nvSpPr>
          <p:spPr bwMode="auto">
            <a:xfrm>
              <a:off x="3552" y="2928"/>
              <a:ext cx="672" cy="480"/>
            </a:xfrm>
            <a:prstGeom prst="wedgeEllipseCallout">
              <a:avLst>
                <a:gd name="adj1" fmla="val -69940"/>
                <a:gd name="adj2" fmla="val 87292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b="0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22539" name="Text Box 12"/>
            <p:cNvSpPr txBox="1">
              <a:spLocks noChangeArrowheads="1"/>
            </p:cNvSpPr>
            <p:nvPr/>
          </p:nvSpPr>
          <p:spPr bwMode="auto">
            <a:xfrm>
              <a:off x="2064" y="3552"/>
              <a:ext cx="1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defRPr/>
              </a:pPr>
              <a:r>
                <a:rPr lang="en-GB" sz="2800" b="0" i="1" smtClean="0">
                  <a:solidFill>
                    <a:srgbClr val="A57133"/>
                  </a:solidFill>
                  <a:latin typeface="Trebuchet MS" charset="0"/>
                </a:rPr>
                <a:t>actual parameter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ClockDisplay object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pic>
        <p:nvPicPr>
          <p:cNvPr id="52227" name="Picture 8" descr="fig3-8-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447800"/>
            <a:ext cx="54864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 digital clock</a:t>
            </a:r>
          </a:p>
        </p:txBody>
      </p:sp>
      <p:pic>
        <p:nvPicPr>
          <p:cNvPr id="3175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76600" y="2460625"/>
            <a:ext cx="2932113" cy="18065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Method calling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19200" y="1981200"/>
            <a:ext cx="7620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noProof="1" smtClean="0">
                <a:latin typeface="Courier New" charset="0"/>
              </a:rPr>
              <a:t>public void timeTick()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{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   minutes.increment();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   if(minutes.getValue() == 0) { 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       // it just rolled over!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       hours.increment();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   updateDisplay();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MS PGothic" charset="0"/>
              </a:rPr>
              <a:t>External method call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MS PGothic" charset="0"/>
              </a:rPr>
              <a:t>external method calls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>
                <a:latin typeface="Times" charset="0"/>
                <a:ea typeface="MS PGothic" charset="0"/>
              </a:rPr>
              <a:t>		</a:t>
            </a:r>
            <a:r>
              <a:rPr lang="en-US" sz="2400" b="1">
                <a:latin typeface="Courier New" charset="0"/>
                <a:ea typeface="MS PGothic" charset="0"/>
              </a:rPr>
              <a:t>minutes.increment();</a:t>
            </a:r>
          </a:p>
          <a:p>
            <a:pPr eaLnBrk="1" hangingPunct="1">
              <a:buFont typeface="Times" charset="0"/>
              <a:buNone/>
              <a:defRPr/>
            </a:pPr>
            <a:endParaRPr lang="en-US" sz="2400" b="1">
              <a:latin typeface="Courier New" charset="0"/>
              <a:ea typeface="MS PGothic" charset="0"/>
            </a:endParaRPr>
          </a:p>
          <a:p>
            <a:pPr algn="ctr" eaLnBrk="1" hangingPunct="1">
              <a:buFont typeface="Times" charset="0"/>
              <a:buNone/>
              <a:defRPr/>
            </a:pPr>
            <a:r>
              <a:rPr lang="en-US" sz="2800" i="1">
                <a:ea typeface="MS PGothic" charset="0"/>
              </a:rPr>
              <a:t>object</a:t>
            </a:r>
            <a:r>
              <a:rPr lang="en-US" sz="2800">
                <a:ea typeface="MS PGothic" charset="0"/>
              </a:rPr>
              <a:t> . </a:t>
            </a:r>
            <a:r>
              <a:rPr lang="en-US" sz="2800" i="1">
                <a:ea typeface="MS PGothic" charset="0"/>
              </a:rPr>
              <a:t>methodName </a:t>
            </a:r>
            <a:r>
              <a:rPr lang="en-US" sz="2800">
                <a:ea typeface="MS PGothic" charset="0"/>
              </a:rPr>
              <a:t>( </a:t>
            </a:r>
            <a:r>
              <a:rPr lang="en-US" sz="2800" i="1">
                <a:ea typeface="MS PGothic" charset="0"/>
              </a:rPr>
              <a:t>parameter-list</a:t>
            </a:r>
            <a:r>
              <a:rPr lang="en-US" sz="2800">
                <a:ea typeface="MS PGothic" charset="0"/>
              </a:rPr>
              <a:t> )</a:t>
            </a:r>
            <a:endParaRPr lang="en-GB" sz="2800">
              <a:ea typeface="MS PGothic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MS PGothic" charset="0"/>
              </a:rPr>
              <a:t>Internal method call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MS PGothic" charset="0"/>
              </a:rPr>
              <a:t>internal method calls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>
                <a:latin typeface="Times" charset="0"/>
                <a:ea typeface="MS PGothic" charset="0"/>
              </a:rPr>
              <a:t>		</a:t>
            </a:r>
            <a:r>
              <a:rPr lang="en-US" sz="2400" b="1">
                <a:latin typeface="Courier New" charset="0"/>
                <a:ea typeface="MS PGothic" charset="0"/>
              </a:rPr>
              <a:t>updateDisplay();</a:t>
            </a:r>
          </a:p>
          <a:p>
            <a:pPr eaLnBrk="1" hangingPunct="1">
              <a:defRPr/>
            </a:pPr>
            <a:r>
              <a:rPr lang="en-US">
                <a:ea typeface="MS PGothic" charset="0"/>
              </a:rPr>
              <a:t>No variable name is required.</a:t>
            </a:r>
          </a:p>
          <a:p>
            <a:pPr eaLnBrk="1" hangingPunct="1">
              <a:defRPr/>
            </a:pPr>
            <a:r>
              <a:rPr lang="en-US" b="1">
                <a:latin typeface="Courier New" charset="0"/>
                <a:ea typeface="MS PGothic" charset="0"/>
              </a:rPr>
              <a:t>this</a:t>
            </a:r>
            <a:r>
              <a:rPr lang="en-US">
                <a:ea typeface="MS PGothic" charset="0"/>
              </a:rPr>
              <a:t> </a:t>
            </a:r>
          </a:p>
          <a:p>
            <a:pPr lvl="1" eaLnBrk="1" hangingPunct="1">
              <a:defRPr/>
            </a:pPr>
            <a:r>
              <a:rPr lang="en-US">
                <a:ea typeface="MS PGothic" charset="0"/>
              </a:rPr>
              <a:t>could be used as a reference to the invoking object, but not used for method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Internal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143000" y="1773238"/>
            <a:ext cx="7620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noProof="1" smtClean="0">
                <a:latin typeface="Courier New" charset="0"/>
              </a:rPr>
              <a:t>/**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* Update the internal string that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* represents the display.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*/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private void updateDisplay()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{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   displayString = 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       hours.getDisplayValue() + ":" + 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        minutes.getDisplayValue();</a:t>
            </a:r>
          </a:p>
          <a:p>
            <a:pPr>
              <a:defRPr/>
            </a:pPr>
            <a:r>
              <a:rPr noProof="1" smtClean="0">
                <a:latin typeface="Courier New" charset="0"/>
              </a:rPr>
              <a:t>}</a:t>
            </a:r>
          </a:p>
          <a:p>
            <a:pPr>
              <a:defRPr/>
            </a:pPr>
            <a:endParaRPr lang="en-GB" b="0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MS PGothic" charset="0"/>
              </a:rPr>
              <a:t>Method calls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NB: A method call on another object of the same type would be an external call.</a:t>
            </a:r>
          </a:p>
          <a:p>
            <a:pPr eaLnBrk="1" hangingPunct="1"/>
            <a:r>
              <a:rPr lang="en-GB" altLang="en-US" smtClean="0"/>
              <a:t>‘</a:t>
            </a:r>
            <a:r>
              <a:rPr lang="en-GB" smtClean="0"/>
              <a:t>Internal</a:t>
            </a:r>
            <a:r>
              <a:rPr lang="en-GB" altLang="en-US" smtClean="0"/>
              <a:t>’</a:t>
            </a:r>
            <a:r>
              <a:rPr lang="en-GB" smtClean="0"/>
              <a:t> means </a:t>
            </a:r>
            <a:r>
              <a:rPr lang="en-GB" altLang="en-US" smtClean="0"/>
              <a:t>‘</a:t>
            </a:r>
            <a:r>
              <a:rPr lang="en-GB" smtClean="0"/>
              <a:t>this object</a:t>
            </a:r>
            <a:r>
              <a:rPr lang="en-GB" altLang="en-US" smtClean="0"/>
              <a:t>’</a:t>
            </a:r>
            <a:r>
              <a:rPr lang="en-GB" smtClean="0"/>
              <a:t>.</a:t>
            </a:r>
          </a:p>
          <a:p>
            <a:pPr eaLnBrk="1" hangingPunct="1"/>
            <a:r>
              <a:rPr lang="en-GB" altLang="en-US" smtClean="0"/>
              <a:t>‘</a:t>
            </a:r>
            <a:r>
              <a:rPr lang="en-GB" smtClean="0"/>
              <a:t>External</a:t>
            </a:r>
            <a:r>
              <a:rPr lang="en-GB" altLang="en-US" smtClean="0"/>
              <a:t>’</a:t>
            </a:r>
            <a:r>
              <a:rPr lang="en-GB" smtClean="0"/>
              <a:t> means </a:t>
            </a:r>
            <a:r>
              <a:rPr lang="en-GB" altLang="en-US" smtClean="0"/>
              <a:t>‘</a:t>
            </a:r>
            <a:r>
              <a:rPr lang="en-GB" smtClean="0"/>
              <a:t>any other object</a:t>
            </a:r>
            <a:r>
              <a:rPr lang="en-GB" altLang="en-US" smtClean="0"/>
              <a:t>’</a:t>
            </a:r>
            <a:r>
              <a:rPr lang="en-GB" smtClean="0"/>
              <a:t>, regardless of its type.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null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82588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  <a:sym typeface="Courier" charset="0"/>
              </a:rPr>
              <a:t>null</a:t>
            </a:r>
            <a:r>
              <a:rPr lang="en-US" smtClean="0"/>
              <a:t> is a special value in Java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smtClean="0"/>
              <a:t>Object fields are initialized to </a:t>
            </a:r>
            <a:r>
              <a:rPr lang="en-US" b="1" smtClean="0">
                <a:latin typeface="Courier New" pitchFamily="49" charset="0"/>
                <a:sym typeface="Courier" charset="0"/>
              </a:rPr>
              <a:t>null</a:t>
            </a:r>
            <a:r>
              <a:rPr lang="en-US" smtClean="0"/>
              <a:t> by default.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smtClean="0"/>
              <a:t>You can test for and assign </a:t>
            </a:r>
            <a:r>
              <a:rPr lang="en-US" b="1" smtClean="0">
                <a:latin typeface="Courier New" pitchFamily="49" charset="0"/>
                <a:sym typeface="Courier" charset="0"/>
              </a:rPr>
              <a:t>null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400" smtClean="0">
                <a:latin typeface="Courier New Bold" charset="0"/>
                <a:sym typeface="Courier New Bold" charset="0"/>
              </a:rPr>
              <a:t>private NumberDisplay hours;</a:t>
            </a:r>
            <a:r>
              <a:rPr lang="en-US" sz="2400" smtClean="0"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sz="2400" smtClean="0"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sz="2400" smtClean="0"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sz="2400" smtClean="0"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sz="2400" smtClean="0">
                <a:latin typeface="Courier New Bold" charset="0"/>
                <a:sym typeface="Courier New Bold" charset="0"/>
              </a:rPr>
              <a:t>if(hours != null) { ... }</a:t>
            </a:r>
            <a:r>
              <a:rPr lang="en-US" sz="2400" smtClean="0"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sz="2400" smtClean="0"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sz="2400" smtClean="0">
                <a:latin typeface="Courier New Bold" charset="0"/>
                <a:ea typeface="ヒラギノ角ゴ ProN W6" charset="-128"/>
                <a:sym typeface="Courier New Bold" charset="0"/>
              </a:rPr>
              <a:t/>
            </a:r>
            <a:br>
              <a:rPr lang="en-US" sz="2400" smtClean="0"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sz="2400" smtClean="0">
                <a:latin typeface="Courier New Bold" charset="0"/>
                <a:sym typeface="Courier New Bold" charset="0"/>
              </a:rPr>
              <a:t>hours = null;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MS PGothic" charset="0"/>
              </a:rPr>
              <a:t>The debugger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Useful for gaining insights into program behavior …</a:t>
            </a:r>
          </a:p>
          <a:p>
            <a:r>
              <a:rPr lang="en-US" smtClean="0"/>
              <a:t>… whether or not there is a program error.</a:t>
            </a:r>
          </a:p>
          <a:p>
            <a:r>
              <a:rPr lang="en-US" smtClean="0"/>
              <a:t>Set breakpoints.</a:t>
            </a:r>
          </a:p>
          <a:p>
            <a:r>
              <a:rPr lang="en-US" smtClean="0"/>
              <a:t>Examine variables.</a:t>
            </a:r>
          </a:p>
          <a:p>
            <a:r>
              <a:rPr lang="en-US" smtClean="0"/>
              <a:t>Step through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MS PGothic" charset="0"/>
              </a:rPr>
              <a:t>The debugger</a:t>
            </a:r>
          </a:p>
        </p:txBody>
      </p:sp>
      <p:pic>
        <p:nvPicPr>
          <p:cNvPr id="66562" name="Picture 7" descr="fig3-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1430338"/>
            <a:ext cx="7488237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MS PGothic" charset="0"/>
              </a:rPr>
              <a:t>Concept summary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19200" y="1828800"/>
            <a:ext cx="60198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 sz="3200">
                <a:ea typeface="MS PGothic" charset="0"/>
              </a:rPr>
              <a:t>object creation</a:t>
            </a:r>
          </a:p>
          <a:p>
            <a:pPr eaLnBrk="1" hangingPunct="1">
              <a:defRPr/>
            </a:pPr>
            <a:r>
              <a:rPr lang="en-GB" sz="3200">
                <a:ea typeface="MS PGothic" charset="0"/>
              </a:rPr>
              <a:t>overloading</a:t>
            </a:r>
          </a:p>
          <a:p>
            <a:pPr eaLnBrk="1" hangingPunct="1">
              <a:defRPr/>
            </a:pPr>
            <a:r>
              <a:rPr lang="en-GB" sz="3200">
                <a:ea typeface="MS PGothic" charset="0"/>
              </a:rPr>
              <a:t>internal/external method calls</a:t>
            </a:r>
          </a:p>
          <a:p>
            <a:pPr eaLnBrk="1" hangingPunct="1">
              <a:defRPr/>
            </a:pPr>
            <a:r>
              <a:rPr lang="en-GB" sz="3200">
                <a:ea typeface="MS PGothic" charset="0"/>
              </a:rPr>
              <a:t>debugger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Abstraction and modularization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>
                <a:ea typeface="+mn-ea"/>
                <a:cs typeface="+mn-cs"/>
              </a:rPr>
              <a:t>Abstraction</a:t>
            </a:r>
            <a:r>
              <a:rPr lang="en-GB">
                <a:ea typeface="+mn-ea"/>
                <a:cs typeface="+mn-cs"/>
              </a:rPr>
              <a:t> is the ability to ignore details of parts to focus attention on a higher level of a problem. </a:t>
            </a:r>
          </a:p>
          <a:p>
            <a:pPr eaLnBrk="1" hangingPunct="1">
              <a:defRPr/>
            </a:pPr>
            <a:r>
              <a:rPr lang="en-GB" b="1">
                <a:ea typeface="+mn-ea"/>
                <a:cs typeface="+mn-cs"/>
              </a:rPr>
              <a:t>Modularization</a:t>
            </a:r>
            <a:r>
              <a:rPr lang="en-GB">
                <a:ea typeface="+mn-ea"/>
                <a:cs typeface="+mn-cs"/>
              </a:rPr>
              <a:t> is the process of dividing a whole into well-defined parts, which can be built and examined separately, and which interact in well-defined ways.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Modularizing the clock display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438400"/>
            <a:ext cx="19685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4267200"/>
            <a:ext cx="12827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4267200"/>
            <a:ext cx="12827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4556125" y="2733675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b="0" smtClean="0">
                <a:solidFill>
                  <a:srgbClr val="1A3170"/>
                </a:solidFill>
                <a:latin typeface="Trebuchet MS" charset="0"/>
              </a:rPr>
              <a:t>One four-digit display?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1524000" y="4419600"/>
            <a:ext cx="3048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b="0" smtClean="0">
                <a:solidFill>
                  <a:srgbClr val="1A3170"/>
                </a:solidFill>
                <a:latin typeface="Trebuchet MS" charset="0"/>
              </a:rPr>
              <a:t>Or two two-digit displays?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Implementation - NumberDisplay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676400" y="2362200"/>
            <a:ext cx="61722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smtClean="0">
                <a:latin typeface="Courier New" charset="0"/>
              </a:rPr>
              <a:t>public </a:t>
            </a:r>
            <a:r>
              <a:rPr sz="2800" noProof="1" smtClean="0">
                <a:latin typeface="Courier New" charset="0"/>
              </a:rPr>
              <a:t>class NumberDisplay</a:t>
            </a:r>
          </a:p>
          <a:p>
            <a:pPr eaLnBrk="1" hangingPunct="1">
              <a:defRPr/>
            </a:pPr>
            <a:r>
              <a:rPr sz="2800" noProof="1" smtClean="0">
                <a:latin typeface="Courier New" charset="0"/>
              </a:rPr>
              <a:t>{</a:t>
            </a:r>
          </a:p>
          <a:p>
            <a:pPr eaLnBrk="1" hangingPunct="1">
              <a:defRPr/>
            </a:pPr>
            <a:r>
              <a:rPr sz="2800" noProof="1" smtClean="0">
                <a:latin typeface="Courier New" charset="0"/>
              </a:rPr>
              <a:t>    private int limit;</a:t>
            </a:r>
          </a:p>
          <a:p>
            <a:pPr eaLnBrk="1" hangingPunct="1">
              <a:defRPr/>
            </a:pPr>
            <a:r>
              <a:rPr sz="2800" noProof="1" smtClean="0">
                <a:latin typeface="Courier New" charset="0"/>
              </a:rPr>
              <a:t>    private int value;</a:t>
            </a:r>
          </a:p>
          <a:p>
            <a:pPr eaLnBrk="1" hangingPunct="1">
              <a:defRPr/>
            </a:pPr>
            <a:endParaRPr sz="2800" noProof="1" smtClean="0">
              <a:latin typeface="Courier New" charset="0"/>
            </a:endParaRPr>
          </a:p>
          <a:p>
            <a:pPr eaLnBrk="1" hangingPunct="1">
              <a:defRPr/>
            </a:pPr>
            <a:r>
              <a:rPr sz="2800" noProof="1" smtClean="0">
                <a:latin typeface="Courier New" charset="0"/>
              </a:rPr>
              <a:t>    </a:t>
            </a:r>
            <a:r>
              <a:rPr sz="2800" i="1" noProof="1" smtClean="0">
                <a:latin typeface="Courier New" charset="0"/>
              </a:rPr>
              <a:t>Constructor and</a:t>
            </a:r>
            <a:endParaRPr lang="en-GB" sz="2800" i="1" smtClean="0">
              <a:latin typeface="Courier New" charset="0"/>
            </a:endParaRPr>
          </a:p>
          <a:p>
            <a:pPr eaLnBrk="1" hangingPunct="1">
              <a:defRPr/>
            </a:pPr>
            <a:r>
              <a:rPr lang="en-GB" sz="2800" i="1" smtClean="0">
                <a:latin typeface="Courier New" charset="0"/>
              </a:rPr>
              <a:t>   </a:t>
            </a:r>
            <a:r>
              <a:rPr sz="2800" i="1" noProof="1" smtClean="0">
                <a:latin typeface="Courier New" charset="0"/>
              </a:rPr>
              <a:t> methods omitted.</a:t>
            </a:r>
          </a:p>
          <a:p>
            <a:pPr eaLnBrk="1" hangingPunct="1">
              <a:defRPr/>
            </a:pPr>
            <a:r>
              <a:rPr sz="2800" noProof="1" smtClean="0">
                <a:latin typeface="Courier New" charset="0"/>
              </a:rPr>
              <a:t>}</a:t>
            </a:r>
            <a:endParaRPr lang="en-GB" sz="2800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Implementation - ClockDisplay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295400" y="2362200"/>
            <a:ext cx="7543800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smtClean="0">
                <a:latin typeface="Courier New" charset="0"/>
              </a:rPr>
              <a:t>public </a:t>
            </a:r>
            <a:r>
              <a:rPr sz="2800" noProof="1" smtClean="0">
                <a:latin typeface="Courier New" charset="0"/>
              </a:rPr>
              <a:t>class ClockDisplay</a:t>
            </a:r>
          </a:p>
          <a:p>
            <a:pPr eaLnBrk="1" hangingPunct="1">
              <a:defRPr/>
            </a:pPr>
            <a:r>
              <a:rPr sz="2800" noProof="1" smtClean="0">
                <a:latin typeface="Courier New" charset="0"/>
              </a:rPr>
              <a:t>{</a:t>
            </a:r>
          </a:p>
          <a:p>
            <a:pPr eaLnBrk="1" hangingPunct="1">
              <a:defRPr/>
            </a:pPr>
            <a:r>
              <a:rPr sz="2800" noProof="1" smtClean="0">
                <a:latin typeface="Courier New" charset="0"/>
              </a:rPr>
              <a:t>    private NumberDisplay hours;</a:t>
            </a:r>
          </a:p>
          <a:p>
            <a:pPr eaLnBrk="1" hangingPunct="1">
              <a:defRPr/>
            </a:pPr>
            <a:r>
              <a:rPr sz="2800" noProof="1" smtClean="0">
                <a:latin typeface="Courier New" charset="0"/>
              </a:rPr>
              <a:t>    </a:t>
            </a:r>
            <a:r>
              <a:rPr lang="en-US" sz="2800" smtClean="0">
                <a:latin typeface="Courier New" charset="0"/>
              </a:rPr>
              <a:t>private NumberDisplay minutes;</a:t>
            </a:r>
          </a:p>
          <a:p>
            <a:pPr eaLnBrk="1" hangingPunct="1">
              <a:defRPr/>
            </a:pPr>
            <a:endParaRPr sz="2800" noProof="1" smtClean="0">
              <a:latin typeface="Courier New" charset="0"/>
            </a:endParaRPr>
          </a:p>
          <a:p>
            <a:pPr eaLnBrk="1" hangingPunct="1">
              <a:defRPr/>
            </a:pPr>
            <a:r>
              <a:rPr sz="2800" noProof="1" smtClean="0">
                <a:latin typeface="Courier New" charset="0"/>
              </a:rPr>
              <a:t>    </a:t>
            </a:r>
            <a:r>
              <a:rPr sz="2800" i="1" noProof="1" smtClean="0">
                <a:latin typeface="Courier New" charset="0"/>
              </a:rPr>
              <a:t>Constructor and</a:t>
            </a:r>
            <a:endParaRPr lang="en-GB" sz="2800" i="1" smtClean="0">
              <a:latin typeface="Courier New" charset="0"/>
            </a:endParaRPr>
          </a:p>
          <a:p>
            <a:pPr eaLnBrk="1" hangingPunct="1">
              <a:defRPr/>
            </a:pPr>
            <a:r>
              <a:rPr lang="en-GB" sz="2800" i="1" smtClean="0">
                <a:latin typeface="Courier New" charset="0"/>
              </a:rPr>
              <a:t>    </a:t>
            </a:r>
            <a:r>
              <a:rPr sz="2800" i="1" noProof="1" smtClean="0">
                <a:latin typeface="Courier New" charset="0"/>
              </a:rPr>
              <a:t>methods omitted.</a:t>
            </a:r>
          </a:p>
          <a:p>
            <a:pPr eaLnBrk="1" hangingPunct="1">
              <a:defRPr/>
            </a:pPr>
            <a:r>
              <a:rPr sz="2800" noProof="1" smtClean="0">
                <a:latin typeface="Courier New" charset="0"/>
              </a:rPr>
              <a:t>}</a:t>
            </a:r>
          </a:p>
          <a:p>
            <a:pPr lvl="2" eaLnBrk="1" hangingPunct="1">
              <a:spcBef>
                <a:spcPct val="20000"/>
              </a:spcBef>
              <a:defRPr/>
            </a:pPr>
            <a:endParaRPr lang="en-GB" sz="2800" b="0" smtClean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pic>
        <p:nvPicPr>
          <p:cNvPr id="27651" name="Picture 15" descr="fig3-5-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676400"/>
            <a:ext cx="5626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Class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pic>
        <p:nvPicPr>
          <p:cNvPr id="29699" name="Picture 8" descr="fig3-5b-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057400"/>
            <a:ext cx="5054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Primitive types vs. object types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GB"/>
              <a:t>Objects First with Java - A Practical Introduction using BlueJ, © David J. Barnes, Michael Kölling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828800" y="5257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>
                <a:latin typeface="Trebuchet MS" charset="0"/>
                <a:ea typeface="MS PGothic" charset="0"/>
                <a:cs typeface="MS PGothic" charset="0"/>
              </a:rPr>
              <a:t>32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828800" y="2971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1270" name="AutoShape 7"/>
          <p:cNvSpPr>
            <a:spLocks noChangeArrowheads="1"/>
          </p:cNvSpPr>
          <p:nvPr/>
        </p:nvSpPr>
        <p:spPr bwMode="auto">
          <a:xfrm>
            <a:off x="4267200" y="31242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2209800" y="32766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6318250" y="2300288"/>
            <a:ext cx="2030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b="0" smtClean="0">
                <a:solidFill>
                  <a:srgbClr val="A57133"/>
                </a:solidFill>
                <a:latin typeface="Trebuchet MS" charset="0"/>
              </a:rPr>
              <a:t>object type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6242050" y="4967288"/>
            <a:ext cx="244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b="0" smtClean="0">
                <a:solidFill>
                  <a:srgbClr val="A57133"/>
                </a:solidFill>
                <a:latin typeface="Trebuchet MS" charset="0"/>
              </a:rPr>
              <a:t>primitive type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066800" y="23622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smtClean="0">
                <a:latin typeface="Courier New" charset="0"/>
              </a:rPr>
              <a:t>SomeObject obj;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1066800" y="46482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2800" smtClean="0">
                <a:latin typeface="Courier New" charset="0"/>
              </a:rPr>
              <a:t>int i;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e-design">
  <a:themeElements>
    <a:clrScheme name="objects-first-4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5e-design</Template>
  <TotalTime>663</TotalTime>
  <Words>1292</Words>
  <Application>Microsoft Office PowerPoint</Application>
  <PresentationFormat>On-screen Show (4:3)</PresentationFormat>
  <Paragraphs>246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Times</vt:lpstr>
      <vt:lpstr>MS PGothic</vt:lpstr>
      <vt:lpstr>Arial</vt:lpstr>
      <vt:lpstr>Trebuchet MS</vt:lpstr>
      <vt:lpstr>Times New Roman</vt:lpstr>
      <vt:lpstr>MS PGothic</vt:lpstr>
      <vt:lpstr>Courier New</vt:lpstr>
      <vt:lpstr>Courier New Bold</vt:lpstr>
      <vt:lpstr>ヒラギノ角ゴ ProN W6</vt:lpstr>
      <vt:lpstr>Trebuchet MS Italic</vt:lpstr>
      <vt:lpstr>Courier</vt:lpstr>
      <vt:lpstr>5e-design</vt:lpstr>
      <vt:lpstr>Object interaction</vt:lpstr>
      <vt:lpstr>A digital clock</vt:lpstr>
      <vt:lpstr>Abstraction and modularization</vt:lpstr>
      <vt:lpstr>Modularizing the clock display</vt:lpstr>
      <vt:lpstr>Implementation - NumberDisplay</vt:lpstr>
      <vt:lpstr>Implementation - ClockDisplay</vt:lpstr>
      <vt:lpstr>Object diagram</vt:lpstr>
      <vt:lpstr>Class diagram</vt:lpstr>
      <vt:lpstr>Primitive types vs. object types</vt:lpstr>
      <vt:lpstr>Quiz: What is the output?</vt:lpstr>
      <vt:lpstr>Primitive types vs. object types</vt:lpstr>
      <vt:lpstr>Source code: NumberDisplay</vt:lpstr>
      <vt:lpstr>The modulo operator</vt:lpstr>
      <vt:lpstr>Quiz</vt:lpstr>
      <vt:lpstr>Source code: NumberDisplay</vt:lpstr>
      <vt:lpstr>Concepts</vt:lpstr>
      <vt:lpstr>Objects creating objects</vt:lpstr>
      <vt:lpstr>Objects creating objects</vt:lpstr>
      <vt:lpstr>ClockDisplay object diagram</vt:lpstr>
      <vt:lpstr>Method calling</vt:lpstr>
      <vt:lpstr>External method call</vt:lpstr>
      <vt:lpstr>Internal method call</vt:lpstr>
      <vt:lpstr>Internal method</vt:lpstr>
      <vt:lpstr>Method calls</vt:lpstr>
      <vt:lpstr>null</vt:lpstr>
      <vt:lpstr>The debugger</vt:lpstr>
      <vt:lpstr>The debugger</vt:lpstr>
      <vt:lpstr>Concept summary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3</dc:title>
  <dc:subject/>
  <dc:creator>David J. Barnes, Michael Kölling</dc:creator>
  <cp:keywords/>
  <dc:description>Copyright © David J. Barnes, Michael Kölling_x000d_</dc:description>
  <cp:lastModifiedBy>ToppR</cp:lastModifiedBy>
  <cp:revision>97</cp:revision>
  <cp:lastPrinted>2003-09-01T07:03:17Z</cp:lastPrinted>
  <dcterms:created xsi:type="dcterms:W3CDTF">2009-04-22T19:24:48Z</dcterms:created>
  <dcterms:modified xsi:type="dcterms:W3CDTF">2013-01-21T09:46:44Z</dcterms:modified>
  <cp:category/>
</cp:coreProperties>
</file>