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4"/>
  </p:sldMasterIdLst>
  <p:notesMasterIdLst>
    <p:notesMasterId r:id="rId13"/>
  </p:notesMasterIdLst>
  <p:sldIdLst>
    <p:sldId id="256" r:id="rId5"/>
    <p:sldId id="257" r:id="rId6"/>
    <p:sldId id="258" r:id="rId7"/>
    <p:sldId id="264" r:id="rId8"/>
    <p:sldId id="259" r:id="rId9"/>
    <p:sldId id="260" r:id="rId10"/>
    <p:sldId id="261" r:id="rId11"/>
    <p:sldId id="263" r:id="rId12"/>
  </p:sldIdLst>
  <p:sldSz cx="12192000" cy="6858000"/>
  <p:notesSz cx="6858000" cy="9144000"/>
  <p:embeddedFontLst>
    <p:embeddedFont>
      <p:font typeface="DM Sans" pitchFamily="2" charset="77"/>
      <p:regular r:id="rId14"/>
      <p:bold r:id="rId15"/>
      <p:italic r:id="rId16"/>
      <p:boldItalic r:id="rId17"/>
    </p:embeddedFont>
    <p:embeddedFont>
      <p:font typeface="Helvetica Neue" panose="02000503000000020004" pitchFamily="2" charset="0"/>
      <p:regular r:id="rId18"/>
      <p:bold r:id="rId18"/>
      <p:italic r:id="rId19"/>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2"/>
    <p:restoredTop sz="81788"/>
  </p:normalViewPr>
  <p:slideViewPr>
    <p:cSldViewPr snapToGrid="0">
      <p:cViewPr varScale="1">
        <p:scale>
          <a:sx n="107" d="100"/>
          <a:sy n="107" d="100"/>
        </p:scale>
        <p:origin x="1088"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 just want to cover a quick introduction to Wiz before we get into the demo</a:t>
            </a:r>
            <a:endParaRPr/>
          </a:p>
          <a:p>
            <a:pPr marL="0" lvl="0" indent="0" algn="l" rtl="0">
              <a:spcBef>
                <a:spcPts val="0"/>
              </a:spcBef>
              <a:spcAft>
                <a:spcPts val="0"/>
              </a:spcAft>
              <a:buNone/>
            </a:pPr>
            <a:endParaRPr/>
          </a:p>
          <a:p>
            <a:pPr marL="0" marR="0" lvl="0" indent="0" algn="l" rtl="0">
              <a:lnSpc>
                <a:spcPct val="107000"/>
              </a:lnSpc>
              <a:spcBef>
                <a:spcPts val="800"/>
              </a:spcBef>
              <a:spcAft>
                <a:spcPts val="0"/>
              </a:spcAft>
              <a:buClr>
                <a:schemeClr val="dk1"/>
              </a:buClr>
              <a:buSzPts val="1800"/>
              <a:buFont typeface="Arial"/>
              <a:buNone/>
            </a:pPr>
            <a:r>
              <a:rPr lang="en-US" b="0"/>
              <a:t>First off, why does Wiz exist?  We feel our calling is to deliver security that accelerates business</a:t>
            </a:r>
            <a:endParaRPr/>
          </a:p>
          <a:p>
            <a:pPr marL="0" marR="0" lvl="0" indent="0" algn="l" rtl="0">
              <a:lnSpc>
                <a:spcPct val="107000"/>
              </a:lnSpc>
              <a:spcBef>
                <a:spcPts val="800"/>
              </a:spcBef>
              <a:spcAft>
                <a:spcPts val="0"/>
              </a:spcAft>
              <a:buClr>
                <a:schemeClr val="dk1"/>
              </a:buClr>
              <a:buSzPts val="1200"/>
              <a:buFont typeface="Arial"/>
              <a:buNone/>
            </a:pPr>
            <a:endParaRPr b="0"/>
          </a:p>
          <a:p>
            <a:pPr marL="0" marR="0" lvl="0" indent="0" algn="l" rtl="0">
              <a:lnSpc>
                <a:spcPct val="107000"/>
              </a:lnSpc>
              <a:spcBef>
                <a:spcPts val="800"/>
              </a:spcBef>
              <a:spcAft>
                <a:spcPts val="0"/>
              </a:spcAft>
              <a:buClr>
                <a:schemeClr val="dk1"/>
              </a:buClr>
              <a:buSzPts val="1800"/>
              <a:buFont typeface="Arial"/>
              <a:buNone/>
            </a:pPr>
            <a:r>
              <a:rPr lang="en-US" b="0"/>
              <a:t>Security that allows you to confidently use cloud to move faster, be more agile, and beat your competition</a:t>
            </a:r>
            <a:endParaRPr/>
          </a:p>
          <a:p>
            <a:pPr marL="0" marR="0" lvl="0" indent="0" algn="l" rtl="0">
              <a:lnSpc>
                <a:spcPct val="107000"/>
              </a:lnSpc>
              <a:spcBef>
                <a:spcPts val="800"/>
              </a:spcBef>
              <a:spcAft>
                <a:spcPts val="0"/>
              </a:spcAft>
              <a:buClr>
                <a:schemeClr val="dk1"/>
              </a:buClr>
              <a:buSzPts val="1200"/>
              <a:buFont typeface="Arial"/>
              <a:buNone/>
            </a:pPr>
            <a:endParaRPr b="0"/>
          </a:p>
          <a:p>
            <a:pPr marL="0" marR="0" lvl="0" indent="0" algn="l" rtl="0">
              <a:lnSpc>
                <a:spcPct val="107000"/>
              </a:lnSpc>
              <a:spcBef>
                <a:spcPts val="800"/>
              </a:spcBef>
              <a:spcAft>
                <a:spcPts val="0"/>
              </a:spcAft>
              <a:buClr>
                <a:schemeClr val="dk1"/>
              </a:buClr>
              <a:buSzPts val="1800"/>
              <a:buFont typeface="Arial"/>
              <a:buNone/>
            </a:pPr>
            <a:r>
              <a:rPr lang="en-US" b="0"/>
              <a:t>To do this we had to solve the biggest security challenge of our era, which is to find and eliminate the risks in every cloud environment that make them susceptible to a breach</a:t>
            </a:r>
            <a:endParaRPr/>
          </a:p>
          <a:p>
            <a:pPr marL="0" lvl="0" indent="0" algn="l" rtl="0">
              <a:spcBef>
                <a:spcPts val="0"/>
              </a:spcBef>
              <a:spcAft>
                <a:spcPts val="0"/>
              </a:spcAft>
              <a:buNone/>
            </a:pPr>
            <a:endParaRPr/>
          </a:p>
        </p:txBody>
      </p:sp>
      <p:sp>
        <p:nvSpPr>
          <p:cNvPr id="25" name="Google Shape;2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 name="Google Shape;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819C4861-9554-04D2-FA0B-665836DD9BCE}"/>
            </a:ext>
          </a:extLst>
        </p:cNvPr>
        <p:cNvGrpSpPr/>
        <p:nvPr/>
      </p:nvGrpSpPr>
      <p:grpSpPr>
        <a:xfrm>
          <a:off x="0" y="0"/>
          <a:ext cx="0" cy="0"/>
          <a:chOff x="0" y="0"/>
          <a:chExt cx="0" cy="0"/>
        </a:xfrm>
      </p:grpSpPr>
      <p:sp>
        <p:nvSpPr>
          <p:cNvPr id="40" name="Google Shape;40;p3:notes">
            <a:extLst>
              <a:ext uri="{FF2B5EF4-FFF2-40B4-BE49-F238E27FC236}">
                <a16:creationId xmlns:a16="http://schemas.microsoft.com/office/drawing/2014/main" id="{652151C8-4D7A-5B5A-E44B-B9CD45D77F1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3:notes">
            <a:extLst>
              <a:ext uri="{FF2B5EF4-FFF2-40B4-BE49-F238E27FC236}">
                <a16:creationId xmlns:a16="http://schemas.microsoft.com/office/drawing/2014/main" id="{BB956FE6-458F-9162-E20D-08785971B3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849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 just want to cover a quick introduction to Wiz before we get into the demo</a:t>
            </a:r>
            <a:endParaRPr/>
          </a:p>
          <a:p>
            <a:pPr marL="0" lvl="0" indent="0" algn="l" rtl="0">
              <a:spcBef>
                <a:spcPts val="0"/>
              </a:spcBef>
              <a:spcAft>
                <a:spcPts val="0"/>
              </a:spcAft>
              <a:buNone/>
            </a:pPr>
            <a:endParaRPr/>
          </a:p>
          <a:p>
            <a:pPr marL="0" marR="0" lvl="0" indent="0" algn="l" rtl="0">
              <a:lnSpc>
                <a:spcPct val="107000"/>
              </a:lnSpc>
              <a:spcBef>
                <a:spcPts val="800"/>
              </a:spcBef>
              <a:spcAft>
                <a:spcPts val="0"/>
              </a:spcAft>
              <a:buClr>
                <a:schemeClr val="dk1"/>
              </a:buClr>
              <a:buSzPts val="1800"/>
              <a:buFont typeface="Arial"/>
              <a:buNone/>
            </a:pPr>
            <a:r>
              <a:rPr lang="en-US" b="0"/>
              <a:t>First off, why does Wiz exist?  We feel our calling is to deliver security that accelerates business</a:t>
            </a:r>
            <a:endParaRPr/>
          </a:p>
          <a:p>
            <a:pPr marL="0" marR="0" lvl="0" indent="0" algn="l" rtl="0">
              <a:lnSpc>
                <a:spcPct val="107000"/>
              </a:lnSpc>
              <a:spcBef>
                <a:spcPts val="800"/>
              </a:spcBef>
              <a:spcAft>
                <a:spcPts val="0"/>
              </a:spcAft>
              <a:buClr>
                <a:schemeClr val="dk1"/>
              </a:buClr>
              <a:buSzPts val="1200"/>
              <a:buFont typeface="Arial"/>
              <a:buNone/>
            </a:pPr>
            <a:endParaRPr b="0"/>
          </a:p>
          <a:p>
            <a:pPr marL="0" marR="0" lvl="0" indent="0" algn="l" rtl="0">
              <a:lnSpc>
                <a:spcPct val="107000"/>
              </a:lnSpc>
              <a:spcBef>
                <a:spcPts val="800"/>
              </a:spcBef>
              <a:spcAft>
                <a:spcPts val="0"/>
              </a:spcAft>
              <a:buClr>
                <a:schemeClr val="dk1"/>
              </a:buClr>
              <a:buSzPts val="1800"/>
              <a:buFont typeface="Arial"/>
              <a:buNone/>
            </a:pPr>
            <a:r>
              <a:rPr lang="en-US" b="0"/>
              <a:t>Security that allows you to confidently use cloud to move faster, be more agile, and beat your competition</a:t>
            </a:r>
            <a:endParaRPr/>
          </a:p>
          <a:p>
            <a:pPr marL="0" marR="0" lvl="0" indent="0" algn="l" rtl="0">
              <a:lnSpc>
                <a:spcPct val="107000"/>
              </a:lnSpc>
              <a:spcBef>
                <a:spcPts val="800"/>
              </a:spcBef>
              <a:spcAft>
                <a:spcPts val="0"/>
              </a:spcAft>
              <a:buClr>
                <a:schemeClr val="dk1"/>
              </a:buClr>
              <a:buSzPts val="1200"/>
              <a:buFont typeface="Arial"/>
              <a:buNone/>
            </a:pPr>
            <a:endParaRPr b="0"/>
          </a:p>
          <a:p>
            <a:pPr marL="0" marR="0" lvl="0" indent="0" algn="l" rtl="0">
              <a:lnSpc>
                <a:spcPct val="107000"/>
              </a:lnSpc>
              <a:spcBef>
                <a:spcPts val="800"/>
              </a:spcBef>
              <a:spcAft>
                <a:spcPts val="0"/>
              </a:spcAft>
              <a:buClr>
                <a:schemeClr val="dk1"/>
              </a:buClr>
              <a:buSzPts val="1800"/>
              <a:buFont typeface="Arial"/>
              <a:buNone/>
            </a:pPr>
            <a:r>
              <a:rPr lang="en-US" b="0"/>
              <a:t>To do this we had to solve the biggest security challenge of our era, which is to find and eliminate the risks in every cloud environment that make them susceptible to a breach</a:t>
            </a:r>
            <a:endParaRPr/>
          </a:p>
          <a:p>
            <a:pPr marL="0" lvl="0" indent="0" algn="l" rtl="0">
              <a:spcBef>
                <a:spcPts val="0"/>
              </a:spcBef>
              <a:spcAft>
                <a:spcPts val="0"/>
              </a:spcAft>
              <a:buNone/>
            </a:pPr>
            <a:endParaRPr/>
          </a:p>
        </p:txBody>
      </p:sp>
      <p:sp>
        <p:nvSpPr>
          <p:cNvPr id="72" name="Google Shape;7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38200" y="598805"/>
            <a:ext cx="10515600" cy="5594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4EC"/>
              </a:buClr>
              <a:buSzPts val="3000"/>
              <a:buFont typeface="Helvetica Neue"/>
              <a:buNone/>
              <a:defRPr>
                <a:solidFill>
                  <a:srgbClr val="0054E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Google Shape;16;p4"/>
          <p:cNvSpPr/>
          <p:nvPr/>
        </p:nvSpPr>
        <p:spPr>
          <a:xfrm>
            <a:off x="0" y="0"/>
            <a:ext cx="12192000" cy="6858000"/>
          </a:xfrm>
          <a:prstGeom prst="rect">
            <a:avLst/>
          </a:prstGeom>
          <a:solidFill>
            <a:srgbClr val="014FF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17;p4"/>
          <p:cNvSpPr txBox="1">
            <a:spLocks noGrp="1"/>
          </p:cNvSpPr>
          <p:nvPr>
            <p:ph type="ctrTitle"/>
          </p:nvPr>
        </p:nvSpPr>
        <p:spPr>
          <a:xfrm>
            <a:off x="538480" y="2979579"/>
            <a:ext cx="10038080" cy="8988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Helvetica Neue"/>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sldNum" idx="12"/>
          </p:nvPr>
        </p:nvSpPr>
        <p:spPr>
          <a:xfrm>
            <a:off x="690880" y="6356350"/>
            <a:ext cx="482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Calibri"/>
                <a:ea typeface="Calibri"/>
                <a:cs typeface="Calibri"/>
                <a:sym typeface="Calibri"/>
              </a:defRPr>
            </a:lvl1pPr>
            <a:lvl2pPr marL="0" marR="0" lvl="1" indent="0" algn="l" rtl="0">
              <a:spcBef>
                <a:spcPts val="0"/>
              </a:spcBef>
              <a:buNone/>
              <a:defRPr sz="1800">
                <a:solidFill>
                  <a:schemeClr val="lt1"/>
                </a:solidFill>
                <a:latin typeface="Calibri"/>
                <a:ea typeface="Calibri"/>
                <a:cs typeface="Calibri"/>
                <a:sym typeface="Calibri"/>
              </a:defRPr>
            </a:lvl2pPr>
            <a:lvl3pPr marL="0" marR="0" lvl="2" indent="0" algn="l" rtl="0">
              <a:spcBef>
                <a:spcPts val="0"/>
              </a:spcBef>
              <a:buNone/>
              <a:defRPr sz="1800">
                <a:solidFill>
                  <a:schemeClr val="lt1"/>
                </a:solidFill>
                <a:latin typeface="Calibri"/>
                <a:ea typeface="Calibri"/>
                <a:cs typeface="Calibri"/>
                <a:sym typeface="Calibri"/>
              </a:defRPr>
            </a:lvl3pPr>
            <a:lvl4pPr marL="0" marR="0" lvl="3" indent="0" algn="l" rtl="0">
              <a:spcBef>
                <a:spcPts val="0"/>
              </a:spcBef>
              <a:buNone/>
              <a:defRPr sz="1800">
                <a:solidFill>
                  <a:schemeClr val="lt1"/>
                </a:solidFill>
                <a:latin typeface="Calibri"/>
                <a:ea typeface="Calibri"/>
                <a:cs typeface="Calibri"/>
                <a:sym typeface="Calibri"/>
              </a:defRPr>
            </a:lvl4pPr>
            <a:lvl5pPr marL="0" marR="0" lvl="4" indent="0" algn="l" rtl="0">
              <a:spcBef>
                <a:spcPts val="0"/>
              </a:spcBef>
              <a:buNone/>
              <a:defRPr sz="1800">
                <a:solidFill>
                  <a:schemeClr val="lt1"/>
                </a:solidFill>
                <a:latin typeface="Calibri"/>
                <a:ea typeface="Calibri"/>
                <a:cs typeface="Calibri"/>
                <a:sym typeface="Calibri"/>
              </a:defRPr>
            </a:lvl5pPr>
            <a:lvl6pPr marL="0" marR="0" lvl="5" indent="0" algn="l" rtl="0">
              <a:spcBef>
                <a:spcPts val="0"/>
              </a:spcBef>
              <a:buNone/>
              <a:defRPr sz="1800">
                <a:solidFill>
                  <a:schemeClr val="lt1"/>
                </a:solidFill>
                <a:latin typeface="Calibri"/>
                <a:ea typeface="Calibri"/>
                <a:cs typeface="Calibri"/>
                <a:sym typeface="Calibri"/>
              </a:defRPr>
            </a:lvl6pPr>
            <a:lvl7pPr marL="0" marR="0" lvl="6" indent="0" algn="l" rtl="0">
              <a:spcBef>
                <a:spcPts val="0"/>
              </a:spcBef>
              <a:buNone/>
              <a:defRPr sz="1800">
                <a:solidFill>
                  <a:schemeClr val="lt1"/>
                </a:solidFill>
                <a:latin typeface="Calibri"/>
                <a:ea typeface="Calibri"/>
                <a:cs typeface="Calibri"/>
                <a:sym typeface="Calibri"/>
              </a:defRPr>
            </a:lvl7pPr>
            <a:lvl8pPr marL="0" marR="0" lvl="7" indent="0" algn="l" rtl="0">
              <a:spcBef>
                <a:spcPts val="0"/>
              </a:spcBef>
              <a:buNone/>
              <a:defRPr sz="1800">
                <a:solidFill>
                  <a:schemeClr val="lt1"/>
                </a:solidFill>
                <a:latin typeface="Calibri"/>
                <a:ea typeface="Calibri"/>
                <a:cs typeface="Calibri"/>
                <a:sym typeface="Calibri"/>
              </a:defRPr>
            </a:lvl8pPr>
            <a:lvl9pPr marL="0" marR="0" lvl="8" indent="0" algn="l" rtl="0">
              <a:spcBef>
                <a:spcPts val="0"/>
              </a:spcBef>
              <a:buNone/>
              <a:defRPr sz="1800">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838200" y="598805"/>
            <a:ext cx="10515600" cy="5594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4FF7"/>
              </a:buClr>
              <a:buSzPts val="3000"/>
              <a:buFont typeface="Helvetica Neue"/>
              <a:buNone/>
              <a:defRPr>
                <a:solidFill>
                  <a:srgbClr val="014FF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5"/>
          <p:cNvSpPr txBox="1">
            <a:spLocks noGrp="1"/>
          </p:cNvSpPr>
          <p:nvPr>
            <p:ph type="body" idx="1"/>
          </p:nvPr>
        </p:nvSpPr>
        <p:spPr>
          <a:xfrm>
            <a:off x="838200" y="1591945"/>
            <a:ext cx="10515600" cy="306133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598805"/>
            <a:ext cx="10515600" cy="55943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3000"/>
              <a:buFont typeface="Helvetica Neue"/>
              <a:buNone/>
              <a:defRPr sz="3000" b="1" i="0" u="none" strike="noStrike" cap="none">
                <a:solidFill>
                  <a:srgbClr val="3F3F3F"/>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591945"/>
            <a:ext cx="10515600"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3F3F3F"/>
              </a:buClr>
              <a:buSzPts val="1600"/>
              <a:buFont typeface="Arial"/>
              <a:buNone/>
              <a:defRPr sz="1600" b="1" i="0" u="none" strike="noStrike" cap="none">
                <a:solidFill>
                  <a:srgbClr val="3F3F3F"/>
                </a:solidFill>
                <a:latin typeface="Helvetica Neue"/>
                <a:ea typeface="Helvetica Neue"/>
                <a:cs typeface="Helvetica Neue"/>
                <a:sym typeface="Helvetica Neue"/>
              </a:defRPr>
            </a:lvl1pPr>
            <a:lvl2pPr marL="914400" marR="0" lvl="1" indent="-228600" algn="l" rtl="0">
              <a:lnSpc>
                <a:spcPct val="90000"/>
              </a:lnSpc>
              <a:spcBef>
                <a:spcPts val="500"/>
              </a:spcBef>
              <a:spcAft>
                <a:spcPts val="0"/>
              </a:spcAft>
              <a:buClr>
                <a:srgbClr val="3F3F3F"/>
              </a:buClr>
              <a:buSzPts val="1200"/>
              <a:buFont typeface="Helvetica Neue"/>
              <a:buNone/>
              <a:defRPr sz="1200" b="0" i="0" u="none" strike="noStrike" cap="none">
                <a:solidFill>
                  <a:srgbClr val="3F3F3F"/>
                </a:solidFill>
                <a:latin typeface="Helvetica Neue"/>
                <a:ea typeface="Helvetica Neue"/>
                <a:cs typeface="Helvetica Neue"/>
                <a:sym typeface="Helvetica Neue"/>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Helvetica Neue"/>
                <a:ea typeface="Helvetica Neue"/>
                <a:cs typeface="Helvetica Neue"/>
                <a:sym typeface="Helvetica Neue"/>
              </a:defRPr>
            </a:lvl3pPr>
            <a:lvl4pPr marL="1828800" marR="0" lvl="3"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Helvetica Neue"/>
                <a:ea typeface="Helvetica Neue"/>
                <a:cs typeface="Helvetica Neue"/>
                <a:sym typeface="Helvetica Neue"/>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zach-antinelli/wiz/tree/main/tech-exercis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iz-tech-exercise.zachantinelli.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54EC"/>
        </a:solidFill>
        <a:effectLst/>
      </p:bgPr>
    </p:bg>
    <p:spTree>
      <p:nvGrpSpPr>
        <p:cNvPr id="1" name="Shape 26"/>
        <p:cNvGrpSpPr/>
        <p:nvPr/>
      </p:nvGrpSpPr>
      <p:grpSpPr>
        <a:xfrm>
          <a:off x="0" y="0"/>
          <a:ext cx="0" cy="0"/>
          <a:chOff x="0" y="0"/>
          <a:chExt cx="0" cy="0"/>
        </a:xfrm>
      </p:grpSpPr>
      <p:sp>
        <p:nvSpPr>
          <p:cNvPr id="27" name="Google Shape;27;p6"/>
          <p:cNvSpPr/>
          <p:nvPr/>
        </p:nvSpPr>
        <p:spPr>
          <a:xfrm>
            <a:off x="864973" y="1837795"/>
            <a:ext cx="9279749" cy="830997"/>
          </a:xfrm>
          <a:prstGeom prst="rect">
            <a:avLst/>
          </a:prstGeom>
          <a:noFill/>
          <a:ln>
            <a:noFill/>
          </a:ln>
        </p:spPr>
        <p:txBody>
          <a:bodyPr spcFirstLastPara="1" wrap="square" lIns="91425" tIns="45700" rIns="91425" bIns="45700" anchor="t" anchorCtr="0">
            <a:noAutofit/>
          </a:bodyPr>
          <a:lstStyle/>
          <a:p>
            <a:r>
              <a:rPr lang="en-US" sz="4800" b="1">
                <a:solidFill>
                  <a:srgbClr val="FCFCFC"/>
                </a:solidFill>
                <a:latin typeface="DM Sans"/>
                <a:ea typeface="Helvetica Neue"/>
                <a:cs typeface="Helvetica Neue"/>
                <a:sym typeface="Helvetica Neue"/>
              </a:rPr>
              <a:t>Wiz Technical</a:t>
            </a:r>
            <a:r>
              <a:rPr lang="en-US" sz="4800" b="1" i="0" u="none" strike="noStrike" cap="none">
                <a:solidFill>
                  <a:srgbClr val="FCFCFC"/>
                </a:solidFill>
                <a:latin typeface="DM Sans"/>
                <a:ea typeface="Helvetica Neue"/>
                <a:cs typeface="Helvetica Neue"/>
                <a:sym typeface="Helvetica Neue"/>
              </a:rPr>
              <a:t> Exercise</a:t>
            </a:r>
            <a:endParaRPr sz="1800" b="0" i="0" u="none" strike="noStrike" cap="none">
              <a:solidFill>
                <a:schemeClr val="dk1"/>
              </a:solidFill>
              <a:latin typeface="DM Sans"/>
              <a:ea typeface="Calibri"/>
              <a:cs typeface="Calibri"/>
              <a:sym typeface="Calibri"/>
            </a:endParaRPr>
          </a:p>
        </p:txBody>
      </p:sp>
      <p:sp>
        <p:nvSpPr>
          <p:cNvPr id="28" name="Google Shape;28;p6"/>
          <p:cNvSpPr txBox="1"/>
          <p:nvPr/>
        </p:nvSpPr>
        <p:spPr>
          <a:xfrm>
            <a:off x="864973" y="2866647"/>
            <a:ext cx="6097656"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lt1"/>
                </a:solidFill>
                <a:latin typeface="DM Sans" pitchFamily="2" charset="77"/>
                <a:ea typeface="Helvetica Neue"/>
                <a:cs typeface="Helvetica Neue"/>
                <a:sym typeface="Helvetica Neue"/>
              </a:rPr>
              <a:t>Zach Antinelli</a:t>
            </a:r>
          </a:p>
          <a:p>
            <a:pPr marL="0" marR="0" lvl="0" indent="0" algn="l" rtl="0">
              <a:spcBef>
                <a:spcPts val="0"/>
              </a:spcBef>
              <a:spcAft>
                <a:spcPts val="0"/>
              </a:spcAft>
              <a:buNone/>
            </a:pPr>
            <a:r>
              <a:rPr lang="en-US" sz="2000" b="1" dirty="0">
                <a:solidFill>
                  <a:schemeClr val="lt1"/>
                </a:solidFill>
                <a:latin typeface="DM Sans" pitchFamily="2" charset="77"/>
                <a:ea typeface="Helvetica Neue"/>
                <a:cs typeface="Helvetica Neue"/>
                <a:sym typeface="Helvetica Neue"/>
              </a:rPr>
              <a:t>5.2.25</a:t>
            </a:r>
            <a:endParaRPr sz="1200" b="1" dirty="0">
              <a:latin typeface="DM Sans" pitchFamily="2" charset="77"/>
            </a:endParaRPr>
          </a:p>
        </p:txBody>
      </p:sp>
      <p:pic>
        <p:nvPicPr>
          <p:cNvPr id="29" name="Google Shape;29;p6"/>
          <p:cNvPicPr preferRelativeResize="0"/>
          <p:nvPr/>
        </p:nvPicPr>
        <p:blipFill rotWithShape="1">
          <a:blip r:embed="rId3">
            <a:alphaModFix/>
          </a:blip>
          <a:srcRect/>
          <a:stretch/>
        </p:blipFill>
        <p:spPr>
          <a:xfrm>
            <a:off x="10866478" y="6203106"/>
            <a:ext cx="828219" cy="409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838199" y="598805"/>
            <a:ext cx="2590801" cy="5594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4EC"/>
              </a:buClr>
              <a:buSzPts val="3000"/>
              <a:buFont typeface="Helvetica Neue"/>
              <a:buNone/>
            </a:pPr>
            <a:r>
              <a:rPr lang="en-US" dirty="0">
                <a:latin typeface="DM Sans" pitchFamily="2" charset="77"/>
              </a:rPr>
              <a:t>Intro</a:t>
            </a:r>
            <a:endParaRPr dirty="0">
              <a:latin typeface="DM Sans" pitchFamily="2" charset="77"/>
            </a:endParaRPr>
          </a:p>
        </p:txBody>
      </p:sp>
      <p:sp>
        <p:nvSpPr>
          <p:cNvPr id="35" name="Google Shape;35;p7"/>
          <p:cNvSpPr txBox="1"/>
          <p:nvPr/>
        </p:nvSpPr>
        <p:spPr>
          <a:xfrm>
            <a:off x="838199" y="1398494"/>
            <a:ext cx="10018987" cy="53244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DM Sans" pitchFamily="2" charset="77"/>
                <a:cs typeface="Calibri"/>
                <a:sym typeface="Calibri"/>
              </a:rPr>
              <a:t>Thank you for the opportunity to interview with you today!</a:t>
            </a:r>
          </a:p>
          <a:p>
            <a:pPr marL="0" marR="0" lvl="0" indent="0" algn="l" rtl="0">
              <a:spcBef>
                <a:spcPts val="0"/>
              </a:spcBef>
              <a:spcAft>
                <a:spcPts val="0"/>
              </a:spcAft>
              <a:buNone/>
            </a:pPr>
            <a:endParaRPr lang="en-US" sz="2000" dirty="0">
              <a:solidFill>
                <a:schemeClr val="dk1"/>
              </a:solidFill>
              <a:latin typeface="DM Sans" pitchFamily="2" charset="77"/>
              <a:cs typeface="Calibri"/>
              <a:sym typeface="Calibri"/>
            </a:endParaRPr>
          </a:p>
          <a:p>
            <a:pPr marL="0" marR="0" lvl="0" indent="0" algn="l" rtl="0">
              <a:spcBef>
                <a:spcPts val="0"/>
              </a:spcBef>
              <a:spcAft>
                <a:spcPts val="0"/>
              </a:spcAft>
              <a:buNone/>
            </a:pPr>
            <a:r>
              <a:rPr lang="en-US" sz="2000" dirty="0">
                <a:solidFill>
                  <a:schemeClr val="dk1"/>
                </a:solidFill>
                <a:latin typeface="DM Sans" pitchFamily="2" charset="77"/>
                <a:cs typeface="Calibri"/>
                <a:sym typeface="Calibri"/>
              </a:rPr>
              <a:t>I am Zach Antinelli, I am currently working as a Principal Consultant at CrowdStrike. My primary area of focus at CrowdStrike is supporting the Cloud Security solution area (CSPM, CWP, ASPM) and developing and maintaining integration tooling for the org and customers.</a:t>
            </a:r>
          </a:p>
          <a:p>
            <a:pPr marL="0" marR="0" lvl="0" indent="0" algn="l" rtl="0">
              <a:spcBef>
                <a:spcPts val="0"/>
              </a:spcBef>
              <a:spcAft>
                <a:spcPts val="0"/>
              </a:spcAft>
              <a:buNone/>
            </a:pPr>
            <a:endParaRPr lang="en-US" sz="2000" dirty="0">
              <a:solidFill>
                <a:schemeClr val="dk1"/>
              </a:solidFill>
              <a:latin typeface="DM Sans" pitchFamily="2" charset="77"/>
              <a:cs typeface="Calibri"/>
              <a:sym typeface="Calibri"/>
            </a:endParaRPr>
          </a:p>
          <a:p>
            <a:pPr marL="0" marR="0" lvl="0" indent="0" algn="l" rtl="0">
              <a:spcBef>
                <a:spcPts val="0"/>
              </a:spcBef>
              <a:spcAft>
                <a:spcPts val="0"/>
              </a:spcAft>
              <a:buNone/>
            </a:pPr>
            <a:r>
              <a:rPr lang="en-US" sz="2000" dirty="0">
                <a:solidFill>
                  <a:schemeClr val="dk1"/>
                </a:solidFill>
                <a:latin typeface="DM Sans" pitchFamily="2" charset="77"/>
                <a:cs typeface="Calibri"/>
                <a:sym typeface="Calibri"/>
              </a:rPr>
              <a:t>I am passionate about automation, security and cloud. This process has been both a challenge and a fun experience for me.</a:t>
            </a:r>
          </a:p>
          <a:p>
            <a:pPr marL="0" marR="0" lvl="0" indent="0" algn="l" rtl="0">
              <a:spcBef>
                <a:spcPts val="0"/>
              </a:spcBef>
              <a:spcAft>
                <a:spcPts val="0"/>
              </a:spcAft>
              <a:buNone/>
            </a:pPr>
            <a:endParaRPr lang="en-US" sz="2000" dirty="0">
              <a:solidFill>
                <a:schemeClr val="dk1"/>
              </a:solidFill>
              <a:latin typeface="DM Sans" pitchFamily="2" charset="77"/>
              <a:cs typeface="Calibri"/>
              <a:sym typeface="Calibri"/>
            </a:endParaRPr>
          </a:p>
          <a:p>
            <a:pPr marL="0" marR="0" lvl="0" indent="0" algn="l" rtl="0">
              <a:spcBef>
                <a:spcPts val="0"/>
              </a:spcBef>
              <a:spcAft>
                <a:spcPts val="0"/>
              </a:spcAft>
              <a:buNone/>
            </a:pPr>
            <a:r>
              <a:rPr lang="en-US" sz="2000" dirty="0">
                <a:solidFill>
                  <a:schemeClr val="dk1"/>
                </a:solidFill>
                <a:latin typeface="DM Sans" pitchFamily="2" charset="77"/>
                <a:cs typeface="Calibri"/>
                <a:sym typeface="Calibri"/>
              </a:rPr>
              <a:t>Throughout the exercise, I aimed to automate everything use repeatable processes and storing all project artifacts in code.</a:t>
            </a:r>
          </a:p>
          <a:p>
            <a:pPr marL="0" marR="0" lvl="0" indent="0" algn="l" rtl="0">
              <a:spcBef>
                <a:spcPts val="0"/>
              </a:spcBef>
              <a:spcAft>
                <a:spcPts val="0"/>
              </a:spcAft>
              <a:buNone/>
            </a:pPr>
            <a:endParaRPr lang="en-US" sz="2000" dirty="0">
              <a:solidFill>
                <a:schemeClr val="dk1"/>
              </a:solidFill>
              <a:latin typeface="DM Sans" pitchFamily="2" charset="77"/>
              <a:cs typeface="Calibri"/>
              <a:sym typeface="Calibri"/>
            </a:endParaRPr>
          </a:p>
          <a:p>
            <a:pPr marL="0" marR="0" lvl="0" indent="0" algn="l" rtl="0">
              <a:spcBef>
                <a:spcPts val="0"/>
              </a:spcBef>
              <a:spcAft>
                <a:spcPts val="0"/>
              </a:spcAft>
              <a:buNone/>
            </a:pPr>
            <a:r>
              <a:rPr lang="en-US" sz="2000" dirty="0">
                <a:solidFill>
                  <a:schemeClr val="dk1"/>
                </a:solidFill>
                <a:latin typeface="DM Sans" pitchFamily="2" charset="77"/>
                <a:cs typeface="Calibri"/>
                <a:sym typeface="Calibri"/>
              </a:rPr>
              <a:t>More detailed documentation on my build and all resources can be found in this repository:</a:t>
            </a:r>
          </a:p>
          <a:p>
            <a:pPr marL="0" marR="0" lvl="0" indent="0" algn="l" rtl="0">
              <a:spcBef>
                <a:spcPts val="0"/>
              </a:spcBef>
              <a:spcAft>
                <a:spcPts val="0"/>
              </a:spcAft>
              <a:buNone/>
            </a:pPr>
            <a:endParaRPr lang="en-US" sz="2000" dirty="0">
              <a:solidFill>
                <a:schemeClr val="dk1"/>
              </a:solidFill>
              <a:latin typeface="DM Sans" pitchFamily="2" charset="77"/>
              <a:cs typeface="Calibri"/>
              <a:sym typeface="Calibri"/>
            </a:endParaRPr>
          </a:p>
          <a:p>
            <a:pPr marL="0" marR="0" lvl="0" indent="0" algn="l" rtl="0">
              <a:spcBef>
                <a:spcPts val="0"/>
              </a:spcBef>
              <a:spcAft>
                <a:spcPts val="0"/>
              </a:spcAft>
              <a:buNone/>
            </a:pPr>
            <a:r>
              <a:rPr lang="en-US" sz="2000" dirty="0">
                <a:solidFill>
                  <a:schemeClr val="dk1"/>
                </a:solidFill>
                <a:latin typeface="DM Sans" pitchFamily="2" charset="77"/>
                <a:cs typeface="Calibri"/>
                <a:sym typeface="Calibri"/>
                <a:hlinkClick r:id="rId3"/>
              </a:rPr>
              <a:t>github.com/zach-antinelli/wiz/tree/main/tech-exercise</a:t>
            </a:r>
            <a:endParaRPr dirty="0">
              <a:latin typeface="DM Sans" pitchFamily="2"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95940" y="375521"/>
            <a:ext cx="4276060" cy="55943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54EC"/>
              </a:buClr>
              <a:buSzPts val="3000"/>
              <a:buFont typeface="Helvetica Neue"/>
              <a:buNone/>
            </a:pPr>
            <a:r>
              <a:rPr lang="en-US" dirty="0">
                <a:latin typeface="DM Sans" pitchFamily="2" charset="77"/>
              </a:rPr>
              <a:t>Architecture overview</a:t>
            </a:r>
            <a:endParaRPr dirty="0">
              <a:latin typeface="DM Sans" pitchFamily="2" charset="77"/>
            </a:endParaRPr>
          </a:p>
        </p:txBody>
      </p:sp>
      <p:sp>
        <p:nvSpPr>
          <p:cNvPr id="44" name="Google Shape;44;p8"/>
          <p:cNvSpPr txBox="1"/>
          <p:nvPr/>
        </p:nvSpPr>
        <p:spPr>
          <a:xfrm>
            <a:off x="209110" y="1169581"/>
            <a:ext cx="5532472" cy="5110581"/>
          </a:xfrm>
          <a:prstGeom prst="rect">
            <a:avLst/>
          </a:prstGeom>
          <a:noFill/>
          <a:ln>
            <a:noFill/>
          </a:ln>
        </p:spPr>
        <p:txBody>
          <a:bodyPr spcFirstLastPara="1" wrap="square" lIns="91425" tIns="45700" rIns="91425" bIns="45700" anchor="t" anchorCtr="0">
            <a:spAutoFit/>
          </a:bodyPr>
          <a:lstStyle/>
          <a:p>
            <a:pPr marL="285750" lvl="1" indent="-285750">
              <a:buFont typeface="Arial" panose="020B0604020202020204" pitchFamily="34" charset="0"/>
              <a:buChar char="•"/>
            </a:pPr>
            <a:r>
              <a:rPr lang="en-US" dirty="0">
                <a:latin typeface="DM Sans" pitchFamily="2" charset="77"/>
              </a:rPr>
              <a:t>Infrastructure deployment is handled through Terraform code stored in GitHub with a GitHub action triggered on push or manually initiated. </a:t>
            </a:r>
          </a:p>
          <a:p>
            <a:pPr lvl="1"/>
            <a:endParaRPr lang="en-US" dirty="0">
              <a:latin typeface="DM Sans" pitchFamily="2" charset="77"/>
            </a:endParaRPr>
          </a:p>
          <a:p>
            <a:pPr marL="285750" lvl="5" indent="-285750">
              <a:buFont typeface="Arial" panose="020B0604020202020204" pitchFamily="34" charset="0"/>
              <a:buChar char="•"/>
            </a:pPr>
            <a:r>
              <a:rPr lang="en-US" dirty="0">
                <a:latin typeface="DM Sans" pitchFamily="2" charset="77"/>
              </a:rPr>
              <a:t>A Database VM using an older Linux distro (Ubuntu 20.04) and an older MySQL (8.0.41). Backups stored in S3 automatically executed through bash script/cronjob.</a:t>
            </a:r>
          </a:p>
          <a:p>
            <a:pPr marL="285750" lvl="1" indent="-285750">
              <a:buFont typeface="Arial" panose="020B0604020202020204" pitchFamily="34" charset="0"/>
              <a:buChar char="•"/>
            </a:pPr>
            <a:endParaRPr lang="en-US" dirty="0">
              <a:latin typeface="DM Sans" pitchFamily="2" charset="77"/>
            </a:endParaRPr>
          </a:p>
          <a:p>
            <a:pPr marL="285750" lvl="1" indent="-285750">
              <a:buFont typeface="Arial" panose="020B0604020202020204" pitchFamily="34" charset="0"/>
              <a:buChar char="•"/>
            </a:pPr>
            <a:r>
              <a:rPr lang="en-US" dirty="0">
                <a:latin typeface="DM Sans" pitchFamily="2" charset="77"/>
              </a:rPr>
              <a:t>EKS Cluster with k8s 1.32, worker nodes in private subnets across two AZs with egress to the internet through NAT Gateway.</a:t>
            </a:r>
          </a:p>
          <a:p>
            <a:pPr marL="285750" lvl="1" indent="-285750">
              <a:buFont typeface="Arial" panose="020B0604020202020204" pitchFamily="34" charset="0"/>
              <a:buChar char="•"/>
            </a:pPr>
            <a:endParaRPr lang="en-US" dirty="0">
              <a:latin typeface="DM Sans" pitchFamily="2" charset="77"/>
            </a:endParaRPr>
          </a:p>
          <a:p>
            <a:pPr marL="285750" lvl="1" indent="-285750">
              <a:buFont typeface="Arial" panose="020B0604020202020204" pitchFamily="34" charset="0"/>
              <a:buChar char="•"/>
            </a:pPr>
            <a:r>
              <a:rPr lang="en-US" dirty="0">
                <a:latin typeface="DM Sans" pitchFamily="2" charset="77"/>
              </a:rPr>
              <a:t>Custom web application running as a pod on the EKS cluster. Container image stored in ECR, built and pushed by GitHub action. </a:t>
            </a:r>
          </a:p>
          <a:p>
            <a:pPr marL="285750" lvl="1" indent="-285750">
              <a:buFont typeface="Arial" panose="020B0604020202020204" pitchFamily="34" charset="0"/>
              <a:buChar char="•"/>
            </a:pPr>
            <a:endParaRPr lang="en-US" dirty="0">
              <a:latin typeface="DM Sans" pitchFamily="2" charset="77"/>
            </a:endParaRPr>
          </a:p>
          <a:p>
            <a:pPr marL="285750" lvl="1" indent="-285750">
              <a:buFont typeface="Arial" panose="020B0604020202020204" pitchFamily="34" charset="0"/>
              <a:buChar char="•"/>
            </a:pPr>
            <a:r>
              <a:rPr lang="en-US" dirty="0">
                <a:latin typeface="DM Sans" pitchFamily="2" charset="77"/>
              </a:rPr>
              <a:t>Web app deployed with custom helm chart. Internet ingress is automatically provisioned through AWS Load Balancer Controller. </a:t>
            </a:r>
          </a:p>
          <a:p>
            <a:pPr marL="285750" lvl="1" indent="-285750">
              <a:buFont typeface="Arial" panose="020B0604020202020204" pitchFamily="34" charset="0"/>
              <a:buChar char="•"/>
            </a:pPr>
            <a:endParaRPr lang="en-US" dirty="0">
              <a:latin typeface="DM Sans" pitchFamily="2" charset="77"/>
            </a:endParaRPr>
          </a:p>
          <a:p>
            <a:pPr marL="285750" lvl="1" indent="-285750">
              <a:buFont typeface="Arial" panose="020B0604020202020204" pitchFamily="34" charset="0"/>
              <a:buChar char="•"/>
            </a:pPr>
            <a:r>
              <a:rPr lang="en-US" dirty="0">
                <a:latin typeface="DM Sans" pitchFamily="2" charset="77"/>
              </a:rPr>
              <a:t>App is available at </a:t>
            </a:r>
            <a:r>
              <a:rPr lang="en-US" dirty="0">
                <a:latin typeface="DM Sans" pitchFamily="2" charset="77"/>
                <a:hlinkClick r:id="rId3"/>
              </a:rPr>
              <a:t>https://wiz-tech-exercise.zachantinelli.me</a:t>
            </a:r>
            <a:r>
              <a:rPr lang="en-US" dirty="0">
                <a:latin typeface="DM Sans" pitchFamily="2" charset="77"/>
              </a:rPr>
              <a:t>. Restricted access to my public CIDR only.  </a:t>
            </a:r>
          </a:p>
          <a:p>
            <a:pPr marL="285750" lvl="1" indent="-285750">
              <a:buFont typeface="Arial" panose="020B0604020202020204" pitchFamily="34" charset="0"/>
              <a:buChar char="•"/>
            </a:pPr>
            <a:endParaRPr lang="en-US" dirty="0">
              <a:latin typeface="DM Sans" pitchFamily="2" charset="77"/>
            </a:endParaRPr>
          </a:p>
        </p:txBody>
      </p:sp>
      <p:pic>
        <p:nvPicPr>
          <p:cNvPr id="3" name="Picture 2">
            <a:extLst>
              <a:ext uri="{FF2B5EF4-FFF2-40B4-BE49-F238E27FC236}">
                <a16:creationId xmlns:a16="http://schemas.microsoft.com/office/drawing/2014/main" id="{1A69325E-C6E3-934B-490A-B44C91148B79}"/>
              </a:ext>
            </a:extLst>
          </p:cNvPr>
          <p:cNvPicPr>
            <a:picLocks noChangeAspect="1"/>
          </p:cNvPicPr>
          <p:nvPr/>
        </p:nvPicPr>
        <p:blipFill>
          <a:blip r:embed="rId4"/>
          <a:stretch>
            <a:fillRect/>
          </a:stretch>
        </p:blipFill>
        <p:spPr>
          <a:xfrm>
            <a:off x="5995242" y="0"/>
            <a:ext cx="6167106"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a:extLst>
            <a:ext uri="{FF2B5EF4-FFF2-40B4-BE49-F238E27FC236}">
              <a16:creationId xmlns:a16="http://schemas.microsoft.com/office/drawing/2014/main" id="{0B1FA933-45C0-A11A-249C-9BB2B67E403D}"/>
            </a:ext>
          </a:extLst>
        </p:cNvPr>
        <p:cNvGrpSpPr/>
        <p:nvPr/>
      </p:nvGrpSpPr>
      <p:grpSpPr>
        <a:xfrm>
          <a:off x="0" y="0"/>
          <a:ext cx="0" cy="0"/>
          <a:chOff x="0" y="0"/>
          <a:chExt cx="0" cy="0"/>
        </a:xfrm>
      </p:grpSpPr>
      <p:sp>
        <p:nvSpPr>
          <p:cNvPr id="43" name="Google Shape;43;p8">
            <a:extLst>
              <a:ext uri="{FF2B5EF4-FFF2-40B4-BE49-F238E27FC236}">
                <a16:creationId xmlns:a16="http://schemas.microsoft.com/office/drawing/2014/main" id="{AA7709B7-1AAA-41B9-1F76-25F460597538}"/>
              </a:ext>
            </a:extLst>
          </p:cNvPr>
          <p:cNvSpPr txBox="1">
            <a:spLocks noGrp="1"/>
          </p:cNvSpPr>
          <p:nvPr>
            <p:ph type="title"/>
          </p:nvPr>
        </p:nvSpPr>
        <p:spPr>
          <a:xfrm>
            <a:off x="295939" y="375521"/>
            <a:ext cx="5201094" cy="55943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54EC"/>
              </a:buClr>
              <a:buSzPts val="3000"/>
              <a:buFont typeface="Helvetica Neue"/>
              <a:buNone/>
            </a:pPr>
            <a:r>
              <a:rPr lang="en-US" dirty="0">
                <a:latin typeface="DM Sans" pitchFamily="2" charset="77"/>
              </a:rPr>
              <a:t>Architecture overview cont.</a:t>
            </a:r>
            <a:endParaRPr dirty="0">
              <a:latin typeface="DM Sans" pitchFamily="2" charset="77"/>
            </a:endParaRPr>
          </a:p>
        </p:txBody>
      </p:sp>
      <p:sp>
        <p:nvSpPr>
          <p:cNvPr id="44" name="Google Shape;44;p8">
            <a:extLst>
              <a:ext uri="{FF2B5EF4-FFF2-40B4-BE49-F238E27FC236}">
                <a16:creationId xmlns:a16="http://schemas.microsoft.com/office/drawing/2014/main" id="{D6698E8E-6EF0-AF6D-A800-8136DD0D212A}"/>
              </a:ext>
            </a:extLst>
          </p:cNvPr>
          <p:cNvSpPr txBox="1"/>
          <p:nvPr/>
        </p:nvSpPr>
        <p:spPr>
          <a:xfrm>
            <a:off x="295939" y="1275198"/>
            <a:ext cx="5699301" cy="3754834"/>
          </a:xfrm>
          <a:prstGeom prst="rect">
            <a:avLst/>
          </a:prstGeom>
          <a:noFill/>
          <a:ln>
            <a:noFill/>
          </a:ln>
        </p:spPr>
        <p:txBody>
          <a:bodyPr spcFirstLastPara="1" wrap="square" lIns="91425" tIns="45700" rIns="91425" bIns="45700" anchor="t" anchorCtr="0">
            <a:spAutoFit/>
          </a:bodyPr>
          <a:lstStyle/>
          <a:p>
            <a:pPr marL="285750" lvl="1" indent="-285750">
              <a:buFont typeface="Arial" panose="020B0604020202020204" pitchFamily="34" charset="0"/>
              <a:buChar char="•"/>
            </a:pPr>
            <a:r>
              <a:rPr lang="en-US" dirty="0">
                <a:latin typeface="DM Sans" pitchFamily="2" charset="77"/>
              </a:rPr>
              <a:t>AWS Config for misconfiguration detection and remediation through </a:t>
            </a:r>
            <a:r>
              <a:rPr lang="en-US" dirty="0" err="1">
                <a:latin typeface="DM Sans" pitchFamily="2" charset="77"/>
              </a:rPr>
              <a:t>EventBridge</a:t>
            </a:r>
            <a:r>
              <a:rPr lang="en-US" dirty="0">
                <a:latin typeface="DM Sans" pitchFamily="2" charset="77"/>
              </a:rPr>
              <a:t> and SSM automation.</a:t>
            </a:r>
          </a:p>
          <a:p>
            <a:pPr lvl="1"/>
            <a:endParaRPr lang="en-US" dirty="0">
              <a:latin typeface="DM Sans" pitchFamily="2" charset="77"/>
            </a:endParaRPr>
          </a:p>
          <a:p>
            <a:pPr marL="285750" lvl="1" indent="-285750">
              <a:buFont typeface="Arial" panose="020B0604020202020204" pitchFamily="34" charset="0"/>
              <a:buChar char="•"/>
            </a:pPr>
            <a:r>
              <a:rPr lang="en-US" dirty="0">
                <a:latin typeface="DM Sans" pitchFamily="2" charset="77"/>
              </a:rPr>
              <a:t>Inspector is performing vulnerability detection and image assessment.</a:t>
            </a:r>
          </a:p>
          <a:p>
            <a:pPr marL="285750" lvl="1" indent="-285750">
              <a:buFont typeface="Arial" panose="020B0604020202020204" pitchFamily="34" charset="0"/>
              <a:buChar char="•"/>
            </a:pPr>
            <a:endParaRPr lang="en-US" dirty="0">
              <a:latin typeface="DM Sans" pitchFamily="2" charset="77"/>
            </a:endParaRPr>
          </a:p>
          <a:p>
            <a:pPr marL="285750" lvl="1" indent="-285750">
              <a:buFont typeface="Arial" panose="020B0604020202020204" pitchFamily="34" charset="0"/>
              <a:buChar char="•"/>
            </a:pPr>
            <a:r>
              <a:rPr lang="en-US" dirty="0" err="1">
                <a:latin typeface="DM Sans" pitchFamily="2" charset="77"/>
              </a:rPr>
              <a:t>GuardDuty</a:t>
            </a:r>
            <a:r>
              <a:rPr lang="en-US" dirty="0">
                <a:latin typeface="DM Sans" pitchFamily="2" charset="77"/>
              </a:rPr>
              <a:t> to provide runtime detections.</a:t>
            </a:r>
          </a:p>
          <a:p>
            <a:pPr marL="285750" lvl="1" indent="-285750">
              <a:buFont typeface="Arial" panose="020B0604020202020204" pitchFamily="34" charset="0"/>
              <a:buChar char="•"/>
            </a:pPr>
            <a:endParaRPr lang="en-US" dirty="0">
              <a:latin typeface="DM Sans" pitchFamily="2" charset="77"/>
            </a:endParaRPr>
          </a:p>
          <a:p>
            <a:pPr marL="285750" lvl="1" indent="-285750">
              <a:buFont typeface="Arial" panose="020B0604020202020204" pitchFamily="34" charset="0"/>
              <a:buChar char="•"/>
            </a:pPr>
            <a:r>
              <a:rPr lang="en-US" dirty="0">
                <a:latin typeface="DM Sans" pitchFamily="2" charset="77"/>
              </a:rPr>
              <a:t>Security Hub for centralized findings.</a:t>
            </a:r>
          </a:p>
          <a:p>
            <a:pPr marL="285750" lvl="1" indent="-285750">
              <a:buFont typeface="Arial" panose="020B0604020202020204" pitchFamily="34" charset="0"/>
              <a:buChar char="•"/>
            </a:pPr>
            <a:endParaRPr lang="en-US" dirty="0">
              <a:latin typeface="DM Sans" pitchFamily="2" charset="77"/>
            </a:endParaRPr>
          </a:p>
          <a:p>
            <a:pPr marL="285750" lvl="1" indent="-285750">
              <a:buFont typeface="Arial" panose="020B0604020202020204" pitchFamily="34" charset="0"/>
              <a:buChar char="•"/>
            </a:pPr>
            <a:r>
              <a:rPr lang="en-US" dirty="0">
                <a:latin typeface="DM Sans" pitchFamily="2" charset="77"/>
              </a:rPr>
              <a:t>Prowler and Security Hub findings are stored in the MySQL DB and queried with the web application.</a:t>
            </a:r>
          </a:p>
          <a:p>
            <a:pPr marL="285750" lvl="1" indent="-285750">
              <a:buFont typeface="Arial" panose="020B0604020202020204" pitchFamily="34" charset="0"/>
              <a:buChar char="•"/>
            </a:pPr>
            <a:endParaRPr lang="en-US" dirty="0">
              <a:latin typeface="DM Sans" pitchFamily="2" charset="77"/>
            </a:endParaRPr>
          </a:p>
          <a:p>
            <a:pPr marL="285750" lvl="1" indent="-285750">
              <a:buFont typeface="Arial" panose="020B0604020202020204" pitchFamily="34" charset="0"/>
              <a:buChar char="•"/>
            </a:pPr>
            <a:r>
              <a:rPr lang="en-US" dirty="0">
                <a:latin typeface="DM Sans" pitchFamily="2" charset="77"/>
              </a:rPr>
              <a:t>Intentional misconfigurations were introduced for IMDSv1 on the DB VM as well as public access to the EKS API Endpoint. Both are remediated with Config &gt; </a:t>
            </a:r>
            <a:r>
              <a:rPr lang="en-US" dirty="0" err="1">
                <a:latin typeface="DM Sans" pitchFamily="2" charset="77"/>
              </a:rPr>
              <a:t>EventBridge</a:t>
            </a:r>
            <a:r>
              <a:rPr lang="en-US" dirty="0">
                <a:latin typeface="DM Sans" pitchFamily="2" charset="77"/>
              </a:rPr>
              <a:t> &gt; SSM.  </a:t>
            </a:r>
          </a:p>
          <a:p>
            <a:pPr marL="285750" lvl="1" indent="-285750">
              <a:buFont typeface="Arial" panose="020B0604020202020204" pitchFamily="34" charset="0"/>
              <a:buChar char="•"/>
            </a:pPr>
            <a:endParaRPr lang="en-US" dirty="0">
              <a:latin typeface="DM Sans" pitchFamily="2" charset="77"/>
            </a:endParaRPr>
          </a:p>
        </p:txBody>
      </p:sp>
      <p:pic>
        <p:nvPicPr>
          <p:cNvPr id="3" name="Picture 2">
            <a:extLst>
              <a:ext uri="{FF2B5EF4-FFF2-40B4-BE49-F238E27FC236}">
                <a16:creationId xmlns:a16="http://schemas.microsoft.com/office/drawing/2014/main" id="{B1D24265-DA86-EB7A-270A-C88A20BB1A4C}"/>
              </a:ext>
            </a:extLst>
          </p:cNvPr>
          <p:cNvPicPr>
            <a:picLocks noChangeAspect="1"/>
          </p:cNvPicPr>
          <p:nvPr/>
        </p:nvPicPr>
        <p:blipFill>
          <a:blip r:embed="rId3"/>
          <a:stretch>
            <a:fillRect/>
          </a:stretch>
        </p:blipFill>
        <p:spPr>
          <a:xfrm>
            <a:off x="5995242" y="0"/>
            <a:ext cx="6167106" cy="6858000"/>
          </a:xfrm>
          <a:prstGeom prst="rect">
            <a:avLst/>
          </a:prstGeom>
        </p:spPr>
      </p:pic>
    </p:spTree>
    <p:extLst>
      <p:ext uri="{BB962C8B-B14F-4D97-AF65-F5344CB8AC3E}">
        <p14:creationId xmlns:p14="http://schemas.microsoft.com/office/powerpoint/2010/main" val="257525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838200" y="598805"/>
            <a:ext cx="10515600" cy="5594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4EC"/>
              </a:buClr>
              <a:buSzPts val="3000"/>
              <a:buFont typeface="Helvetica Neue"/>
              <a:buNone/>
            </a:pPr>
            <a:r>
              <a:rPr lang="en-US" dirty="0">
                <a:latin typeface="DM Sans" pitchFamily="2" charset="77"/>
              </a:rPr>
              <a:t>Build details</a:t>
            </a:r>
            <a:endParaRPr dirty="0">
              <a:latin typeface="DM Sans" pitchFamily="2" charset="77"/>
            </a:endParaRPr>
          </a:p>
        </p:txBody>
      </p:sp>
      <p:sp>
        <p:nvSpPr>
          <p:cNvPr id="50" name="Google Shape;50;p9"/>
          <p:cNvSpPr txBox="1"/>
          <p:nvPr/>
        </p:nvSpPr>
        <p:spPr>
          <a:xfrm>
            <a:off x="838200" y="1360259"/>
            <a:ext cx="9710058" cy="36932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DM Sans" pitchFamily="2" charset="77"/>
                <a:ea typeface="Calibri"/>
                <a:cs typeface="Calibri"/>
                <a:sym typeface="Calibri"/>
              </a:rPr>
              <a:t>All of the main infrastructure was built and deployed with Terraform via GitHub Action. </a:t>
            </a:r>
          </a:p>
          <a:p>
            <a:pPr marL="0" marR="0" lvl="0" indent="0" algn="l" rtl="0">
              <a:spcBef>
                <a:spcPts val="0"/>
              </a:spcBef>
              <a:spcAft>
                <a:spcPts val="0"/>
              </a:spcAft>
              <a:buNone/>
            </a:pPr>
            <a:endParaRPr lang="en-US" sz="1800" dirty="0">
              <a:solidFill>
                <a:schemeClr val="dk1"/>
              </a:solidFill>
              <a:latin typeface="DM Sans" pitchFamily="2" charset="77"/>
              <a:ea typeface="Calibri"/>
              <a:cs typeface="Calibri"/>
              <a:sym typeface="Calibri"/>
            </a:endParaRPr>
          </a:p>
          <a:p>
            <a:pPr marL="0" marR="0" lvl="0" indent="0" algn="l" rtl="0">
              <a:spcBef>
                <a:spcPts val="0"/>
              </a:spcBef>
              <a:spcAft>
                <a:spcPts val="0"/>
              </a:spcAft>
              <a:buNone/>
            </a:pPr>
            <a:r>
              <a:rPr lang="en-US" sz="1800" dirty="0">
                <a:solidFill>
                  <a:schemeClr val="dk1"/>
                </a:solidFill>
                <a:latin typeface="DM Sans" pitchFamily="2" charset="77"/>
                <a:ea typeface="Calibri"/>
                <a:cs typeface="Calibri"/>
                <a:sym typeface="Calibri"/>
              </a:rPr>
              <a:t>This allows for a repeatable and clean approach to deployment. Terraform state is managed within the action as an encrypted artifact. </a:t>
            </a:r>
          </a:p>
          <a:p>
            <a:pPr marL="0" marR="0" lvl="0" indent="0" algn="l" rtl="0">
              <a:spcBef>
                <a:spcPts val="0"/>
              </a:spcBef>
              <a:spcAft>
                <a:spcPts val="0"/>
              </a:spcAft>
              <a:buNone/>
            </a:pPr>
            <a:endParaRPr lang="en-US" sz="1800" dirty="0">
              <a:solidFill>
                <a:schemeClr val="dk1"/>
              </a:solidFill>
              <a:latin typeface="DM Sans" pitchFamily="2" charset="77"/>
              <a:cs typeface="Calibri"/>
              <a:sym typeface="Calibri"/>
            </a:endParaRPr>
          </a:p>
          <a:p>
            <a:pPr marL="0" marR="0" lvl="0" indent="0" algn="l" rtl="0">
              <a:spcBef>
                <a:spcPts val="0"/>
              </a:spcBef>
              <a:spcAft>
                <a:spcPts val="0"/>
              </a:spcAft>
              <a:buNone/>
            </a:pPr>
            <a:r>
              <a:rPr lang="en-US" sz="1800" dirty="0">
                <a:solidFill>
                  <a:schemeClr val="dk1"/>
                </a:solidFill>
                <a:latin typeface="DM Sans" pitchFamily="2" charset="77"/>
                <a:cs typeface="Calibri"/>
                <a:sym typeface="Calibri"/>
              </a:rPr>
              <a:t>Image build is done through a GitHub action that leverages a Bash script. Within ECR and the Helm chart, I am using version pinning with the commit hash. </a:t>
            </a:r>
          </a:p>
          <a:p>
            <a:pPr marL="0" marR="0" lvl="0" indent="0" algn="l" rtl="0">
              <a:spcBef>
                <a:spcPts val="0"/>
              </a:spcBef>
              <a:spcAft>
                <a:spcPts val="0"/>
              </a:spcAft>
              <a:buNone/>
            </a:pPr>
            <a:endParaRPr lang="en-US" sz="1800" dirty="0">
              <a:solidFill>
                <a:schemeClr val="dk1"/>
              </a:solidFill>
              <a:latin typeface="DM Sans" pitchFamily="2" charset="77"/>
              <a:cs typeface="Calibri"/>
              <a:sym typeface="Calibri"/>
            </a:endParaRPr>
          </a:p>
          <a:p>
            <a:pPr marL="0" marR="0" lvl="0" indent="0" algn="l" rtl="0">
              <a:spcBef>
                <a:spcPts val="0"/>
              </a:spcBef>
              <a:spcAft>
                <a:spcPts val="0"/>
              </a:spcAft>
              <a:buNone/>
            </a:pPr>
            <a:r>
              <a:rPr lang="en-US" sz="1800" dirty="0">
                <a:solidFill>
                  <a:schemeClr val="dk1"/>
                </a:solidFill>
                <a:latin typeface="DM Sans" pitchFamily="2" charset="77"/>
                <a:cs typeface="Calibri"/>
                <a:sym typeface="Calibri"/>
              </a:rPr>
              <a:t>Version pinning is a good practice for image tagging to more easily identify breaking issues and support reproducibility vs a tag like “latest”.</a:t>
            </a:r>
          </a:p>
          <a:p>
            <a:pPr marL="0" marR="0" lvl="0" indent="0" algn="l" rtl="0">
              <a:spcBef>
                <a:spcPts val="0"/>
              </a:spcBef>
              <a:spcAft>
                <a:spcPts val="0"/>
              </a:spcAft>
              <a:buNone/>
            </a:pPr>
            <a:endParaRPr lang="en-US" sz="1800" dirty="0">
              <a:solidFill>
                <a:schemeClr val="dk1"/>
              </a:solidFill>
              <a:latin typeface="DM Sans" pitchFamily="2" charset="77"/>
              <a:cs typeface="Calibri"/>
              <a:sym typeface="Calibri"/>
            </a:endParaRPr>
          </a:p>
          <a:p>
            <a:pPr marL="0" marR="0" lvl="0" indent="0" algn="l" rtl="0">
              <a:spcBef>
                <a:spcPts val="0"/>
              </a:spcBef>
              <a:spcAft>
                <a:spcPts val="0"/>
              </a:spcAft>
              <a:buNone/>
            </a:pPr>
            <a:r>
              <a:rPr lang="en-US" sz="1800" dirty="0">
                <a:solidFill>
                  <a:schemeClr val="dk1"/>
                </a:solidFill>
                <a:latin typeface="DM Sans" pitchFamily="2" charset="77"/>
                <a:cs typeface="Calibri"/>
                <a:sym typeface="Calibri"/>
              </a:rPr>
              <a:t>Some configurations were manually made, like the configuration of the security tools, remediations for misconfigurations, and deployment of the helm chart for the web app.</a:t>
            </a:r>
            <a:endParaRPr lang="en-US" dirty="0">
              <a:latin typeface="DM Sans" pitchFamily="2" charset="7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8200" y="598805"/>
            <a:ext cx="10515600" cy="5594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4EC"/>
              </a:buClr>
              <a:buSzPts val="3000"/>
              <a:buFont typeface="Helvetica Neue"/>
              <a:buNone/>
            </a:pPr>
            <a:r>
              <a:rPr lang="en-US" dirty="0">
                <a:latin typeface="DM Sans" pitchFamily="2" charset="77"/>
              </a:rPr>
              <a:t>Challenges</a:t>
            </a:r>
            <a:endParaRPr dirty="0">
              <a:latin typeface="DM Sans" pitchFamily="2" charset="77"/>
            </a:endParaRPr>
          </a:p>
        </p:txBody>
      </p:sp>
      <p:sp>
        <p:nvSpPr>
          <p:cNvPr id="56" name="Google Shape;56;p10"/>
          <p:cNvSpPr txBox="1"/>
          <p:nvPr/>
        </p:nvSpPr>
        <p:spPr>
          <a:xfrm>
            <a:off x="838200" y="1429332"/>
            <a:ext cx="9546771" cy="369327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DM Sans" pitchFamily="2" charset="77"/>
                <a:ea typeface="Calibri"/>
                <a:cs typeface="Calibri"/>
                <a:sym typeface="Calibri"/>
              </a:rPr>
              <a:t>Managing an encrypted Terraform state within the GitHub action can be a bit tricky to debug.</a:t>
            </a:r>
          </a:p>
          <a:p>
            <a:pPr marL="285750" marR="0" lvl="0" indent="-285750" algn="l" rtl="0">
              <a:spcBef>
                <a:spcPts val="0"/>
              </a:spcBef>
              <a:spcAft>
                <a:spcPts val="0"/>
              </a:spcAft>
              <a:buFont typeface="Arial" panose="020B0604020202020204" pitchFamily="34" charset="0"/>
              <a:buChar char="•"/>
            </a:pPr>
            <a:endParaRPr lang="en-US" sz="1800" dirty="0">
              <a:solidFill>
                <a:schemeClr val="dk1"/>
              </a:solidFill>
              <a:latin typeface="DM Sans" pitchFamily="2" charset="77"/>
              <a:ea typeface="Calibri"/>
              <a:cs typeface="Calibri"/>
              <a:sym typeface="Calibri"/>
            </a:endParaRPr>
          </a:p>
          <a:p>
            <a:pPr marL="285750" indent="-285750">
              <a:buFont typeface="Arial" panose="020B0604020202020204" pitchFamily="34" charset="0"/>
              <a:buChar char="•"/>
            </a:pPr>
            <a:r>
              <a:rPr lang="en-US" sz="1800" dirty="0">
                <a:solidFill>
                  <a:schemeClr val="dk1"/>
                </a:solidFill>
                <a:latin typeface="DM Sans" pitchFamily="2" charset="77"/>
                <a:ea typeface="Calibri"/>
                <a:cs typeface="Calibri"/>
                <a:sym typeface="Calibri"/>
              </a:rPr>
              <a:t>SSM Automation through AWS Config rules took a bit of time to get implemented, but nothing too challenging.</a:t>
            </a:r>
          </a:p>
          <a:p>
            <a:pPr marL="285750" marR="0" lvl="0" indent="-285750" algn="l" rtl="0">
              <a:spcBef>
                <a:spcPts val="0"/>
              </a:spcBef>
              <a:spcAft>
                <a:spcPts val="0"/>
              </a:spcAft>
              <a:buFont typeface="Arial" panose="020B0604020202020204" pitchFamily="34" charset="0"/>
              <a:buChar char="•"/>
            </a:pPr>
            <a:endParaRPr lang="en-US" sz="1800" dirty="0">
              <a:solidFill>
                <a:schemeClr val="dk1"/>
              </a:solidFill>
              <a:latin typeface="DM Sans" pitchFamily="2" charset="77"/>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DM Sans" pitchFamily="2" charset="77"/>
                <a:ea typeface="Calibri"/>
                <a:cs typeface="Calibri"/>
                <a:sym typeface="Calibri"/>
              </a:rPr>
              <a:t>Ensuring that nearly all of the infrastructure was deployed through code. It can be time consuming to develop and test these solutions. </a:t>
            </a:r>
          </a:p>
          <a:p>
            <a:pPr marL="285750" marR="0" lvl="0" indent="-285750" algn="l" rtl="0">
              <a:spcBef>
                <a:spcPts val="0"/>
              </a:spcBef>
              <a:spcAft>
                <a:spcPts val="0"/>
              </a:spcAft>
              <a:buFont typeface="Arial" panose="020B0604020202020204" pitchFamily="34" charset="0"/>
              <a:buChar char="•"/>
            </a:pPr>
            <a:endParaRPr lang="en-US" sz="1800" dirty="0">
              <a:solidFill>
                <a:schemeClr val="dk1"/>
              </a:solidFill>
              <a:latin typeface="DM Sans" pitchFamily="2" charset="77"/>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DM Sans" pitchFamily="2" charset="77"/>
                <a:ea typeface="Calibri"/>
                <a:cs typeface="Calibri"/>
                <a:sym typeface="Calibri"/>
              </a:rPr>
              <a:t>I considered fully automating the deployment of the web app with </a:t>
            </a:r>
            <a:r>
              <a:rPr lang="en-US" sz="1800" dirty="0" err="1">
                <a:solidFill>
                  <a:schemeClr val="dk1"/>
                </a:solidFill>
                <a:latin typeface="DM Sans" pitchFamily="2" charset="77"/>
                <a:ea typeface="Calibri"/>
                <a:cs typeface="Calibri"/>
                <a:sym typeface="Calibri"/>
              </a:rPr>
              <a:t>ArgoCD</a:t>
            </a:r>
            <a:r>
              <a:rPr lang="en-US" sz="1800" dirty="0">
                <a:solidFill>
                  <a:schemeClr val="dk1"/>
                </a:solidFill>
                <a:latin typeface="DM Sans" pitchFamily="2" charset="77"/>
                <a:ea typeface="Calibri"/>
                <a:cs typeface="Calibri"/>
                <a:sym typeface="Calibri"/>
              </a:rPr>
              <a:t> through pipeline, but decided against that step in favor of continuing to refine the custom web app.</a:t>
            </a:r>
          </a:p>
          <a:p>
            <a:pPr marL="285750" marR="0" lvl="0" indent="-285750" algn="l" rtl="0">
              <a:spcBef>
                <a:spcPts val="0"/>
              </a:spcBef>
              <a:spcAft>
                <a:spcPts val="0"/>
              </a:spcAft>
              <a:buFont typeface="Arial" panose="020B0604020202020204" pitchFamily="34" charset="0"/>
              <a:buChar char="•"/>
            </a:pPr>
            <a:endParaRPr lang="en-US" sz="1800" dirty="0">
              <a:solidFill>
                <a:schemeClr val="dk1"/>
              </a:solidFill>
              <a:latin typeface="DM Sans" pitchFamily="2" charset="77"/>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487326" y="407419"/>
            <a:ext cx="6313714" cy="5594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4EC"/>
              </a:buClr>
              <a:buSzPts val="3000"/>
              <a:buFont typeface="Helvetica Neue"/>
              <a:buNone/>
            </a:pPr>
            <a:r>
              <a:rPr lang="en-US" dirty="0">
                <a:latin typeface="DM Sans" pitchFamily="2" charset="77"/>
              </a:rPr>
              <a:t>Architecture Security Outcome</a:t>
            </a:r>
            <a:endParaRPr dirty="0">
              <a:latin typeface="DM Sans" pitchFamily="2" charset="77"/>
            </a:endParaRPr>
          </a:p>
        </p:txBody>
      </p:sp>
      <p:sp>
        <p:nvSpPr>
          <p:cNvPr id="62" name="Google Shape;62;p11"/>
          <p:cNvSpPr txBox="1"/>
          <p:nvPr/>
        </p:nvSpPr>
        <p:spPr>
          <a:xfrm>
            <a:off x="487326" y="1086349"/>
            <a:ext cx="10092070" cy="48320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DM Sans" pitchFamily="2" charset="77"/>
                <a:ea typeface="Calibri"/>
                <a:cs typeface="Calibri"/>
                <a:sym typeface="Calibri"/>
              </a:rPr>
              <a:t>From a deployment perspective and security tool coverage, the posture is not bad. We are detecting vulnerabilities, runtime, misconfigurations, etc and performing automated remediation on misconfigurations that were intentionally introduced. </a:t>
            </a:r>
          </a:p>
          <a:p>
            <a:pPr marL="0" marR="0" lvl="0" indent="0" algn="l" rtl="0">
              <a:spcBef>
                <a:spcPts val="0"/>
              </a:spcBef>
              <a:spcAft>
                <a:spcPts val="0"/>
              </a:spcAft>
              <a:buNone/>
            </a:pPr>
            <a:endParaRPr lang="en-US" sz="1600" dirty="0">
              <a:solidFill>
                <a:schemeClr val="dk1"/>
              </a:solidFill>
              <a:latin typeface="DM Sans" pitchFamily="2" charset="77"/>
              <a:ea typeface="Calibri"/>
              <a:cs typeface="Calibri"/>
              <a:sym typeface="Calibri"/>
            </a:endParaRPr>
          </a:p>
          <a:p>
            <a:pPr marL="0" marR="0" lvl="0" indent="0" algn="l" rtl="0">
              <a:spcBef>
                <a:spcPts val="0"/>
              </a:spcBef>
              <a:spcAft>
                <a:spcPts val="0"/>
              </a:spcAft>
              <a:buNone/>
            </a:pPr>
            <a:r>
              <a:rPr lang="en-US" sz="1600" dirty="0">
                <a:solidFill>
                  <a:schemeClr val="dk1"/>
                </a:solidFill>
                <a:latin typeface="DM Sans" pitchFamily="2" charset="77"/>
                <a:ea typeface="Calibri"/>
                <a:cs typeface="Calibri"/>
                <a:sym typeface="Calibri"/>
              </a:rPr>
              <a:t>However, there are big issues introduced by the architecture:</a:t>
            </a:r>
          </a:p>
          <a:p>
            <a:pPr marL="342900" marR="0" lvl="0" indent="-342900" algn="l" rtl="0">
              <a:spcBef>
                <a:spcPts val="0"/>
              </a:spcBef>
              <a:spcAft>
                <a:spcPts val="0"/>
              </a:spcAft>
              <a:buFont typeface="Arial" panose="020B0604020202020204" pitchFamily="34" charset="0"/>
              <a:buChar char="•"/>
            </a:pPr>
            <a:endParaRPr lang="en-US" sz="1600" dirty="0">
              <a:solidFill>
                <a:schemeClr val="dk1"/>
              </a:solidFill>
              <a:latin typeface="DM Sans" pitchFamily="2" charset="77"/>
              <a:ea typeface="Calibri"/>
              <a:cs typeface="Calibri"/>
              <a:sym typeface="Calibri"/>
            </a:endParaRPr>
          </a:p>
          <a:p>
            <a:pPr marL="342900" marR="0" lvl="0" indent="-342900" algn="l" rtl="0">
              <a:spcBef>
                <a:spcPts val="0"/>
              </a:spcBef>
              <a:spcAft>
                <a:spcPts val="0"/>
              </a:spcAft>
              <a:buFont typeface="Arial" panose="020B0604020202020204" pitchFamily="34" charset="0"/>
              <a:buChar char="•"/>
            </a:pPr>
            <a:r>
              <a:rPr lang="en-US" sz="1600" dirty="0">
                <a:solidFill>
                  <a:schemeClr val="dk1"/>
                </a:solidFill>
                <a:latin typeface="DM Sans" pitchFamily="2" charset="77"/>
                <a:ea typeface="Calibri"/>
                <a:cs typeface="Calibri"/>
                <a:sym typeface="Calibri"/>
              </a:rPr>
              <a:t>The web application pod is running privileged as well as having cluster admin role (I added both due to uncertainty about the instructions).</a:t>
            </a:r>
          </a:p>
          <a:p>
            <a:pPr lvl="2"/>
            <a:r>
              <a:rPr lang="en-US" sz="1600" dirty="0">
                <a:solidFill>
                  <a:schemeClr val="dk1"/>
                </a:solidFill>
                <a:latin typeface="DM Sans" pitchFamily="2" charset="77"/>
                <a:ea typeface="Calibri"/>
                <a:cs typeface="Calibri"/>
                <a:sym typeface="Calibri"/>
              </a:rPr>
              <a:t>	</a:t>
            </a:r>
          </a:p>
          <a:p>
            <a:pPr lvl="2"/>
            <a:r>
              <a:rPr lang="en-US" sz="1600" dirty="0">
                <a:solidFill>
                  <a:schemeClr val="dk1"/>
                </a:solidFill>
                <a:latin typeface="DM Sans" pitchFamily="2" charset="77"/>
                <a:ea typeface="Calibri"/>
                <a:cs typeface="Calibri"/>
                <a:sym typeface="Calibri"/>
              </a:rPr>
              <a:t>	This is </a:t>
            </a:r>
            <a:r>
              <a:rPr lang="en-US" sz="1600" dirty="0">
                <a:solidFill>
                  <a:srgbClr val="FF0000"/>
                </a:solidFill>
                <a:latin typeface="DM Sans" pitchFamily="2" charset="77"/>
                <a:ea typeface="Calibri"/>
                <a:cs typeface="Calibri"/>
                <a:sym typeface="Calibri"/>
              </a:rPr>
              <a:t>bad</a:t>
            </a:r>
            <a:r>
              <a:rPr lang="en-US" sz="1600" dirty="0">
                <a:solidFill>
                  <a:schemeClr val="dk1"/>
                </a:solidFill>
                <a:latin typeface="DM Sans" pitchFamily="2" charset="77"/>
                <a:ea typeface="Calibri"/>
                <a:cs typeface="Calibri"/>
                <a:sym typeface="Calibri"/>
              </a:rPr>
              <a:t> because the web app pod which is publicly available (only to my IP) has near-root 	access to the worker node. Additionally, it has full access to the K8S API and could wreak havoc 	on the cluster.</a:t>
            </a:r>
          </a:p>
          <a:p>
            <a:pPr lvl="2"/>
            <a:endParaRPr lang="en-US" sz="1600" dirty="0">
              <a:solidFill>
                <a:schemeClr val="dk1"/>
              </a:solidFill>
              <a:latin typeface="DM Sans" pitchFamily="2" charset="77"/>
              <a:ea typeface="Calibri"/>
              <a:cs typeface="Calibri"/>
              <a:sym typeface="Calibri"/>
            </a:endParaRPr>
          </a:p>
          <a:p>
            <a:pPr marL="342900" lvl="2" indent="-342900">
              <a:buFont typeface="Arial" panose="020B0604020202020204" pitchFamily="34" charset="0"/>
              <a:buChar char="•"/>
            </a:pPr>
            <a:r>
              <a:rPr lang="en-US" sz="1600" dirty="0">
                <a:solidFill>
                  <a:schemeClr val="dk1"/>
                </a:solidFill>
                <a:latin typeface="DM Sans" pitchFamily="2" charset="77"/>
                <a:ea typeface="Calibri"/>
                <a:cs typeface="Calibri"/>
                <a:sym typeface="Calibri"/>
              </a:rPr>
              <a:t>The DB VM is assigned an instance role that has </a:t>
            </a:r>
            <a:r>
              <a:rPr lang="en-US" sz="1600" b="1" dirty="0" err="1">
                <a:solidFill>
                  <a:srgbClr val="FF0000"/>
                </a:solidFill>
                <a:latin typeface="DM Sans" pitchFamily="2" charset="77"/>
                <a:ea typeface="Calibri"/>
                <a:cs typeface="Calibri"/>
                <a:sym typeface="Calibri"/>
              </a:rPr>
              <a:t>AdminAccess</a:t>
            </a:r>
            <a:r>
              <a:rPr lang="en-US" sz="1600" b="1" dirty="0">
                <a:solidFill>
                  <a:schemeClr val="dk1"/>
                </a:solidFill>
                <a:latin typeface="DM Sans" pitchFamily="2" charset="77"/>
                <a:ea typeface="Calibri"/>
                <a:cs typeface="Calibri"/>
                <a:sym typeface="Calibri"/>
              </a:rPr>
              <a:t> </a:t>
            </a:r>
            <a:r>
              <a:rPr lang="en-US" sz="1600" dirty="0">
                <a:solidFill>
                  <a:schemeClr val="dk1"/>
                </a:solidFill>
                <a:latin typeface="DM Sans" pitchFamily="2" charset="77"/>
                <a:ea typeface="Calibri"/>
                <a:cs typeface="Calibri"/>
                <a:sym typeface="Calibri"/>
              </a:rPr>
              <a:t>and is publicly available (only to my IP). </a:t>
            </a:r>
          </a:p>
          <a:p>
            <a:pPr lvl="3"/>
            <a:r>
              <a:rPr lang="en-US" sz="1600" dirty="0">
                <a:solidFill>
                  <a:schemeClr val="dk1"/>
                </a:solidFill>
                <a:latin typeface="DM Sans" pitchFamily="2" charset="77"/>
                <a:ea typeface="Calibri"/>
                <a:cs typeface="Calibri"/>
                <a:sym typeface="Calibri"/>
              </a:rPr>
              <a:t>	This is worse because, if compromised, the threat actor would have full account access.</a:t>
            </a:r>
          </a:p>
          <a:p>
            <a:pPr marL="0" marR="0" lvl="0" indent="0" algn="l" rtl="0">
              <a:spcBef>
                <a:spcPts val="0"/>
              </a:spcBef>
              <a:spcAft>
                <a:spcPts val="0"/>
              </a:spcAft>
              <a:buNone/>
            </a:pPr>
            <a:endParaRPr lang="en-US" sz="2000" dirty="0">
              <a:solidFill>
                <a:schemeClr val="dk1"/>
              </a:solidFill>
              <a:latin typeface="DM Sans" pitchFamily="2" charset="77"/>
              <a:cs typeface="Calibri"/>
              <a:sym typeface="Calibri"/>
            </a:endParaRPr>
          </a:p>
          <a:p>
            <a:pPr marL="342900" lvl="2" indent="-342900">
              <a:buFont typeface="Arial" panose="020B0604020202020204" pitchFamily="34" charset="0"/>
              <a:buChar char="•"/>
            </a:pPr>
            <a:r>
              <a:rPr lang="en-US" sz="1600" dirty="0">
                <a:solidFill>
                  <a:schemeClr val="dk1"/>
                </a:solidFill>
                <a:latin typeface="DM Sans" pitchFamily="2" charset="77"/>
                <a:ea typeface="Calibri"/>
                <a:cs typeface="Calibri"/>
                <a:sym typeface="Calibri"/>
              </a:rPr>
              <a:t>The S3 Bucket is publicly available (only to my IP), exposing contents of the database backup to the world if there was no condition for my public CIDR only.</a:t>
            </a:r>
            <a:endParaRPr dirty="0">
              <a:latin typeface="DM Sans" pitchFamily="2" charset="7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54EC"/>
        </a:solidFill>
        <a:effectLst/>
      </p:bgPr>
    </p:bg>
    <p:spTree>
      <p:nvGrpSpPr>
        <p:cNvPr id="1" name="Shape 73"/>
        <p:cNvGrpSpPr/>
        <p:nvPr/>
      </p:nvGrpSpPr>
      <p:grpSpPr>
        <a:xfrm>
          <a:off x="0" y="0"/>
          <a:ext cx="0" cy="0"/>
          <a:chOff x="0" y="0"/>
          <a:chExt cx="0" cy="0"/>
        </a:xfrm>
      </p:grpSpPr>
      <p:sp>
        <p:nvSpPr>
          <p:cNvPr id="74" name="Google Shape;74;p13"/>
          <p:cNvSpPr/>
          <p:nvPr/>
        </p:nvSpPr>
        <p:spPr>
          <a:xfrm>
            <a:off x="792000" y="2642865"/>
            <a:ext cx="9279749"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dirty="0">
                <a:solidFill>
                  <a:srgbClr val="FCFCFC"/>
                </a:solidFill>
                <a:latin typeface="DM Sans" pitchFamily="2" charset="77"/>
                <a:ea typeface="Helvetica Neue"/>
                <a:cs typeface="Helvetica Neue"/>
                <a:sym typeface="Helvetica Neue"/>
              </a:rPr>
              <a:t>Thank you!</a:t>
            </a:r>
            <a:endParaRPr sz="1800" dirty="0">
              <a:solidFill>
                <a:schemeClr val="dk1"/>
              </a:solidFill>
              <a:latin typeface="DM Sans" pitchFamily="2" charset="77"/>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Wiz colors">
      <a:dk1>
        <a:srgbClr val="000000"/>
      </a:dk1>
      <a:lt1>
        <a:srgbClr val="FFFFFF"/>
      </a:lt1>
      <a:dk2>
        <a:srgbClr val="2D3847"/>
      </a:dk2>
      <a:lt2>
        <a:srgbClr val="E7E6E6"/>
      </a:lt2>
      <a:accent1>
        <a:srgbClr val="014FF7"/>
      </a:accent1>
      <a:accent2>
        <a:srgbClr val="15DCE4"/>
      </a:accent2>
      <a:accent3>
        <a:srgbClr val="F1A12A"/>
      </a:accent3>
      <a:accent4>
        <a:srgbClr val="FDBA1E"/>
      </a:accent4>
      <a:accent5>
        <a:srgbClr val="0BDB19"/>
      </a:accent5>
      <a:accent6>
        <a:srgbClr val="53FD9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65B00F5A84FF49B3F6D8D8104E2BED" ma:contentTypeVersion="8" ma:contentTypeDescription="Create a new document." ma:contentTypeScope="" ma:versionID="ec3c8f731e48b55d95b27dec35ca574a">
  <xsd:schema xmlns:xsd="http://www.w3.org/2001/XMLSchema" xmlns:xs="http://www.w3.org/2001/XMLSchema" xmlns:p="http://schemas.microsoft.com/office/2006/metadata/properties" xmlns:ns2="5ad8b412-5a07-4e1a-8e1e-47133a77a2ca" targetNamespace="http://schemas.microsoft.com/office/2006/metadata/properties" ma:root="true" ma:fieldsID="f849e0254b43e61c4211675f4fa91a2a" ns2:_="">
    <xsd:import namespace="5ad8b412-5a07-4e1a-8e1e-47133a77a2c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d8b412-5a07-4e1a-8e1e-47133a77a2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989AEA-4C31-4292-9B80-93E3FC159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d8b412-5a07-4e1a-8e1e-47133a77a2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68A19A-8BDA-4FC6-A36D-49505FA84991}">
  <ds:schemaRefs>
    <ds:schemaRef ds:uri="http://schemas.microsoft.com/sharepoint/v3/contenttype/forms"/>
  </ds:schemaRefs>
</ds:datastoreItem>
</file>

<file path=customXml/itemProps3.xml><?xml version="1.0" encoding="utf-8"?>
<ds:datastoreItem xmlns:ds="http://schemas.openxmlformats.org/officeDocument/2006/customXml" ds:itemID="{7AD16259-549B-44A4-B38E-38E33907AA8C}">
  <ds:schemaRefs>
    <ds:schemaRef ds:uri="http://schemas.microsoft.com/office/2006/documentManagement/types"/>
    <ds:schemaRef ds:uri="http://schemas.microsoft.com/office/2006/metadata/properties"/>
    <ds:schemaRef ds:uri="http://purl.org/dc/dcmitype/"/>
    <ds:schemaRef ds:uri="http://purl.org/dc/elements/1.1/"/>
    <ds:schemaRef ds:uri="http://www.w3.org/XML/1998/namespace"/>
    <ds:schemaRef ds:uri="93ad225b-9cf1-475b-bf4e-86551a590b9b"/>
    <ds:schemaRef ds:uri="http://purl.org/dc/terms/"/>
    <ds:schemaRef ds:uri="http://schemas.microsoft.com/office/infopath/2007/PartnerControls"/>
    <ds:schemaRef ds:uri="http://schemas.openxmlformats.org/package/2006/metadata/core-properties"/>
    <ds:schemaRef ds:uri="c68cdcee-3263-444a-b5d9-e6eef4796c3d"/>
    <ds:schemaRef ds:uri="6fe87a0f-4036-4213-8c68-6ed8753ba3dd"/>
    <ds:schemaRef ds:uri="b8a19dc0-e4b8-43d3-82ac-05bef358b159"/>
  </ds:schemaRefs>
</ds:datastoreItem>
</file>

<file path=docProps/app.xml><?xml version="1.0" encoding="utf-8"?>
<Properties xmlns="http://schemas.openxmlformats.org/officeDocument/2006/extended-properties" xmlns:vt="http://schemas.openxmlformats.org/officeDocument/2006/docPropsVTypes">
  <TotalTime>5338</TotalTime>
  <Words>963</Words>
  <Application>Microsoft Macintosh PowerPoint</Application>
  <PresentationFormat>Widescreen</PresentationFormat>
  <Paragraphs>87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Helvetica Neue</vt:lpstr>
      <vt:lpstr>DM Sans</vt:lpstr>
      <vt:lpstr>Arial</vt:lpstr>
      <vt:lpstr>1_Office Theme</vt:lpstr>
      <vt:lpstr>PowerPoint Presentation</vt:lpstr>
      <vt:lpstr>Intro</vt:lpstr>
      <vt:lpstr>Architecture overview</vt:lpstr>
      <vt:lpstr>Architecture overview cont.</vt:lpstr>
      <vt:lpstr>Build details</vt:lpstr>
      <vt:lpstr>Challenges</vt:lpstr>
      <vt:lpstr>Architecture Security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Zach Antinelli</cp:lastModifiedBy>
  <cp:revision>9</cp:revision>
  <dcterms:modified xsi:type="dcterms:W3CDTF">2025-05-02T22:40:36Z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0x0101003365B00F5A84FF49B3F6D8D8104E2BED</vt:lpwstr>
  </property>
  <property fmtid="{D5CDD505-2E9C-101B-9397-08002B2CF9AE}" pid="3" name="MediaServiceImageTags">
    <vt:lpwstr/>
  </property>
  <property fmtid="{D5CDD505-2E9C-101B-9397-08002B2CF9AE}" pid="4" name="Order">
    <vt:r8>48400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