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7" r:id="rId1"/>
  </p:sldMasterIdLst>
  <p:sldIdLst>
    <p:sldId id="256" r:id="rId2"/>
    <p:sldId id="257" r:id="rId3"/>
    <p:sldId id="258" r:id="rId4"/>
    <p:sldId id="264" r:id="rId5"/>
    <p:sldId id="260" r:id="rId6"/>
    <p:sldId id="259" r:id="rId7"/>
    <p:sldId id="261" r:id="rId8"/>
    <p:sldId id="262" r:id="rId9"/>
    <p:sldId id="270" r:id="rId10"/>
    <p:sldId id="265" r:id="rId11"/>
    <p:sldId id="266" r:id="rId12"/>
    <p:sldId id="269" r:id="rId13"/>
    <p:sldId id="271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52"/>
    <p:restoredTop sz="96208"/>
  </p:normalViewPr>
  <p:slideViewPr>
    <p:cSldViewPr snapToGrid="0" snapToObjects="1">
      <p:cViewPr varScale="1">
        <p:scale>
          <a:sx n="119" d="100"/>
          <a:sy n="119" d="100"/>
        </p:scale>
        <p:origin x="21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55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5024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25503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004970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60655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11/16/20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99818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11/16/20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90216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649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709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572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8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7029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18474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11/16/20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553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11/16/20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81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11/16/20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0794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75308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3621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19007-E935-FE4D-83CA-27DC3A618D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6600" b="1" dirty="0"/>
              <a:t>Flipping Homes in a College Town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88134D-553B-EA48-98E1-73B3FD0422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Zachary Brown, Data Scientist</a:t>
            </a:r>
          </a:p>
        </p:txBody>
      </p:sp>
    </p:spTree>
    <p:extLst>
      <p:ext uri="{BB962C8B-B14F-4D97-AF65-F5344CB8AC3E}">
        <p14:creationId xmlns:p14="http://schemas.microsoft.com/office/powerpoint/2010/main" val="1318281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5" name="Oval 54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B0487C8F-7D6C-4EAF-A9A5-45D8E94F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578DA0F-394A-417D-892B-8253831A2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1" name="Content Placeholder 30" descr="Chart, bar chart&#10;&#10;Description automatically generated">
            <a:extLst>
              <a:ext uri="{FF2B5EF4-FFF2-40B4-BE49-F238E27FC236}">
                <a16:creationId xmlns:a16="http://schemas.microsoft.com/office/drawing/2014/main" id="{19D4E4AD-EA01-CE42-96E1-162B49ED7B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585020" y="643467"/>
            <a:ext cx="902196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813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C0C7-A3D9-F04A-BEF5-EB49E32AD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E.G. Bathrooms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7B08715-384B-7141-AEF8-766020C79C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6185474"/>
              </p:ext>
            </p:extLst>
          </p:nvPr>
        </p:nvGraphicFramePr>
        <p:xfrm>
          <a:off x="731520" y="2022438"/>
          <a:ext cx="9319314" cy="4163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9657">
                  <a:extLst>
                    <a:ext uri="{9D8B030D-6E8A-4147-A177-3AD203B41FA5}">
                      <a16:colId xmlns:a16="http://schemas.microsoft.com/office/drawing/2014/main" val="2129351712"/>
                    </a:ext>
                  </a:extLst>
                </a:gridCol>
                <a:gridCol w="4659657">
                  <a:extLst>
                    <a:ext uri="{9D8B030D-6E8A-4147-A177-3AD203B41FA5}">
                      <a16:colId xmlns:a16="http://schemas.microsoft.com/office/drawing/2014/main" val="276722052"/>
                    </a:ext>
                  </a:extLst>
                </a:gridCol>
              </a:tblGrid>
              <a:tr h="1328783">
                <a:tc>
                  <a:txBody>
                    <a:bodyPr/>
                    <a:lstStyle/>
                    <a:p>
                      <a:pPr marL="0" indent="0" algn="ctr" fontAlgn="ctr">
                        <a:buFont typeface="Arial" panose="020B0604020202020204" pitchFamily="34" charset="0"/>
                        <a:buNone/>
                      </a:pPr>
                      <a:r>
                        <a:rPr lang="en-US" b="1" dirty="0">
                          <a:effectLst/>
                        </a:rPr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 Increase per Additional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0947813"/>
                  </a:ext>
                </a:extLst>
              </a:tr>
              <a:tr h="94480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Basement Full Bath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 $ 7900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9615829"/>
                  </a:ext>
                </a:extLst>
              </a:tr>
              <a:tr h="94480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Full Bath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$ 5445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2140721"/>
                  </a:ext>
                </a:extLst>
              </a:tr>
              <a:tr h="94480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Half Bath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$ 5275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6524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9387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B2FEE-F6F2-F04D-BCE8-F729898F8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6D0C3-573A-4F49-B72B-928C596F9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Access to the full predictive power of this housing model.</a:t>
            </a:r>
          </a:p>
          <a:p>
            <a:endParaRPr lang="en-US" sz="3600" dirty="0"/>
          </a:p>
          <a:p>
            <a:r>
              <a:rPr lang="en-US" sz="3600" dirty="0"/>
              <a:t>Detailed list of renovation ROI.</a:t>
            </a:r>
          </a:p>
        </p:txBody>
      </p:sp>
    </p:spTree>
    <p:extLst>
      <p:ext uri="{BB962C8B-B14F-4D97-AF65-F5344CB8AC3E}">
        <p14:creationId xmlns:p14="http://schemas.microsoft.com/office/powerpoint/2010/main" val="2443338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F54DC-B0D6-734A-AEA4-FE19D3A8C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9D24C-8462-E443-B79D-AF9FD4297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We can identify key unchangeable features to seek when buying a home to flip.</a:t>
            </a:r>
          </a:p>
          <a:p>
            <a:endParaRPr lang="en-US" sz="3600" dirty="0"/>
          </a:p>
          <a:p>
            <a:r>
              <a:rPr lang="en-US" sz="3600" dirty="0"/>
              <a:t>We can quantify the ROI on renovation jobs.</a:t>
            </a:r>
          </a:p>
        </p:txBody>
      </p:sp>
    </p:spTree>
    <p:extLst>
      <p:ext uri="{BB962C8B-B14F-4D97-AF65-F5344CB8AC3E}">
        <p14:creationId xmlns:p14="http://schemas.microsoft.com/office/powerpoint/2010/main" val="2705231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58E05-0DA0-4948-8BA6-5FA726EB1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A4AFE-E9A0-F749-9FAA-AF08D4D8D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Large homes</a:t>
            </a:r>
          </a:p>
          <a:p>
            <a:r>
              <a:rPr lang="en-US" sz="4800" dirty="0"/>
              <a:t>Single story</a:t>
            </a:r>
          </a:p>
          <a:p>
            <a:r>
              <a:rPr lang="en-US" sz="4800" dirty="0"/>
              <a:t>Low-density residential</a:t>
            </a:r>
          </a:p>
          <a:p>
            <a:r>
              <a:rPr lang="en-US" sz="4800" dirty="0"/>
              <a:t>Bathrooms - TBD</a:t>
            </a:r>
          </a:p>
        </p:txBody>
      </p:sp>
    </p:spTree>
    <p:extLst>
      <p:ext uri="{BB962C8B-B14F-4D97-AF65-F5344CB8AC3E}">
        <p14:creationId xmlns:p14="http://schemas.microsoft.com/office/powerpoint/2010/main" val="2989440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61116-3741-424E-867A-88452ECE9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CAE1D-85E1-3D47-8C9A-5A335D4E8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Problem</a:t>
            </a:r>
          </a:p>
          <a:p>
            <a:r>
              <a:rPr lang="en-US" sz="3600" dirty="0"/>
              <a:t>Set Features</a:t>
            </a:r>
          </a:p>
          <a:p>
            <a:r>
              <a:rPr lang="en-US" sz="3600" dirty="0"/>
              <a:t>Model</a:t>
            </a:r>
          </a:p>
          <a:p>
            <a:r>
              <a:rPr lang="en-US" sz="3600" dirty="0"/>
              <a:t>Analysis</a:t>
            </a:r>
          </a:p>
          <a:p>
            <a:r>
              <a:rPr lang="en-US" sz="3600" dirty="0"/>
              <a:t>Renovation Features</a:t>
            </a:r>
          </a:p>
          <a:p>
            <a:r>
              <a:rPr lang="en-US" sz="36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733935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569EF-5A4C-654F-909B-9F1E4AA7F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Problem Statement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5BE3E5C-7729-7D4D-88E7-661615020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Identify key unchangeable factors affecting home sale price in college towns.</a:t>
            </a:r>
          </a:p>
          <a:p>
            <a:endParaRPr lang="en-US" sz="3600" dirty="0"/>
          </a:p>
          <a:p>
            <a:r>
              <a:rPr lang="en-US" sz="3600" dirty="0"/>
              <a:t>Quantify renovation return on investment.</a:t>
            </a:r>
          </a:p>
        </p:txBody>
      </p:sp>
    </p:spTree>
    <p:extLst>
      <p:ext uri="{BB962C8B-B14F-4D97-AF65-F5344CB8AC3E}">
        <p14:creationId xmlns:p14="http://schemas.microsoft.com/office/powerpoint/2010/main" val="4233377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F1B89-D9A2-BB4E-8814-585709876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0C00E-5AAF-C946-AC85-80F3928DA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Learn 3 features to look for when buying homes to flip.</a:t>
            </a:r>
          </a:p>
        </p:txBody>
      </p:sp>
    </p:spTree>
    <p:extLst>
      <p:ext uri="{BB962C8B-B14F-4D97-AF65-F5344CB8AC3E}">
        <p14:creationId xmlns:p14="http://schemas.microsoft.com/office/powerpoint/2010/main" val="203372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111D8-A812-664F-9DDD-7A870A871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Set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A799B-D209-7243-BAA7-03F96BB22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800" dirty="0"/>
              <a:t>Size</a:t>
            </a:r>
          </a:p>
          <a:p>
            <a:r>
              <a:rPr lang="en-US" sz="4800" dirty="0"/>
              <a:t>Low-density residential</a:t>
            </a:r>
          </a:p>
          <a:p>
            <a:r>
              <a:rPr lang="en-US" sz="4800" dirty="0"/>
              <a:t>Single Story</a:t>
            </a:r>
          </a:p>
        </p:txBody>
      </p:sp>
    </p:spTree>
    <p:extLst>
      <p:ext uri="{BB962C8B-B14F-4D97-AF65-F5344CB8AC3E}">
        <p14:creationId xmlns:p14="http://schemas.microsoft.com/office/powerpoint/2010/main" val="1819212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003E8-B63E-CE4E-B243-41A6C086D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765EE-BBB1-CE44-BE11-359DEF7C7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Answers:</a:t>
            </a:r>
          </a:p>
          <a:p>
            <a:pPr lvl="1"/>
            <a:r>
              <a:rPr lang="en-US" sz="3600" dirty="0"/>
              <a:t>What factors drive up sale price?</a:t>
            </a:r>
          </a:p>
          <a:p>
            <a:pPr lvl="2"/>
            <a:r>
              <a:rPr lang="en-US" sz="3400" dirty="0"/>
              <a:t>Which property to flip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89582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E1C2-8863-BA42-9DFE-33F564967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6EDCA-C687-724C-94C2-1C0DC262A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Ames, Iowa</a:t>
            </a:r>
          </a:p>
          <a:p>
            <a:endParaRPr lang="en-US" sz="3600" dirty="0"/>
          </a:p>
          <a:p>
            <a:r>
              <a:rPr lang="en-US" sz="3600" dirty="0"/>
              <a:t>2006 – 2010</a:t>
            </a:r>
          </a:p>
          <a:p>
            <a:endParaRPr lang="en-US" sz="3600" dirty="0"/>
          </a:p>
          <a:p>
            <a:r>
              <a:rPr lang="en-US" sz="3600" dirty="0"/>
              <a:t>2049 homes</a:t>
            </a:r>
          </a:p>
        </p:txBody>
      </p:sp>
    </p:spTree>
    <p:extLst>
      <p:ext uri="{BB962C8B-B14F-4D97-AF65-F5344CB8AC3E}">
        <p14:creationId xmlns:p14="http://schemas.microsoft.com/office/powerpoint/2010/main" val="3164195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84" name="Oval 8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B0487C8F-7D6C-4EAF-A9A5-45D8E94F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578DA0F-394A-417D-892B-8253831A2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Content Placeholder 31" descr="Chart, bar chart&#10;&#10;Description automatically generated">
            <a:extLst>
              <a:ext uri="{FF2B5EF4-FFF2-40B4-BE49-F238E27FC236}">
                <a16:creationId xmlns:a16="http://schemas.microsoft.com/office/drawing/2014/main" id="{4FE9AA16-D75E-4A48-8D92-52CFC506E4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110293" y="643467"/>
            <a:ext cx="999293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5072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631D6-091F-7743-B240-960C5EEFD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B7DCC-7875-F14D-83CA-24F354F3A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Answers:</a:t>
            </a:r>
          </a:p>
          <a:p>
            <a:pPr lvl="1"/>
            <a:r>
              <a:rPr lang="en-US" sz="4000" dirty="0"/>
              <a:t>Renovation return on investment.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977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168</Words>
  <Application>Microsoft Macintosh PowerPoint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Flipping Homes in a College Town</vt:lpstr>
      <vt:lpstr>Overview</vt:lpstr>
      <vt:lpstr>Problem Statement</vt:lpstr>
      <vt:lpstr>Today</vt:lpstr>
      <vt:lpstr>Set Features</vt:lpstr>
      <vt:lpstr>Model</vt:lpstr>
      <vt:lpstr>Data</vt:lpstr>
      <vt:lpstr>PowerPoint Presentation</vt:lpstr>
      <vt:lpstr>Model</vt:lpstr>
      <vt:lpstr>PowerPoint Presentation</vt:lpstr>
      <vt:lpstr>E.G. Bathrooms</vt:lpstr>
      <vt:lpstr>Insights</vt:lpstr>
      <vt:lpstr>Conclusions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Flipping Homes in a College Town</dc:title>
  <dc:creator>Zachary Brown</dc:creator>
  <cp:lastModifiedBy>Zachary Brown</cp:lastModifiedBy>
  <cp:revision>4</cp:revision>
  <dcterms:created xsi:type="dcterms:W3CDTF">2020-11-16T09:11:23Z</dcterms:created>
  <dcterms:modified xsi:type="dcterms:W3CDTF">2020-11-16T15:44:58Z</dcterms:modified>
</cp:coreProperties>
</file>