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3"/>
  </p:notesMasterIdLst>
  <p:sldIdLst>
    <p:sldId id="256" r:id="rId2"/>
    <p:sldId id="262" r:id="rId3"/>
    <p:sldId id="258" r:id="rId4"/>
    <p:sldId id="305" r:id="rId5"/>
    <p:sldId id="259" r:id="rId6"/>
    <p:sldId id="265" r:id="rId7"/>
    <p:sldId id="306" r:id="rId8"/>
    <p:sldId id="266" r:id="rId9"/>
    <p:sldId id="267" r:id="rId10"/>
    <p:sldId id="260" r:id="rId11"/>
    <p:sldId id="303" r:id="rId12"/>
    <p:sldId id="264" r:id="rId13"/>
    <p:sldId id="272" r:id="rId14"/>
    <p:sldId id="268" r:id="rId15"/>
    <p:sldId id="310" r:id="rId16"/>
    <p:sldId id="307" r:id="rId17"/>
    <p:sldId id="304" r:id="rId18"/>
    <p:sldId id="261" r:id="rId19"/>
    <p:sldId id="276" r:id="rId20"/>
    <p:sldId id="282" r:id="rId21"/>
    <p:sldId id="283" r:id="rId22"/>
  </p:sldIdLst>
  <p:sldSz cx="9144000" cy="5143500" type="screen16x9"/>
  <p:notesSz cx="6858000" cy="9144000"/>
  <p:embeddedFontLst>
    <p:embeddedFont>
      <p:font typeface="Abel" panose="02000506030000020004" pitchFamily="2" charset="0"/>
      <p:regular r:id="rId24"/>
    </p:embeddedFont>
    <p:embeddedFont>
      <p:font typeface="Montserrat" pitchFamily="2" charset="77"/>
      <p:regular r:id="rId25"/>
      <p:bold r:id="rId26"/>
      <p:italic r:id="rId27"/>
      <p:boldItalic r:id="rId28"/>
    </p:embeddedFont>
    <p:embeddedFont>
      <p:font typeface="Rubik Light" pitchFamily="2" charset="-79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2B31F7-0004-4369-971F-3B6BCA39E162}">
  <a:tblStyle styleId="{C92B31F7-0004-4369-971F-3B6BCA39E1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 snapToObjects="1">
      <p:cViewPr varScale="1">
        <p:scale>
          <a:sx n="156" d="100"/>
          <a:sy n="156" d="100"/>
        </p:scale>
        <p:origin x="36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9824130ea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9824130ea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Shape the data into a polished form to feed to the model.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1305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9a5542f15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9a5542f15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9aea31311b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9aea31311b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9afacedb7c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9afacedb7c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the data % increase per dataset.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9afacedb7c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9afacedb7c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the data % increase per dataset.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7953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9aea31311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9aea31311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444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899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998d7226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998d7226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9afacedb7c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9afacedb7c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98d72262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98d722621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Answering the title question will help you reach this goal. I will tell you how to do this at the end of the presentation.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9b0aa8567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9b0aa8567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9a78232e0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9a78232e0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a5542f1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a5542f1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9186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9aea31311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9aea31311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873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9a5542f15b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9a5542f15b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9a5542f15b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9a5542f15b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45" name="Google Shape;145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2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 idx="3" hasCustomPrompt="1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>
            <a:spLocks noGrp="1"/>
          </p:cNvSpPr>
          <p:nvPr>
            <p:ph type="subTitle" idx="4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5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title" idx="6" hasCustomPrompt="1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7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8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 idx="9" hasCustomPrompt="1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3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14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title" idx="15" hasCustomPrompt="1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16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17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title" idx="18" hasCustomPrompt="1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19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20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21" hasCustomPrompt="1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6"/>
          <p:cNvGrpSpPr/>
          <p:nvPr/>
        </p:nvGrpSpPr>
        <p:grpSpPr>
          <a:xfrm>
            <a:off x="-2027980" y="-2596320"/>
            <a:ext cx="14549688" cy="10668394"/>
            <a:chOff x="-2027980" y="-2596320"/>
            <a:chExt cx="14549688" cy="10668394"/>
          </a:xfrm>
        </p:grpSpPr>
        <p:grpSp>
          <p:nvGrpSpPr>
            <p:cNvPr id="174" name="Google Shape;174;p16"/>
            <p:cNvGrpSpPr/>
            <p:nvPr/>
          </p:nvGrpSpPr>
          <p:grpSpPr>
            <a:xfrm rot="2219984">
              <a:off x="-1194691" y="3296805"/>
              <a:ext cx="3796561" cy="4039571"/>
              <a:chOff x="7558301" y="3163860"/>
              <a:chExt cx="3072638" cy="3269311"/>
            </a:xfrm>
          </p:grpSpPr>
          <p:sp>
            <p:nvSpPr>
              <p:cNvPr id="175" name="Google Shape;175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6"/>
            <p:cNvGrpSpPr/>
            <p:nvPr/>
          </p:nvGrpSpPr>
          <p:grpSpPr>
            <a:xfrm rot="2219984">
              <a:off x="7891859" y="-1860620"/>
              <a:ext cx="3796561" cy="4039571"/>
              <a:chOff x="7558301" y="3163860"/>
              <a:chExt cx="3072638" cy="3269311"/>
            </a:xfrm>
          </p:grpSpPr>
          <p:sp>
            <p:nvSpPr>
              <p:cNvPr id="179" name="Google Shape;179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2" name="Google Shape;182;p16"/>
          <p:cNvSpPr txBox="1">
            <a:spLocks noGrp="1"/>
          </p:cNvSpPr>
          <p:nvPr>
            <p:ph type="subTitle" idx="1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ubTitle" idx="2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subTitle" idx="3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5" name="Google Shape;185;p16"/>
          <p:cNvSpPr txBox="1">
            <a:spLocks noGrp="1"/>
          </p:cNvSpPr>
          <p:nvPr>
            <p:ph type="subTitle" idx="4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subTitle" idx="5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subTitle" idx="6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right">
  <p:cSld name="CUSTOM_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5439725" y="1726072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grpSp>
        <p:nvGrpSpPr>
          <p:cNvPr id="208" name="Google Shape;208;p18"/>
          <p:cNvGrpSpPr/>
          <p:nvPr/>
        </p:nvGrpSpPr>
        <p:grpSpPr>
          <a:xfrm flipH="1">
            <a:off x="-1967333" y="-2924127"/>
            <a:ext cx="5436706" cy="5991674"/>
            <a:chOff x="5129250" y="-2537327"/>
            <a:chExt cx="5436706" cy="5991674"/>
          </a:xfrm>
        </p:grpSpPr>
        <p:sp>
          <p:nvSpPr>
            <p:cNvPr id="209" name="Google Shape;209;p18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18"/>
          <p:cNvGrpSpPr/>
          <p:nvPr/>
        </p:nvGrpSpPr>
        <p:grpSpPr>
          <a:xfrm flipH="1">
            <a:off x="3951018" y="2219348"/>
            <a:ext cx="5773513" cy="5606870"/>
            <a:chOff x="-2896958" y="1534023"/>
            <a:chExt cx="5773513" cy="5606870"/>
          </a:xfrm>
        </p:grpSpPr>
        <p:sp>
          <p:nvSpPr>
            <p:cNvPr id="213" name="Google Shape;213;p18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8"/>
          <p:cNvSpPr txBox="1">
            <a:spLocks noGrp="1"/>
          </p:cNvSpPr>
          <p:nvPr>
            <p:ph type="subTitle" idx="1"/>
          </p:nvPr>
        </p:nvSpPr>
        <p:spPr>
          <a:xfrm>
            <a:off x="5232875" y="2323535"/>
            <a:ext cx="3259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left">
  <p:cSld name="CUSTOM_2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>
            <a:spLocks noGrp="1"/>
          </p:cNvSpPr>
          <p:nvPr>
            <p:ph type="title"/>
          </p:nvPr>
        </p:nvSpPr>
        <p:spPr>
          <a:xfrm>
            <a:off x="872575" y="1726072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grpSp>
        <p:nvGrpSpPr>
          <p:cNvPr id="219" name="Google Shape;219;p19"/>
          <p:cNvGrpSpPr/>
          <p:nvPr/>
        </p:nvGrpSpPr>
        <p:grpSpPr>
          <a:xfrm>
            <a:off x="4912189" y="-2543127"/>
            <a:ext cx="5436706" cy="5991674"/>
            <a:chOff x="5129250" y="-2537327"/>
            <a:chExt cx="5436706" cy="5991674"/>
          </a:xfrm>
        </p:grpSpPr>
        <p:sp>
          <p:nvSpPr>
            <p:cNvPr id="220" name="Google Shape;220;p19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19"/>
          <p:cNvGrpSpPr/>
          <p:nvPr/>
        </p:nvGrpSpPr>
        <p:grpSpPr>
          <a:xfrm>
            <a:off x="-1412384" y="2219348"/>
            <a:ext cx="5773513" cy="5606870"/>
            <a:chOff x="-2896958" y="1534023"/>
            <a:chExt cx="5773513" cy="5606870"/>
          </a:xfrm>
        </p:grpSpPr>
        <p:sp>
          <p:nvSpPr>
            <p:cNvPr id="224" name="Google Shape;224;p19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19"/>
          <p:cNvSpPr txBox="1">
            <a:spLocks noGrp="1"/>
          </p:cNvSpPr>
          <p:nvPr>
            <p:ph type="subTitle" idx="1"/>
          </p:nvPr>
        </p:nvSpPr>
        <p:spPr>
          <a:xfrm>
            <a:off x="665726" y="2323535"/>
            <a:ext cx="3259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230" name="Google Shape;230;p20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231" name="Google Shape;231;p20"/>
            <p:cNvSpPr/>
            <p:nvPr/>
          </p:nvSpPr>
          <p:spPr>
            <a:xfrm>
              <a:off x="-2981249" y="4185615"/>
              <a:ext cx="3844172" cy="403554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text">
  <p:cSld name="CUSTOM_3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1"/>
          <p:cNvGrpSpPr/>
          <p:nvPr/>
        </p:nvGrpSpPr>
        <p:grpSpPr>
          <a:xfrm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239" name="Google Shape;239;p21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1"/>
          <p:cNvSpPr txBox="1">
            <a:spLocks noGrp="1"/>
          </p:cNvSpPr>
          <p:nvPr>
            <p:ph type="subTitle" idx="1"/>
          </p:nvPr>
        </p:nvSpPr>
        <p:spPr>
          <a:xfrm>
            <a:off x="625650" y="1048041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ical app">
  <p:cSld name="CUSTOM_4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22"/>
          <p:cNvGrpSpPr/>
          <p:nvPr/>
        </p:nvGrpSpPr>
        <p:grpSpPr>
          <a:xfrm>
            <a:off x="-3075157" y="-3061151"/>
            <a:ext cx="15800562" cy="10202043"/>
            <a:chOff x="-3075157" y="-3061151"/>
            <a:chExt cx="15800562" cy="10202043"/>
          </a:xfrm>
        </p:grpSpPr>
        <p:sp>
          <p:nvSpPr>
            <p:cNvPr id="249" name="Google Shape;249;p22"/>
            <p:cNvSpPr/>
            <p:nvPr/>
          </p:nvSpPr>
          <p:spPr>
            <a:xfrm rot="6014436">
              <a:off x="-2080991" y="-2828732"/>
              <a:ext cx="3844166" cy="4035538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 rot="-1514338" flipH="1">
              <a:off x="8693921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 rot="-1514338" flipH="1">
              <a:off x="7655649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 rot="-1514338" flipH="1">
              <a:off x="7628768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 rot="5930292">
              <a:off x="-2189566" y="-2389777"/>
              <a:ext cx="3378681" cy="3642756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 rot="5930292">
              <a:off x="-2495725" y="-2081314"/>
              <a:ext cx="3294613" cy="399471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2"/>
          <p:cNvSpPr txBox="1">
            <a:spLocks noGrp="1"/>
          </p:cNvSpPr>
          <p:nvPr>
            <p:ph type="subTitle" idx="1"/>
          </p:nvPr>
        </p:nvSpPr>
        <p:spPr>
          <a:xfrm>
            <a:off x="1116488" y="2036100"/>
            <a:ext cx="2727900" cy="16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escription">
  <p:cSld name="CUSTOM_5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3"/>
          <p:cNvGrpSpPr/>
          <p:nvPr/>
        </p:nvGrpSpPr>
        <p:grpSpPr>
          <a:xfrm>
            <a:off x="-3100002" y="-1641977"/>
            <a:ext cx="15032909" cy="8840158"/>
            <a:chOff x="-3100002" y="-1641977"/>
            <a:chExt cx="15032909" cy="8840158"/>
          </a:xfrm>
        </p:grpSpPr>
        <p:sp>
          <p:nvSpPr>
            <p:cNvPr id="259" name="Google Shape;259;p23"/>
            <p:cNvSpPr/>
            <p:nvPr/>
          </p:nvSpPr>
          <p:spPr>
            <a:xfrm rot="1514338">
              <a:off x="7173076" y="-101503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 rot="-8385681">
              <a:off x="-1067073" y="2244669"/>
              <a:ext cx="3410414" cy="367697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 rot="-8385681">
              <a:off x="-2188305" y="2234378"/>
              <a:ext cx="3325556" cy="4032230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 rot="-8385681">
              <a:off x="-2251408" y="2398451"/>
              <a:ext cx="3844216" cy="4035590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 rot="1430265">
              <a:off x="7551712" y="-42615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 rot="1430265">
              <a:off x="7971561" y="-14041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" name="Google Shape;265;p23"/>
          <p:cNvSpPr txBox="1">
            <a:spLocks noGrp="1"/>
          </p:cNvSpPr>
          <p:nvPr>
            <p:ph type="subTitle" idx="1"/>
          </p:nvPr>
        </p:nvSpPr>
        <p:spPr>
          <a:xfrm>
            <a:off x="3335425" y="1786125"/>
            <a:ext cx="2473200" cy="15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6" name="Google Shape;266;p2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3030308" y="-2842127"/>
            <a:ext cx="15253614" cy="10299995"/>
            <a:chOff x="-3030308" y="-2842127"/>
            <a:chExt cx="15253614" cy="10299995"/>
          </a:xfrm>
        </p:grpSpPr>
        <p:sp>
          <p:nvSpPr>
            <p:cNvPr id="23" name="Google Shape;23;p3"/>
            <p:cNvSpPr/>
            <p:nvPr/>
          </p:nvSpPr>
          <p:spPr>
            <a:xfrm rot="-9285662">
              <a:off x="7702278" y="-1512919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9285662">
              <a:off x="-1764529" y="261899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9285662">
              <a:off x="-2326551" y="26877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9285662">
              <a:off x="-2353432" y="2795402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9369735">
              <a:off x="7789087" y="-1709064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9369735">
              <a:off x="7453307" y="-2346755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3133400" y="3782163"/>
            <a:ext cx="28773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6"/>
          <p:cNvGrpSpPr/>
          <p:nvPr/>
        </p:nvGrpSpPr>
        <p:grpSpPr>
          <a:xfrm>
            <a:off x="-2896958" y="-2624952"/>
            <a:ext cx="13462914" cy="10123374"/>
            <a:chOff x="-2896958" y="-2624952"/>
            <a:chExt cx="13462914" cy="10123374"/>
          </a:xfrm>
        </p:grpSpPr>
        <p:grpSp>
          <p:nvGrpSpPr>
            <p:cNvPr id="306" name="Google Shape;306;p26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307" name="Google Shape;307;p26"/>
              <p:cNvSpPr/>
              <p:nvPr/>
            </p:nvSpPr>
            <p:spPr>
              <a:xfrm rot="9285662" flipH="1">
                <a:off x="5806126" y="2835956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 rot="9285662" flipH="1">
                <a:off x="-2275832" y="-2073377"/>
                <a:ext cx="3410358" cy="3676910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 rot="9285662" flipH="1">
                <a:off x="-1152704" y="-1788187"/>
                <a:ext cx="3325502" cy="4032164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 rot="9285662" flipH="1">
                <a:off x="-1644474" y="-1680548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 rot="9369735" flipH="1">
                <a:off x="6184762" y="2639811"/>
                <a:ext cx="3378707" cy="364278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 rot="9369735" flipH="1">
                <a:off x="6604611" y="2002120"/>
                <a:ext cx="3294638" cy="3994742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" name="Google Shape;313;p26"/>
            <p:cNvGrpSpPr/>
            <p:nvPr/>
          </p:nvGrpSpPr>
          <p:grpSpPr>
            <a:xfrm rot="5400000">
              <a:off x="1874510" y="-229218"/>
              <a:ext cx="5394990" cy="4302857"/>
              <a:chOff x="404670" y="406050"/>
              <a:chExt cx="8334605" cy="4331445"/>
            </a:xfrm>
          </p:grpSpPr>
          <p:sp>
            <p:nvSpPr>
              <p:cNvPr id="314" name="Google Shape;314;p26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avLst/>
                <a:gdLst/>
                <a:ahLst/>
                <a:cxnLst/>
                <a:rect l="l" t="t" r="r" b="b"/>
                <a:pathLst>
                  <a:path w="47852" h="71534" extrusionOk="0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6" name="Google Shape;316;p26"/>
          <p:cNvSpPr txBox="1">
            <a:spLocks noGrp="1"/>
          </p:cNvSpPr>
          <p:nvPr>
            <p:ph type="subTitle" idx="1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subTitle" idx="2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8" name="Google Shape;318;p26"/>
          <p:cNvSpPr txBox="1"/>
          <p:nvPr/>
        </p:nvSpPr>
        <p:spPr>
          <a:xfrm>
            <a:off x="2785700" y="3454625"/>
            <a:ext cx="35727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26"/>
          <p:cNvSpPr txBox="1">
            <a:spLocks noGrp="1"/>
          </p:cNvSpPr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605605" y="-2596320"/>
            <a:ext cx="13108099" cy="11195357"/>
            <a:chOff x="-2605605" y="-2596320"/>
            <a:chExt cx="13108099" cy="11195357"/>
          </a:xfrm>
        </p:grpSpPr>
        <p:sp>
          <p:nvSpPr>
            <p:cNvPr id="34" name="Google Shape;34;p4"/>
            <p:cNvSpPr/>
            <p:nvPr/>
          </p:nvSpPr>
          <p:spPr>
            <a:xfrm rot="812392">
              <a:off x="912002" y="2074247"/>
              <a:ext cx="2434973" cy="262528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35;p4"/>
            <p:cNvGrpSpPr/>
            <p:nvPr/>
          </p:nvGrpSpPr>
          <p:grpSpPr>
            <a:xfrm rot="375330">
              <a:off x="5113665" y="3499604"/>
              <a:ext cx="5140785" cy="4833748"/>
              <a:chOff x="8101026" y="3219568"/>
              <a:chExt cx="3887248" cy="3655080"/>
            </a:xfrm>
          </p:grpSpPr>
          <p:sp>
            <p:nvSpPr>
              <p:cNvPr id="36" name="Google Shape;36;p4"/>
              <p:cNvSpPr/>
              <p:nvPr/>
            </p:nvSpPr>
            <p:spPr>
              <a:xfrm rot="594768">
                <a:off x="8328626" y="3845818"/>
                <a:ext cx="2348800" cy="2847915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 rot="-988308">
                <a:off x="8924872" y="3545996"/>
                <a:ext cx="2715038" cy="2850200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38;p4"/>
            <p:cNvGrpSpPr/>
            <p:nvPr/>
          </p:nvGrpSpPr>
          <p:grpSpPr>
            <a:xfrm rot="2219984">
              <a:off x="-1772316" y="-1860620"/>
              <a:ext cx="3796561" cy="4039571"/>
              <a:chOff x="7558301" y="3163860"/>
              <a:chExt cx="3072638" cy="3269311"/>
            </a:xfrm>
          </p:grpSpPr>
          <p:sp>
            <p:nvSpPr>
              <p:cNvPr id="39" name="Google Shape;39;p4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4624775" y="2123100"/>
            <a:ext cx="3294600" cy="13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-1440509" y="-1153724"/>
            <a:ext cx="13405964" cy="9754155"/>
            <a:chOff x="-1440509" y="-1153724"/>
            <a:chExt cx="13405964" cy="9754155"/>
          </a:xfrm>
        </p:grpSpPr>
        <p:sp>
          <p:nvSpPr>
            <p:cNvPr id="59" name="Google Shape;59;p6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83" name="Google Shape;8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subTitle" idx="1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>
            <a:spLocks noGrp="1"/>
          </p:cNvSpPr>
          <p:nvPr>
            <p:ph type="title"/>
          </p:nvPr>
        </p:nvSpPr>
        <p:spPr>
          <a:xfrm>
            <a:off x="865625" y="388005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9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grpSp>
        <p:nvGrpSpPr>
          <p:cNvPr id="105" name="Google Shape;105;p10"/>
          <p:cNvGrpSpPr/>
          <p:nvPr/>
        </p:nvGrpSpPr>
        <p:grpSpPr>
          <a:xfrm>
            <a:off x="-2875650" y="-4743981"/>
            <a:ext cx="15551676" cy="13379484"/>
            <a:chOff x="-2875650" y="-4743981"/>
            <a:chExt cx="15551676" cy="13379484"/>
          </a:xfrm>
        </p:grpSpPr>
        <p:grpSp>
          <p:nvGrpSpPr>
            <p:cNvPr id="106" name="Google Shape;106;p10"/>
            <p:cNvGrpSpPr/>
            <p:nvPr/>
          </p:nvGrpSpPr>
          <p:grpSpPr>
            <a:xfrm>
              <a:off x="5914475" y="1761269"/>
              <a:ext cx="6761551" cy="6874234"/>
              <a:chOff x="5663050" y="1538594"/>
              <a:chExt cx="6761551" cy="6874234"/>
            </a:xfrm>
          </p:grpSpPr>
          <p:sp>
            <p:nvSpPr>
              <p:cNvPr id="107" name="Google Shape;107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0"/>
              <p:cNvSpPr/>
              <p:nvPr/>
            </p:nvSpPr>
            <p:spPr>
              <a:xfrm rot="899953" flipH="1">
                <a:off x="6876393" y="2622569"/>
                <a:ext cx="3966060" cy="427604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" name="Google Shape;110;p10"/>
            <p:cNvGrpSpPr/>
            <p:nvPr/>
          </p:nvGrpSpPr>
          <p:grpSpPr>
            <a:xfrm>
              <a:off x="-2875650" y="-4743981"/>
              <a:ext cx="6761551" cy="6874234"/>
              <a:chOff x="5663050" y="1538594"/>
              <a:chExt cx="6761551" cy="6874234"/>
            </a:xfrm>
          </p:grpSpPr>
          <p:sp>
            <p:nvSpPr>
              <p:cNvPr id="111" name="Google Shape;111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 rot="899953" flipH="1">
                <a:off x="6876393" y="2622569"/>
                <a:ext cx="3966060" cy="427604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1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116" name="Google Shape;116;p11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1"/>
          <p:cNvSpPr txBox="1">
            <a:spLocks noGrp="1"/>
          </p:cNvSpPr>
          <p:nvPr>
            <p:ph type="title" hasCustomPrompt="1"/>
          </p:nvPr>
        </p:nvSpPr>
        <p:spPr>
          <a:xfrm>
            <a:off x="1021525" y="1691625"/>
            <a:ext cx="7101000" cy="14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1"/>
          <p:cNvSpPr txBox="1">
            <a:spLocks noGrp="1"/>
          </p:cNvSpPr>
          <p:nvPr>
            <p:ph type="body" idx="1"/>
          </p:nvPr>
        </p:nvSpPr>
        <p:spPr>
          <a:xfrm>
            <a:off x="1021500" y="2999825"/>
            <a:ext cx="71010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2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effreyeverhart.com/wp-content/uploads/2017/09/have-you-hit-the-point-of-diminishing-returns-as-a-developer-dab85385ef9a5da4b6717c87f92d138e78d712fd28c339f0dfdf79a92835e2e3.jpg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aussiediversphuket.com/wp-content/uploads/2015/07/scuba-diving-phuket-with-aussie-divers.jpg" TargetMode="External"/><Relationship Id="rId5" Type="http://schemas.openxmlformats.org/officeDocument/2006/relationships/hyperlink" Target="https://kids.nationalgeographic.com/content/dam/kids/photos/articles/Nature/H-P/Habitats/Ocean/wave.ngsversion.1500050062134.adapt.1900.1.jpg" TargetMode="External"/><Relationship Id="rId4" Type="http://schemas.openxmlformats.org/officeDocument/2006/relationships/hyperlink" Target="https://www.cio.com/article/3245386/the-data-warehouse-in-2018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1183821" y="1637150"/>
            <a:ext cx="6776357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Much Data </a:t>
            </a:r>
            <a:r>
              <a:rPr lang="en" sz="3000" dirty="0"/>
              <a:t>Do You Need?</a:t>
            </a:r>
            <a:endParaRPr dirty="0"/>
          </a:p>
        </p:txBody>
      </p:sp>
      <p:sp>
        <p:nvSpPr>
          <p:cNvPr id="329" name="Google Shape;329;p29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Zachary Brown, Data Scientist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Preprocessing and Feature Engineering</a:t>
            </a:r>
            <a:endParaRPr b="1" dirty="0"/>
          </a:p>
        </p:txBody>
      </p:sp>
      <p:sp>
        <p:nvSpPr>
          <p:cNvPr id="372" name="Google Shape;372;p33"/>
          <p:cNvSpPr txBox="1">
            <a:spLocks noGrp="1"/>
          </p:cNvSpPr>
          <p:nvPr>
            <p:ph type="subTitle" idx="2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Engineer additional features.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73" name="Google Shape;373;p33"/>
          <p:cNvSpPr txBox="1">
            <a:spLocks noGrp="1"/>
          </p:cNvSpPr>
          <p:nvPr>
            <p:ph type="subTitle" idx="1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Post/Title Length</a:t>
            </a:r>
            <a:endParaRPr dirty="0"/>
          </a:p>
        </p:txBody>
      </p:sp>
      <p:sp>
        <p:nvSpPr>
          <p:cNvPr id="374" name="Google Shape;374;p33"/>
          <p:cNvSpPr txBox="1">
            <a:spLocks noGrp="1"/>
          </p:cNvSpPr>
          <p:nvPr>
            <p:ph type="subTitle" idx="3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Remove Words</a:t>
            </a:r>
            <a:endParaRPr dirty="0"/>
          </a:p>
        </p:txBody>
      </p:sp>
      <p:sp>
        <p:nvSpPr>
          <p:cNvPr id="375" name="Google Shape;375;p33"/>
          <p:cNvSpPr txBox="1">
            <a:spLocks noGrp="1"/>
          </p:cNvSpPr>
          <p:nvPr>
            <p:ph type="subTitle" idx="4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Remove words that have no contribution to the model’s predictive power.</a:t>
            </a:r>
            <a:endParaRPr dirty="0"/>
          </a:p>
        </p:txBody>
      </p:sp>
      <p:sp>
        <p:nvSpPr>
          <p:cNvPr id="376" name="Google Shape;376;p33"/>
          <p:cNvSpPr txBox="1">
            <a:spLocks noGrp="1"/>
          </p:cNvSpPr>
          <p:nvPr>
            <p:ph type="subTitle" idx="5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Sentiment Analysis</a:t>
            </a:r>
            <a:endParaRPr dirty="0"/>
          </a:p>
        </p:txBody>
      </p:sp>
      <p:sp>
        <p:nvSpPr>
          <p:cNvPr id="377" name="Google Shape;377;p33"/>
          <p:cNvSpPr txBox="1">
            <a:spLocks noGrp="1"/>
          </p:cNvSpPr>
          <p:nvPr>
            <p:ph type="subTitle" idx="6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Common feature for NLP models.</a:t>
            </a:r>
            <a:endParaRPr dirty="0"/>
          </a:p>
        </p:txBody>
      </p:sp>
      <p:pic>
        <p:nvPicPr>
          <p:cNvPr id="3" name="Graphic 2" descr="Garbage with solid fill">
            <a:extLst>
              <a:ext uri="{FF2B5EF4-FFF2-40B4-BE49-F238E27FC236}">
                <a16:creationId xmlns:a16="http://schemas.microsoft.com/office/drawing/2014/main" id="{FC0D9A81-AFAD-5146-942A-0D92ED7E6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7175" y="1491001"/>
            <a:ext cx="914400" cy="914400"/>
          </a:xfrm>
          <a:prstGeom prst="rect">
            <a:avLst/>
          </a:prstGeom>
        </p:spPr>
      </p:pic>
      <p:pic>
        <p:nvPicPr>
          <p:cNvPr id="5" name="Graphic 4" descr="Ruler with solid fill">
            <a:extLst>
              <a:ext uri="{FF2B5EF4-FFF2-40B4-BE49-F238E27FC236}">
                <a16:creationId xmlns:a16="http://schemas.microsoft.com/office/drawing/2014/main" id="{941A25BC-B9A5-2444-9317-A10A3EF143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4775" y="1541789"/>
            <a:ext cx="914400" cy="914400"/>
          </a:xfrm>
          <a:prstGeom prst="rect">
            <a:avLst/>
          </a:prstGeom>
        </p:spPr>
      </p:pic>
      <p:pic>
        <p:nvPicPr>
          <p:cNvPr id="7" name="Graphic 6" descr="Scientific Thought outline">
            <a:extLst>
              <a:ext uri="{FF2B5EF4-FFF2-40B4-BE49-F238E27FC236}">
                <a16:creationId xmlns:a16="http://schemas.microsoft.com/office/drawing/2014/main" id="{E382D044-B3F3-994E-9839-EF21AF97CB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92425" y="1483757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Models</a:t>
            </a:r>
            <a:endParaRPr dirty="0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4872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37"/>
          <p:cNvGrpSpPr/>
          <p:nvPr/>
        </p:nvGrpSpPr>
        <p:grpSpPr>
          <a:xfrm>
            <a:off x="-207056" y="1242114"/>
            <a:ext cx="4821690" cy="2659280"/>
            <a:chOff x="1248486" y="738825"/>
            <a:chExt cx="6646939" cy="3665950"/>
          </a:xfrm>
        </p:grpSpPr>
        <p:sp>
          <p:nvSpPr>
            <p:cNvPr id="415" name="Google Shape;415;p37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17" name="Google Shape;417;p37"/>
          <p:cNvPicPr preferRelativeResize="0"/>
          <p:nvPr/>
        </p:nvPicPr>
        <p:blipFill rotWithShape="1">
          <a:blip r:embed="rId3">
            <a:alphaModFix/>
          </a:blip>
          <a:srcRect l="1644" r="1644"/>
          <a:stretch/>
        </p:blipFill>
        <p:spPr>
          <a:xfrm>
            <a:off x="4576800" y="1242125"/>
            <a:ext cx="4572000" cy="2659276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37"/>
          <p:cNvSpPr txBox="1">
            <a:spLocks noGrp="1"/>
          </p:cNvSpPr>
          <p:nvPr>
            <p:ph type="subTitle" idx="1"/>
          </p:nvPr>
        </p:nvSpPr>
        <p:spPr>
          <a:xfrm>
            <a:off x="665726" y="2323535"/>
            <a:ext cx="3259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Logistic Regression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Naive Bayes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Baseline</a:t>
            </a:r>
            <a:endParaRPr dirty="0"/>
          </a:p>
        </p:txBody>
      </p:sp>
      <p:sp>
        <p:nvSpPr>
          <p:cNvPr id="419" name="Google Shape;419;p37"/>
          <p:cNvSpPr txBox="1">
            <a:spLocks noGrp="1"/>
          </p:cNvSpPr>
          <p:nvPr>
            <p:ph type="title"/>
          </p:nvPr>
        </p:nvSpPr>
        <p:spPr>
          <a:xfrm>
            <a:off x="872576" y="1726072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" name="Google Shape;594;p45"/>
          <p:cNvPicPr preferRelativeResize="0"/>
          <p:nvPr/>
        </p:nvPicPr>
        <p:blipFill rotWithShape="1">
          <a:blip r:embed="rId3">
            <a:alphaModFix/>
          </a:blip>
          <a:srcRect l="3157" r="3157"/>
          <a:stretch/>
        </p:blipFill>
        <p:spPr>
          <a:xfrm>
            <a:off x="4470905" y="1733400"/>
            <a:ext cx="3220301" cy="2290851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4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</a:t>
            </a:r>
            <a:r>
              <a:rPr lang="en-US" sz="4400" dirty="0"/>
              <a:t>h</a:t>
            </a:r>
            <a:r>
              <a:rPr lang="en" sz="4400" dirty="0"/>
              <a:t>e Models</a:t>
            </a:r>
            <a:endParaRPr sz="4400" dirty="0"/>
          </a:p>
        </p:txBody>
      </p:sp>
      <p:grpSp>
        <p:nvGrpSpPr>
          <p:cNvPr id="596" name="Google Shape;596;p45"/>
          <p:cNvGrpSpPr/>
          <p:nvPr/>
        </p:nvGrpSpPr>
        <p:grpSpPr>
          <a:xfrm>
            <a:off x="4305257" y="1539983"/>
            <a:ext cx="3722315" cy="2673152"/>
            <a:chOff x="2572100" y="1956700"/>
            <a:chExt cx="2449375" cy="1759000"/>
          </a:xfrm>
        </p:grpSpPr>
        <p:sp>
          <p:nvSpPr>
            <p:cNvPr id="597" name="Google Shape;597;p45"/>
            <p:cNvSpPr/>
            <p:nvPr/>
          </p:nvSpPr>
          <p:spPr>
            <a:xfrm>
              <a:off x="2572100" y="1956700"/>
              <a:ext cx="2449375" cy="1759000"/>
            </a:xfrm>
            <a:custGeom>
              <a:avLst/>
              <a:gdLst/>
              <a:ahLst/>
              <a:cxnLst/>
              <a:rect l="l" t="t" r="r" b="b"/>
              <a:pathLst>
                <a:path w="97975" h="70360" extrusionOk="0">
                  <a:moveTo>
                    <a:pt x="89425" y="5142"/>
                  </a:moveTo>
                  <a:lnTo>
                    <a:pt x="89425" y="65248"/>
                  </a:lnTo>
                  <a:lnTo>
                    <a:pt x="4319" y="65248"/>
                  </a:lnTo>
                  <a:lnTo>
                    <a:pt x="4319" y="5142"/>
                  </a:lnTo>
                  <a:close/>
                  <a:moveTo>
                    <a:pt x="5347" y="0"/>
                  </a:moveTo>
                  <a:cubicBezTo>
                    <a:pt x="2380" y="0"/>
                    <a:pt x="0" y="2380"/>
                    <a:pt x="0" y="5347"/>
                  </a:cubicBezTo>
                  <a:lnTo>
                    <a:pt x="0" y="65013"/>
                  </a:lnTo>
                  <a:cubicBezTo>
                    <a:pt x="0" y="67980"/>
                    <a:pt x="2380" y="70360"/>
                    <a:pt x="5347" y="70360"/>
                  </a:cubicBezTo>
                  <a:lnTo>
                    <a:pt x="92628" y="70360"/>
                  </a:lnTo>
                  <a:cubicBezTo>
                    <a:pt x="95565" y="70360"/>
                    <a:pt x="97974" y="67980"/>
                    <a:pt x="97974" y="65013"/>
                  </a:cubicBezTo>
                  <a:lnTo>
                    <a:pt x="97974" y="5347"/>
                  </a:lnTo>
                  <a:cubicBezTo>
                    <a:pt x="97974" y="2380"/>
                    <a:pt x="95565" y="0"/>
                    <a:pt x="9262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5"/>
            <p:cNvSpPr/>
            <p:nvPr/>
          </p:nvSpPr>
          <p:spPr>
            <a:xfrm>
              <a:off x="4837100" y="2777450"/>
              <a:ext cx="137375" cy="117150"/>
            </a:xfrm>
            <a:custGeom>
              <a:avLst/>
              <a:gdLst/>
              <a:ahLst/>
              <a:cxnLst/>
              <a:rect l="l" t="t" r="r" b="b"/>
              <a:pathLst>
                <a:path w="5495" h="4686" extrusionOk="0">
                  <a:moveTo>
                    <a:pt x="3136" y="1"/>
                  </a:moveTo>
                  <a:cubicBezTo>
                    <a:pt x="2561" y="1"/>
                    <a:pt x="1974" y="215"/>
                    <a:pt x="1499" y="690"/>
                  </a:cubicBezTo>
                  <a:cubicBezTo>
                    <a:pt x="0" y="2159"/>
                    <a:pt x="1058" y="4686"/>
                    <a:pt x="3144" y="4686"/>
                  </a:cubicBezTo>
                  <a:cubicBezTo>
                    <a:pt x="4437" y="4686"/>
                    <a:pt x="5494" y="3657"/>
                    <a:pt x="5494" y="2365"/>
                  </a:cubicBezTo>
                  <a:cubicBezTo>
                    <a:pt x="5494" y="934"/>
                    <a:pt x="4339" y="1"/>
                    <a:pt x="313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5"/>
            <p:cNvSpPr/>
            <p:nvPr/>
          </p:nvSpPr>
          <p:spPr>
            <a:xfrm>
              <a:off x="2621300" y="2709500"/>
              <a:ext cx="19850" cy="253400"/>
            </a:xfrm>
            <a:custGeom>
              <a:avLst/>
              <a:gdLst/>
              <a:ahLst/>
              <a:cxnLst/>
              <a:rect l="l" t="t" r="r" b="b"/>
              <a:pathLst>
                <a:path w="794" h="10136" extrusionOk="0">
                  <a:moveTo>
                    <a:pt x="382" y="0"/>
                  </a:moveTo>
                  <a:cubicBezTo>
                    <a:pt x="177" y="0"/>
                    <a:pt x="0" y="177"/>
                    <a:pt x="0" y="412"/>
                  </a:cubicBezTo>
                  <a:lnTo>
                    <a:pt x="0" y="9724"/>
                  </a:lnTo>
                  <a:cubicBezTo>
                    <a:pt x="0" y="9959"/>
                    <a:pt x="177" y="10136"/>
                    <a:pt x="382" y="10136"/>
                  </a:cubicBezTo>
                  <a:cubicBezTo>
                    <a:pt x="617" y="10136"/>
                    <a:pt x="794" y="9959"/>
                    <a:pt x="794" y="9724"/>
                  </a:cubicBezTo>
                  <a:lnTo>
                    <a:pt x="794" y="412"/>
                  </a:lnTo>
                  <a:cubicBezTo>
                    <a:pt x="794" y="177"/>
                    <a:pt x="617" y="0"/>
                    <a:pt x="38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45"/>
          <p:cNvGrpSpPr/>
          <p:nvPr/>
        </p:nvGrpSpPr>
        <p:grpSpPr>
          <a:xfrm>
            <a:off x="5906653" y="2701950"/>
            <a:ext cx="349375" cy="349407"/>
            <a:chOff x="5549861" y="3817349"/>
            <a:chExt cx="345642" cy="345674"/>
          </a:xfrm>
        </p:grpSpPr>
        <p:sp>
          <p:nvSpPr>
            <p:cNvPr id="601" name="Google Shape;601;p45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5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5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4" name="Google Shape;604;p45"/>
          <p:cNvSpPr txBox="1">
            <a:spLocks noGrp="1"/>
          </p:cNvSpPr>
          <p:nvPr>
            <p:ph type="subTitle" idx="1"/>
          </p:nvPr>
        </p:nvSpPr>
        <p:spPr>
          <a:xfrm>
            <a:off x="1116488" y="2036100"/>
            <a:ext cx="2727900" cy="16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Logistic Regression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Naive </a:t>
            </a:r>
            <a:r>
              <a:rPr lang="en" sz="1800" dirty="0"/>
              <a:t>Bayes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Tuned models based on: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Word </a:t>
            </a:r>
            <a:r>
              <a:rPr lang="en-US" dirty="0"/>
              <a:t>frequency</a:t>
            </a: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Word importance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</a:t>
            </a:r>
            <a:r>
              <a:rPr lang="en" dirty="0" err="1"/>
              <a:t>ord</a:t>
            </a:r>
            <a:r>
              <a:rPr lang="en" dirty="0"/>
              <a:t> removal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Different size chunks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graphicFrame>
        <p:nvGraphicFramePr>
          <p:cNvPr id="527" name="Google Shape;527;p41"/>
          <p:cNvGraphicFramePr/>
          <p:nvPr>
            <p:extLst>
              <p:ext uri="{D42A27DB-BD31-4B8C-83A1-F6EECF244321}">
                <p14:modId xmlns:p14="http://schemas.microsoft.com/office/powerpoint/2010/main" val="410957242"/>
              </p:ext>
            </p:extLst>
          </p:nvPr>
        </p:nvGraphicFramePr>
        <p:xfrm>
          <a:off x="751113" y="1224643"/>
          <a:ext cx="7568292" cy="3379357"/>
        </p:xfrm>
        <a:graphic>
          <a:graphicData uri="http://schemas.openxmlformats.org/drawingml/2006/table">
            <a:tbl>
              <a:tblPr>
                <a:noFill/>
                <a:tableStyleId>{C92B31F7-0004-4369-971F-3B6BCA39E162}</a:tableStyleId>
              </a:tblPr>
              <a:tblGrid>
                <a:gridCol w="1892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2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2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2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88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Logistic Regression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Naive </a:t>
                      </a:r>
                      <a:r>
                        <a:rPr lang="en" sz="1800" dirty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Bayes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Baseline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4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 (+150%)</a:t>
                      </a:r>
                      <a:endParaRPr sz="18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88%</a:t>
                      </a:r>
                      <a:endParaRPr sz="18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88%</a:t>
                      </a:r>
                      <a:endParaRPr sz="18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55%</a:t>
                      </a:r>
                      <a:endParaRPr sz="18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16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Medium (+77%)</a:t>
                      </a:r>
                      <a:endParaRPr sz="18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86%</a:t>
                      </a:r>
                      <a:endParaRPr sz="18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86%</a:t>
                      </a:r>
                      <a:endParaRPr sz="18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55%</a:t>
                      </a:r>
                      <a:endParaRPr sz="18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4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Small</a:t>
                      </a:r>
                      <a:endParaRPr sz="18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83%</a:t>
                      </a:r>
                      <a:endParaRPr sz="18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83%</a:t>
                      </a:r>
                      <a:endParaRPr sz="18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60%</a:t>
                      </a:r>
                      <a:endParaRPr sz="18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7" name="Google Shape;527;p41"/>
          <p:cNvGraphicFramePr/>
          <p:nvPr>
            <p:extLst>
              <p:ext uri="{D42A27DB-BD31-4B8C-83A1-F6EECF244321}">
                <p14:modId xmlns:p14="http://schemas.microsoft.com/office/powerpoint/2010/main" val="783479647"/>
              </p:ext>
            </p:extLst>
          </p:nvPr>
        </p:nvGraphicFramePr>
        <p:xfrm>
          <a:off x="710293" y="195944"/>
          <a:ext cx="7421335" cy="4098282"/>
        </p:xfrm>
        <a:graphic>
          <a:graphicData uri="http://schemas.openxmlformats.org/drawingml/2006/table">
            <a:tbl>
              <a:tblPr>
                <a:noFill/>
                <a:tableStyleId>{C92B31F7-0004-4369-971F-3B6BCA39E162}</a:tableStyleId>
              </a:tblPr>
              <a:tblGrid>
                <a:gridCol w="2473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7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0051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 dirty="0">
                          <a:solidFill>
                            <a:schemeClr val="accent5"/>
                          </a:solidFill>
                          <a:latin typeface="Abel"/>
                          <a:sym typeface="Abel"/>
                        </a:rPr>
                        <a:t>Accuracy Increase / Data pool increase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Accuracy Increase / Data pool increase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9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 (+150%)</a:t>
                      </a:r>
                      <a:endParaRPr sz="3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.033%</a:t>
                      </a:r>
                      <a:endParaRPr sz="3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0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Medium (+77%)</a:t>
                      </a:r>
                      <a:endParaRPr sz="3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.039%</a:t>
                      </a:r>
                      <a:endParaRPr sz="3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977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2"/>
          <p:cNvSpPr txBox="1">
            <a:spLocks noGrp="1"/>
          </p:cNvSpPr>
          <p:nvPr>
            <p:ph type="title"/>
          </p:nvPr>
        </p:nvSpPr>
        <p:spPr>
          <a:xfrm>
            <a:off x="1021525" y="1691625"/>
            <a:ext cx="7101000" cy="14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Diminishing Returns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123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Solutions</a:t>
            </a:r>
            <a:endParaRPr dirty="0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5500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4"/>
          <p:cNvSpPr txBox="1">
            <a:spLocks noGrp="1"/>
          </p:cNvSpPr>
          <p:nvPr>
            <p:ph type="body" idx="1"/>
          </p:nvPr>
        </p:nvSpPr>
        <p:spPr>
          <a:xfrm>
            <a:off x="4624775" y="2123100"/>
            <a:ext cx="3294600" cy="13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Analyze and quantify the effect of gathering new data on the performance of your current and future models.</a:t>
            </a:r>
          </a:p>
        </p:txBody>
      </p:sp>
      <p:sp>
        <p:nvSpPr>
          <p:cNvPr id="392" name="Google Shape;392;p3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Science Consultant</a:t>
            </a:r>
            <a:endParaRPr dirty="0"/>
          </a:p>
        </p:txBody>
      </p:sp>
      <p:pic>
        <p:nvPicPr>
          <p:cNvPr id="393" name="Google Shape;393;p34"/>
          <p:cNvPicPr preferRelativeResize="0"/>
          <p:nvPr/>
        </p:nvPicPr>
        <p:blipFill rotWithShape="1">
          <a:blip r:embed="rId3">
            <a:alphaModFix/>
          </a:blip>
          <a:srcRect l="43225" t="5338" r="1717"/>
          <a:stretch/>
        </p:blipFill>
        <p:spPr>
          <a:xfrm>
            <a:off x="1178225" y="1297839"/>
            <a:ext cx="3142050" cy="303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9"/>
          <p:cNvSpPr txBox="1">
            <a:spLocks noGrp="1"/>
          </p:cNvSpPr>
          <p:nvPr>
            <p:ph type="title"/>
          </p:nvPr>
        </p:nvSpPr>
        <p:spPr>
          <a:xfrm>
            <a:off x="2947518" y="2796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Next Steps</a:t>
            </a:r>
            <a:endParaRPr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06F397-0AB7-044C-91B3-B3584B7075DA}"/>
              </a:ext>
            </a:extLst>
          </p:cNvPr>
          <p:cNvSpPr txBox="1"/>
          <p:nvPr/>
        </p:nvSpPr>
        <p:spPr>
          <a:xfrm>
            <a:off x="1200150" y="1396093"/>
            <a:ext cx="7225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E9E2C9"/>
              </a:buClr>
              <a:buSzPts val="1400"/>
            </a:pPr>
            <a:r>
              <a:rPr lang="en-US" sz="1800" dirty="0">
                <a:solidFill>
                  <a:srgbClr val="E9E2C9"/>
                </a:solidFill>
                <a:latin typeface="Montserrat"/>
                <a:sym typeface="Montserrat"/>
              </a:rPr>
              <a:t>Techniques for maximizing the value of preexisting data.</a:t>
            </a:r>
          </a:p>
          <a:p>
            <a:pPr marL="285750" lvl="0" indent="-285750">
              <a:buClr>
                <a:srgbClr val="E9E2C9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E9E2C9"/>
                </a:solidFill>
                <a:latin typeface="Montserrat"/>
                <a:sym typeface="Montserrat"/>
              </a:rPr>
              <a:t>e.g. Bootstrapping</a:t>
            </a:r>
          </a:p>
          <a:p>
            <a:pPr lvl="0">
              <a:buClr>
                <a:srgbClr val="E9E2C9"/>
              </a:buClr>
              <a:buSzPts val="1400"/>
            </a:pPr>
            <a:endParaRPr lang="en" sz="1800" dirty="0">
              <a:solidFill>
                <a:srgbClr val="E9E2C9"/>
              </a:solidFill>
              <a:latin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"/>
          <p:cNvSpPr txBox="1">
            <a:spLocks noGrp="1"/>
          </p:cNvSpPr>
          <p:nvPr>
            <p:ph type="subTitle" idx="1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Decrease cost by gathering the perfect amount of data.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55"/>
          <p:cNvSpPr txBox="1">
            <a:spLocks noGrp="1"/>
          </p:cNvSpPr>
          <p:nvPr>
            <p:ph type="subTitle" idx="1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QUESTION?</a:t>
            </a:r>
            <a:endParaRPr/>
          </a:p>
        </p:txBody>
      </p:sp>
      <p:sp>
        <p:nvSpPr>
          <p:cNvPr id="851" name="Google Shape;851;p55"/>
          <p:cNvSpPr txBox="1"/>
          <p:nvPr/>
        </p:nvSpPr>
        <p:spPr>
          <a:xfrm>
            <a:off x="2959263" y="4201956"/>
            <a:ext cx="322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Please keep this slide for attribution.</a:t>
            </a:r>
            <a:endParaRPr sz="12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3" name="Google Shape;863;p55"/>
          <p:cNvSpPr txBox="1">
            <a:spLocks noGrp="1"/>
          </p:cNvSpPr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5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grpSp>
        <p:nvGrpSpPr>
          <p:cNvPr id="869" name="Google Shape;869;p56"/>
          <p:cNvGrpSpPr/>
          <p:nvPr/>
        </p:nvGrpSpPr>
        <p:grpSpPr>
          <a:xfrm>
            <a:off x="857835" y="1541870"/>
            <a:ext cx="2354595" cy="2276706"/>
            <a:chOff x="1130829" y="1642482"/>
            <a:chExt cx="2180584" cy="2108452"/>
          </a:xfrm>
        </p:grpSpPr>
        <p:sp>
          <p:nvSpPr>
            <p:cNvPr id="870" name="Google Shape;870;p56"/>
            <p:cNvSpPr/>
            <p:nvPr/>
          </p:nvSpPr>
          <p:spPr>
            <a:xfrm rot="9285462" flipH="1">
              <a:off x="1372344" y="1856952"/>
              <a:ext cx="1325950" cy="1429586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6"/>
            <p:cNvSpPr/>
            <p:nvPr/>
          </p:nvSpPr>
          <p:spPr>
            <a:xfrm rot="9285462" flipH="1">
              <a:off x="1744813" y="1896298"/>
              <a:ext cx="1292958" cy="156770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6"/>
            <p:cNvSpPr/>
            <p:nvPr/>
          </p:nvSpPr>
          <p:spPr>
            <a:xfrm rot="9285462" flipH="1">
              <a:off x="1553610" y="1938143"/>
              <a:ext cx="1494610" cy="156901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3" name="Google Shape;873;p56"/>
          <p:cNvGrpSpPr/>
          <p:nvPr/>
        </p:nvGrpSpPr>
        <p:grpSpPr>
          <a:xfrm>
            <a:off x="3432302" y="1422441"/>
            <a:ext cx="2282642" cy="2515563"/>
            <a:chOff x="3515036" y="1515319"/>
            <a:chExt cx="2113949" cy="2329657"/>
          </a:xfrm>
        </p:grpSpPr>
        <p:sp>
          <p:nvSpPr>
            <p:cNvPr id="874" name="Google Shape;874;p56"/>
            <p:cNvSpPr/>
            <p:nvPr/>
          </p:nvSpPr>
          <p:spPr>
            <a:xfrm rot="9285462" flipH="1">
              <a:off x="3778229" y="2032185"/>
              <a:ext cx="1494610" cy="156901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6"/>
            <p:cNvSpPr/>
            <p:nvPr/>
          </p:nvSpPr>
          <p:spPr>
            <a:xfrm rot="9369805" flipH="1">
              <a:off x="3925503" y="1955866"/>
              <a:ext cx="1313712" cy="1416392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6"/>
            <p:cNvSpPr/>
            <p:nvPr/>
          </p:nvSpPr>
          <p:spPr>
            <a:xfrm rot="9369805" flipH="1">
              <a:off x="4088740" y="1707924"/>
              <a:ext cx="1281025" cy="1553240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56"/>
          <p:cNvGrpSpPr/>
          <p:nvPr/>
        </p:nvGrpSpPr>
        <p:grpSpPr>
          <a:xfrm>
            <a:off x="6067399" y="1569881"/>
            <a:ext cx="2182271" cy="2220680"/>
            <a:chOff x="5955393" y="1570942"/>
            <a:chExt cx="2020995" cy="2056566"/>
          </a:xfrm>
        </p:grpSpPr>
        <p:sp>
          <p:nvSpPr>
            <p:cNvPr id="878" name="Google Shape;878;p56"/>
            <p:cNvSpPr/>
            <p:nvPr/>
          </p:nvSpPr>
          <p:spPr>
            <a:xfrm rot="-10630682" flipH="1">
              <a:off x="6230360" y="1951797"/>
              <a:ext cx="1326040" cy="142968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6"/>
            <p:cNvSpPr/>
            <p:nvPr/>
          </p:nvSpPr>
          <p:spPr>
            <a:xfrm flipH="1">
              <a:off x="6518691" y="1939396"/>
              <a:ext cx="1292915" cy="1567657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6"/>
            <p:cNvSpPr/>
            <p:nvPr/>
          </p:nvSpPr>
          <p:spPr>
            <a:xfrm rot="9285462" flipH="1">
              <a:off x="6218585" y="1814718"/>
              <a:ext cx="1494610" cy="156901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12769DD-AC73-C84A-A695-BB0426FFC08B}"/>
              </a:ext>
            </a:extLst>
          </p:cNvPr>
          <p:cNvSpPr txBox="1"/>
          <p:nvPr/>
        </p:nvSpPr>
        <p:spPr>
          <a:xfrm>
            <a:off x="894331" y="1205496"/>
            <a:ext cx="75230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Diminishing Returns Image: </a:t>
            </a:r>
            <a:r>
              <a:rPr lang="en-US" dirty="0">
                <a:hlinkClick r:id="rId3"/>
              </a:rPr>
              <a:t>https://jeffreyeverhart.com/wp-content/uploads/2017/09/have-you-hit-the-point-of-diminishing-returns-as-a-developer-dab85385ef9a5da4b6717c87f92d138e78d712fd28c339f0dfdf79a92835e2e3.jpg</a:t>
            </a:r>
            <a:endParaRPr lang="en-US" dirty="0"/>
          </a:p>
          <a:p>
            <a:r>
              <a:rPr lang="en-US" dirty="0"/>
              <a:t>Data Image: </a:t>
            </a:r>
            <a:r>
              <a:rPr lang="en-US" dirty="0">
                <a:hlinkClick r:id="rId4"/>
              </a:rPr>
              <a:t>https://www.cio.com/article/3245386/the-data-warehouse-in-2018.html</a:t>
            </a:r>
            <a:endParaRPr lang="en-US" dirty="0"/>
          </a:p>
          <a:p>
            <a:r>
              <a:rPr lang="en-US" dirty="0"/>
              <a:t>Ocean Image: </a:t>
            </a:r>
            <a:r>
              <a:rPr lang="en-US" dirty="0">
                <a:hlinkClick r:id="rId5"/>
              </a:rPr>
              <a:t>https://kids.nationalgeographic.com/content/dam/kids/photos/articles/Nature/H-P/Habitats/Ocean/wave.ngsversion.1500050062134.adapt.1900.1.jpg</a:t>
            </a:r>
            <a:endParaRPr lang="en-US" dirty="0"/>
          </a:p>
          <a:p>
            <a:r>
              <a:rPr lang="en-US" dirty="0"/>
              <a:t>Diving Image: </a:t>
            </a:r>
            <a:r>
              <a:rPr lang="en-US" dirty="0">
                <a:hlinkClick r:id="rId6"/>
              </a:rPr>
              <a:t>https://www.aussiediversphuket.com/wp-content/uploads/2015/07/scuba-diving-phuket-with-aussie-divers.jpg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PROJECT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Scope</a:t>
            </a:r>
            <a:endParaRPr dirty="0"/>
          </a:p>
        </p:txBody>
      </p:sp>
      <p:sp>
        <p:nvSpPr>
          <p:cNvPr id="343" name="Google Shape;343;p31"/>
          <p:cNvSpPr txBox="1">
            <a:spLocks noGrp="1"/>
          </p:cNvSpPr>
          <p:nvPr>
            <p:ph type="title" idx="3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344" name="Google Shape;344;p31"/>
          <p:cNvSpPr txBox="1">
            <a:spLocks noGrp="1"/>
          </p:cNvSpPr>
          <p:nvPr>
            <p:ph type="subTitle" idx="4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The Data</a:t>
            </a:r>
          </a:p>
        </p:txBody>
      </p:sp>
      <p:sp>
        <p:nvSpPr>
          <p:cNvPr id="345" name="Google Shape;345;p31"/>
          <p:cNvSpPr txBox="1">
            <a:spLocks noGrp="1"/>
          </p:cNvSpPr>
          <p:nvPr>
            <p:ph type="subTitle" idx="5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Oceans, Diving subreddits</a:t>
            </a:r>
          </a:p>
        </p:txBody>
      </p:sp>
      <p:sp>
        <p:nvSpPr>
          <p:cNvPr id="346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</p:txBody>
      </p:sp>
      <p:sp>
        <p:nvSpPr>
          <p:cNvPr id="347" name="Google Shape;347;p31"/>
          <p:cNvSpPr txBox="1">
            <a:spLocks noGrp="1"/>
          </p:cNvSpPr>
          <p:nvPr>
            <p:ph type="subTitle" idx="7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Models</a:t>
            </a:r>
            <a:endParaRPr dirty="0"/>
          </a:p>
        </p:txBody>
      </p:sp>
      <p:sp>
        <p:nvSpPr>
          <p:cNvPr id="348" name="Google Shape;348;p31"/>
          <p:cNvSpPr txBox="1">
            <a:spLocks noGrp="1"/>
          </p:cNvSpPr>
          <p:nvPr>
            <p:ph type="subTitle" idx="8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Logistic regression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Naive Bayes</a:t>
            </a:r>
          </a:p>
        </p:txBody>
      </p:sp>
      <p:sp>
        <p:nvSpPr>
          <p:cNvPr id="349" name="Google Shape;349;p31"/>
          <p:cNvSpPr txBox="1">
            <a:spLocks noGrp="1"/>
          </p:cNvSpPr>
          <p:nvPr>
            <p:ph type="title" idx="9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</p:txBody>
      </p:sp>
      <p:sp>
        <p:nvSpPr>
          <p:cNvPr id="350" name="Google Shape;350;p31"/>
          <p:cNvSpPr txBox="1">
            <a:spLocks noGrp="1"/>
          </p:cNvSpPr>
          <p:nvPr>
            <p:ph type="subTitle" idx="13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Solutions</a:t>
            </a:r>
            <a:endParaRPr dirty="0"/>
          </a:p>
        </p:txBody>
      </p:sp>
      <p:sp>
        <p:nvSpPr>
          <p:cNvPr id="351" name="Google Shape;351;p31"/>
          <p:cNvSpPr txBox="1">
            <a:spLocks noGrp="1"/>
          </p:cNvSpPr>
          <p:nvPr>
            <p:ph type="subTitle" idx="14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Alternative approaches</a:t>
            </a:r>
            <a:endParaRPr dirty="0"/>
          </a:p>
        </p:txBody>
      </p:sp>
      <p:sp>
        <p:nvSpPr>
          <p:cNvPr id="352" name="Google Shape;352;p31"/>
          <p:cNvSpPr txBox="1">
            <a:spLocks noGrp="1"/>
          </p:cNvSpPr>
          <p:nvPr>
            <p:ph type="title" idx="15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36"/>
          <p:cNvGrpSpPr/>
          <p:nvPr/>
        </p:nvGrpSpPr>
        <p:grpSpPr>
          <a:xfrm>
            <a:off x="4495795" y="1242114"/>
            <a:ext cx="4821690" cy="2659280"/>
            <a:chOff x="1248486" y="738825"/>
            <a:chExt cx="6646939" cy="3665950"/>
          </a:xfrm>
        </p:grpSpPr>
        <p:sp>
          <p:nvSpPr>
            <p:cNvPr id="405" name="Google Shape;405;p36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" name="Google Shape;408;p36"/>
          <p:cNvSpPr txBox="1">
            <a:spLocks noGrp="1"/>
          </p:cNvSpPr>
          <p:nvPr>
            <p:ph type="subTitle" idx="1"/>
          </p:nvPr>
        </p:nvSpPr>
        <p:spPr>
          <a:xfrm>
            <a:off x="5232875" y="2323535"/>
            <a:ext cx="3259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much does the accuracy of a classification model improve as more training data is added?</a:t>
            </a:r>
            <a:endParaRPr dirty="0"/>
          </a:p>
        </p:txBody>
      </p:sp>
      <p:sp>
        <p:nvSpPr>
          <p:cNvPr id="409" name="Google Shape;409;p36"/>
          <p:cNvSpPr txBox="1">
            <a:spLocks noGrp="1"/>
          </p:cNvSpPr>
          <p:nvPr>
            <p:ph type="title"/>
          </p:nvPr>
        </p:nvSpPr>
        <p:spPr>
          <a:xfrm>
            <a:off x="5439725" y="1726072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Demonstration</a:t>
            </a:r>
            <a:endParaRPr dirty="0"/>
          </a:p>
        </p:txBody>
      </p:sp>
      <p:pic>
        <p:nvPicPr>
          <p:cNvPr id="1026" name="Picture 2" descr="Software Development is Hard - Jeff Everhart Jeff Everhart">
            <a:extLst>
              <a:ext uri="{FF2B5EF4-FFF2-40B4-BE49-F238E27FC236}">
                <a16:creationId xmlns:a16="http://schemas.microsoft.com/office/drawing/2014/main" id="{827CC9F1-BCB6-3949-B564-A3C53F286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7435"/>
            <a:ext cx="4491905" cy="265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543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Data Collection</a:t>
            </a:r>
            <a:endParaRPr sz="4400" dirty="0"/>
          </a:p>
        </p:txBody>
      </p:sp>
      <p:sp>
        <p:nvSpPr>
          <p:cNvPr id="364" name="Google Shape;364;p32"/>
          <p:cNvSpPr txBox="1">
            <a:spLocks noGrp="1"/>
          </p:cNvSpPr>
          <p:nvPr>
            <p:ph type="body" idx="1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Costs:</a:t>
            </a:r>
          </a:p>
          <a:p>
            <a:pPr marL="285750" indent="-285750"/>
            <a:r>
              <a:rPr lang="en" sz="1600" dirty="0"/>
              <a:t>Gathering</a:t>
            </a:r>
          </a:p>
          <a:p>
            <a:pPr marL="285750" indent="-285750"/>
            <a:r>
              <a:rPr lang="en" sz="1600" dirty="0"/>
              <a:t>Storage</a:t>
            </a:r>
          </a:p>
          <a:p>
            <a:pPr marL="285750" indent="-285750"/>
            <a:r>
              <a:rPr lang="en" sz="1600" dirty="0"/>
              <a:t>Cleaning and archiving</a:t>
            </a:r>
          </a:p>
          <a:p>
            <a:pPr marL="285750" indent="-285750"/>
            <a:r>
              <a:rPr lang="en" sz="1600" dirty="0"/>
              <a:t>Time</a:t>
            </a:r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r>
              <a:rPr lang="en" sz="1600" dirty="0"/>
              <a:t>Benefits:</a:t>
            </a:r>
          </a:p>
          <a:p>
            <a:pPr marL="285750" indent="-285750"/>
            <a:r>
              <a:rPr lang="en" sz="1600" dirty="0"/>
              <a:t>More accurate models</a:t>
            </a:r>
          </a:p>
        </p:txBody>
      </p:sp>
      <p:pic>
        <p:nvPicPr>
          <p:cNvPr id="1028" name="Picture 4" descr="cloud data warehouse">
            <a:extLst>
              <a:ext uri="{FF2B5EF4-FFF2-40B4-BE49-F238E27FC236}">
                <a16:creationId xmlns:a16="http://schemas.microsoft.com/office/drawing/2014/main" id="{3B7B46C8-9F2F-6544-9706-59E887666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739" y="1368358"/>
            <a:ext cx="2938169" cy="293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Data</a:t>
            </a:r>
            <a:endParaRPr dirty="0"/>
          </a:p>
        </p:txBody>
      </p:sp>
      <p:sp>
        <p:nvSpPr>
          <p:cNvPr id="426" name="Google Shape;426;p38"/>
          <p:cNvSpPr txBox="1">
            <a:spLocks noGrp="1"/>
          </p:cNvSpPr>
          <p:nvPr>
            <p:ph type="subTitle" idx="1"/>
          </p:nvPr>
        </p:nvSpPr>
        <p:spPr>
          <a:xfrm>
            <a:off x="3133400" y="3782163"/>
            <a:ext cx="28773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Reddit’s Pushshift API</a:t>
            </a:r>
            <a:endParaRPr dirty="0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46"/>
          <p:cNvGrpSpPr/>
          <p:nvPr/>
        </p:nvGrpSpPr>
        <p:grpSpPr>
          <a:xfrm>
            <a:off x="2893061" y="1669745"/>
            <a:ext cx="3358034" cy="1804014"/>
            <a:chOff x="1291761" y="738825"/>
            <a:chExt cx="6646939" cy="3665950"/>
          </a:xfrm>
        </p:grpSpPr>
        <p:sp>
          <p:nvSpPr>
            <p:cNvPr id="610" name="Google Shape;610;p46"/>
            <p:cNvSpPr/>
            <p:nvPr/>
          </p:nvSpPr>
          <p:spPr>
            <a:xfrm>
              <a:off x="1314800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6"/>
            <p:cNvSpPr/>
            <p:nvPr/>
          </p:nvSpPr>
          <p:spPr>
            <a:xfrm rot="5400000">
              <a:off x="2782319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3" name="Google Shape;613;p4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Subreddits</a:t>
            </a:r>
            <a:endParaRPr dirty="0"/>
          </a:p>
        </p:txBody>
      </p:sp>
      <p:sp>
        <p:nvSpPr>
          <p:cNvPr id="614" name="Google Shape;614;p46"/>
          <p:cNvSpPr txBox="1">
            <a:spLocks noGrp="1"/>
          </p:cNvSpPr>
          <p:nvPr>
            <p:ph type="subTitle" idx="1"/>
          </p:nvPr>
        </p:nvSpPr>
        <p:spPr>
          <a:xfrm>
            <a:off x="3335425" y="1786125"/>
            <a:ext cx="2473200" cy="15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?</a:t>
            </a:r>
            <a:endParaRPr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72F4B4-0023-FA47-B6F6-8DED5091703A}"/>
              </a:ext>
            </a:extLst>
          </p:cNvPr>
          <p:cNvSpPr txBox="1"/>
          <p:nvPr/>
        </p:nvSpPr>
        <p:spPr>
          <a:xfrm>
            <a:off x="261257" y="1257300"/>
            <a:ext cx="2343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600" dirty="0">
                <a:solidFill>
                  <a:srgbClr val="E9E2C9"/>
                </a:solidFill>
                <a:latin typeface="Montserrat"/>
                <a:sym typeface="Montserrat"/>
              </a:rPr>
              <a:t>Oceans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040F15-9F41-DE49-9DB2-2C1F1F750FB5}"/>
              </a:ext>
            </a:extLst>
          </p:cNvPr>
          <p:cNvSpPr txBox="1"/>
          <p:nvPr/>
        </p:nvSpPr>
        <p:spPr>
          <a:xfrm>
            <a:off x="6637564" y="1288077"/>
            <a:ext cx="2245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600" dirty="0">
                <a:solidFill>
                  <a:srgbClr val="E9E2C9"/>
                </a:solidFill>
                <a:latin typeface="Montserrat"/>
                <a:sym typeface="Montserrat"/>
              </a:rPr>
              <a:t>Diving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4C0EEE-4B48-1148-9B13-49FCAE62B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9681"/>
            <a:ext cx="2878712" cy="180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4C4AA58-53BD-F243-8D96-4D12F06AD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083" y="1679759"/>
            <a:ext cx="2866917" cy="179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74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9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Datasets of Different Sizes</a:t>
            </a:r>
            <a:endParaRPr dirty="0"/>
          </a:p>
        </p:txBody>
      </p:sp>
      <p:grpSp>
        <p:nvGrpSpPr>
          <p:cNvPr id="433" name="Google Shape;433;p39"/>
          <p:cNvGrpSpPr/>
          <p:nvPr/>
        </p:nvGrpSpPr>
        <p:grpSpPr>
          <a:xfrm>
            <a:off x="3422962" y="2003204"/>
            <a:ext cx="2298144" cy="2073488"/>
            <a:chOff x="3369400" y="1892672"/>
            <a:chExt cx="2405174" cy="2170056"/>
          </a:xfrm>
        </p:grpSpPr>
        <p:cxnSp>
          <p:nvCxnSpPr>
            <p:cNvPr id="434" name="Google Shape;434;p39"/>
            <p:cNvCxnSpPr/>
            <p:nvPr/>
          </p:nvCxnSpPr>
          <p:spPr>
            <a:xfrm>
              <a:off x="4578800" y="1892672"/>
              <a:ext cx="0" cy="1872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5" name="Google Shape;435;p39"/>
            <p:cNvCxnSpPr/>
            <p:nvPr/>
          </p:nvCxnSpPr>
          <p:spPr>
            <a:xfrm rot="10800000">
              <a:off x="3369573" y="4028800"/>
              <a:ext cx="613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Google Shape;436;p39"/>
            <p:cNvCxnSpPr/>
            <p:nvPr/>
          </p:nvCxnSpPr>
          <p:spPr>
            <a:xfrm rot="10800000">
              <a:off x="5182374" y="4022011"/>
              <a:ext cx="592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39"/>
            <p:cNvCxnSpPr/>
            <p:nvPr/>
          </p:nvCxnSpPr>
          <p:spPr>
            <a:xfrm rot="10800000">
              <a:off x="3369400" y="2823378"/>
              <a:ext cx="186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Google Shape;438;p39"/>
            <p:cNvCxnSpPr/>
            <p:nvPr/>
          </p:nvCxnSpPr>
          <p:spPr>
            <a:xfrm rot="10800000">
              <a:off x="5600574" y="2813625"/>
              <a:ext cx="17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39" name="Google Shape;439;p39"/>
            <p:cNvGrpSpPr/>
            <p:nvPr/>
          </p:nvGrpSpPr>
          <p:grpSpPr>
            <a:xfrm>
              <a:off x="3510587" y="2032575"/>
              <a:ext cx="2122825" cy="2030152"/>
              <a:chOff x="3510550" y="2194750"/>
              <a:chExt cx="2122825" cy="2030152"/>
            </a:xfrm>
          </p:grpSpPr>
          <p:sp>
            <p:nvSpPr>
              <p:cNvPr id="440" name="Google Shape;440;p39"/>
              <p:cNvSpPr/>
              <p:nvPr/>
            </p:nvSpPr>
            <p:spPr>
              <a:xfrm>
                <a:off x="3548947" y="2231730"/>
                <a:ext cx="2056824" cy="1955954"/>
              </a:xfrm>
              <a:custGeom>
                <a:avLst/>
                <a:gdLst/>
                <a:ahLst/>
                <a:cxnLst/>
                <a:rect l="l" t="t" r="r" b="b"/>
                <a:pathLst>
                  <a:path w="68248" h="64901" extrusionOk="0">
                    <a:moveTo>
                      <a:pt x="34041" y="167"/>
                    </a:moveTo>
                    <a:lnTo>
                      <a:pt x="29635" y="27789"/>
                    </a:lnTo>
                    <a:lnTo>
                      <a:pt x="191" y="24765"/>
                    </a:lnTo>
                    <a:lnTo>
                      <a:pt x="34041" y="167"/>
                    </a:lnTo>
                    <a:close/>
                    <a:moveTo>
                      <a:pt x="34160" y="143"/>
                    </a:moveTo>
                    <a:lnTo>
                      <a:pt x="41744" y="5655"/>
                    </a:lnTo>
                    <a:lnTo>
                      <a:pt x="68033" y="24753"/>
                    </a:lnTo>
                    <a:lnTo>
                      <a:pt x="29790" y="27789"/>
                    </a:lnTo>
                    <a:lnTo>
                      <a:pt x="34160" y="143"/>
                    </a:lnTo>
                    <a:close/>
                    <a:moveTo>
                      <a:pt x="310" y="24884"/>
                    </a:moveTo>
                    <a:lnTo>
                      <a:pt x="29659" y="27908"/>
                    </a:lnTo>
                    <a:lnTo>
                      <a:pt x="47161" y="49935"/>
                    </a:lnTo>
                    <a:lnTo>
                      <a:pt x="310" y="24884"/>
                    </a:lnTo>
                    <a:close/>
                    <a:moveTo>
                      <a:pt x="68069" y="24872"/>
                    </a:moveTo>
                    <a:lnTo>
                      <a:pt x="47399" y="50054"/>
                    </a:lnTo>
                    <a:lnTo>
                      <a:pt x="29790" y="27896"/>
                    </a:lnTo>
                    <a:lnTo>
                      <a:pt x="68069" y="24872"/>
                    </a:lnTo>
                    <a:close/>
                    <a:moveTo>
                      <a:pt x="68045" y="25063"/>
                    </a:moveTo>
                    <a:lnTo>
                      <a:pt x="55162" y="64722"/>
                    </a:lnTo>
                    <a:lnTo>
                      <a:pt x="47471" y="50149"/>
                    </a:lnTo>
                    <a:lnTo>
                      <a:pt x="68045" y="25063"/>
                    </a:lnTo>
                    <a:close/>
                    <a:moveTo>
                      <a:pt x="132" y="24920"/>
                    </a:moveTo>
                    <a:lnTo>
                      <a:pt x="47161" y="50078"/>
                    </a:lnTo>
                    <a:lnTo>
                      <a:pt x="13359" y="64663"/>
                    </a:lnTo>
                    <a:lnTo>
                      <a:pt x="13097" y="64782"/>
                    </a:lnTo>
                    <a:lnTo>
                      <a:pt x="132" y="24920"/>
                    </a:lnTo>
                    <a:close/>
                    <a:moveTo>
                      <a:pt x="47292" y="50137"/>
                    </a:moveTo>
                    <a:lnTo>
                      <a:pt x="55079" y="64806"/>
                    </a:lnTo>
                    <a:lnTo>
                      <a:pt x="13324" y="64806"/>
                    </a:lnTo>
                    <a:lnTo>
                      <a:pt x="47292" y="50137"/>
                    </a:lnTo>
                    <a:close/>
                    <a:moveTo>
                      <a:pt x="34100" y="0"/>
                    </a:moveTo>
                    <a:lnTo>
                      <a:pt x="13" y="24765"/>
                    </a:lnTo>
                    <a:cubicBezTo>
                      <a:pt x="13" y="24765"/>
                      <a:pt x="13" y="24765"/>
                      <a:pt x="1" y="24777"/>
                    </a:cubicBezTo>
                    <a:lnTo>
                      <a:pt x="1" y="24789"/>
                    </a:lnTo>
                    <a:cubicBezTo>
                      <a:pt x="1" y="24789"/>
                      <a:pt x="1" y="24801"/>
                      <a:pt x="1" y="24801"/>
                    </a:cubicBezTo>
                    <a:lnTo>
                      <a:pt x="1" y="24813"/>
                    </a:lnTo>
                    <a:lnTo>
                      <a:pt x="13014" y="64877"/>
                    </a:lnTo>
                    <a:cubicBezTo>
                      <a:pt x="13014" y="64889"/>
                      <a:pt x="13026" y="64889"/>
                      <a:pt x="13026" y="64901"/>
                    </a:cubicBezTo>
                    <a:lnTo>
                      <a:pt x="55198" y="64901"/>
                    </a:lnTo>
                    <a:lnTo>
                      <a:pt x="55198" y="64889"/>
                    </a:lnTo>
                    <a:lnTo>
                      <a:pt x="68212" y="24825"/>
                    </a:lnTo>
                    <a:lnTo>
                      <a:pt x="68247" y="24813"/>
                    </a:lnTo>
                    <a:cubicBezTo>
                      <a:pt x="68247" y="24813"/>
                      <a:pt x="68247" y="24801"/>
                      <a:pt x="68247" y="24789"/>
                    </a:cubicBezTo>
                    <a:cubicBezTo>
                      <a:pt x="68247" y="24789"/>
                      <a:pt x="68247" y="24789"/>
                      <a:pt x="68247" y="24777"/>
                    </a:cubicBezTo>
                    <a:cubicBezTo>
                      <a:pt x="68247" y="24777"/>
                      <a:pt x="68235" y="24765"/>
                      <a:pt x="68235" y="24765"/>
                    </a:cubicBezTo>
                    <a:lnTo>
                      <a:pt x="3414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5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9"/>
              <p:cNvSpPr/>
              <p:nvPr/>
            </p:nvSpPr>
            <p:spPr>
              <a:xfrm>
                <a:off x="3802653" y="2469614"/>
                <a:ext cx="1556602" cy="1480203"/>
              </a:xfrm>
              <a:custGeom>
                <a:avLst/>
                <a:gdLst/>
                <a:ahLst/>
                <a:cxnLst/>
                <a:rect l="l" t="t" r="r" b="b"/>
                <a:pathLst>
                  <a:path w="51650" h="49115" extrusionOk="0">
                    <a:moveTo>
                      <a:pt x="25825" y="1"/>
                    </a:moveTo>
                    <a:lnTo>
                      <a:pt x="0" y="18765"/>
                    </a:lnTo>
                    <a:lnTo>
                      <a:pt x="9859" y="49114"/>
                    </a:lnTo>
                    <a:lnTo>
                      <a:pt x="41779" y="49114"/>
                    </a:lnTo>
                    <a:lnTo>
                      <a:pt x="51650" y="18765"/>
                    </a:lnTo>
                    <a:lnTo>
                      <a:pt x="2582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9"/>
              <p:cNvSpPr/>
              <p:nvPr/>
            </p:nvSpPr>
            <p:spPr>
              <a:xfrm>
                <a:off x="4279535" y="3035164"/>
                <a:ext cx="1079736" cy="914673"/>
              </a:xfrm>
              <a:custGeom>
                <a:avLst/>
                <a:gdLst/>
                <a:ahLst/>
                <a:cxnLst/>
                <a:rect l="l" t="t" r="r" b="b"/>
                <a:pathLst>
                  <a:path w="35827" h="30350" extrusionOk="0">
                    <a:moveTo>
                      <a:pt x="35827" y="0"/>
                    </a:moveTo>
                    <a:lnTo>
                      <a:pt x="1" y="19145"/>
                    </a:lnTo>
                    <a:lnTo>
                      <a:pt x="25956" y="30349"/>
                    </a:lnTo>
                    <a:lnTo>
                      <a:pt x="3582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9"/>
              <p:cNvSpPr/>
              <p:nvPr/>
            </p:nvSpPr>
            <p:spPr>
              <a:xfrm>
                <a:off x="4099759" y="3612167"/>
                <a:ext cx="962049" cy="337691"/>
              </a:xfrm>
              <a:custGeom>
                <a:avLst/>
                <a:gdLst/>
                <a:ahLst/>
                <a:cxnLst/>
                <a:rect l="l" t="t" r="r" b="b"/>
                <a:pathLst>
                  <a:path w="31922" h="11205" extrusionOk="0">
                    <a:moveTo>
                      <a:pt x="5966" y="0"/>
                    </a:moveTo>
                    <a:lnTo>
                      <a:pt x="1" y="11204"/>
                    </a:lnTo>
                    <a:lnTo>
                      <a:pt x="31921" y="11204"/>
                    </a:lnTo>
                    <a:lnTo>
                      <a:pt x="596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39"/>
              <p:cNvSpPr/>
              <p:nvPr/>
            </p:nvSpPr>
            <p:spPr>
              <a:xfrm>
                <a:off x="3802653" y="3035164"/>
                <a:ext cx="474756" cy="914673"/>
              </a:xfrm>
              <a:custGeom>
                <a:avLst/>
                <a:gdLst/>
                <a:ahLst/>
                <a:cxnLst/>
                <a:rect l="l" t="t" r="r" b="b"/>
                <a:pathLst>
                  <a:path w="15753" h="30350" extrusionOk="0">
                    <a:moveTo>
                      <a:pt x="0" y="0"/>
                    </a:moveTo>
                    <a:lnTo>
                      <a:pt x="9859" y="30349"/>
                    </a:lnTo>
                    <a:lnTo>
                      <a:pt x="15752" y="19205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9"/>
              <p:cNvSpPr/>
              <p:nvPr/>
            </p:nvSpPr>
            <p:spPr>
              <a:xfrm>
                <a:off x="3802653" y="2469614"/>
                <a:ext cx="879503" cy="635148"/>
              </a:xfrm>
              <a:custGeom>
                <a:avLst/>
                <a:gdLst/>
                <a:ahLst/>
                <a:cxnLst/>
                <a:rect l="l" t="t" r="r" b="b"/>
                <a:pathLst>
                  <a:path w="29183" h="21075" extrusionOk="0">
                    <a:moveTo>
                      <a:pt x="25825" y="1"/>
                    </a:moveTo>
                    <a:lnTo>
                      <a:pt x="0" y="18765"/>
                    </a:lnTo>
                    <a:lnTo>
                      <a:pt x="29183" y="21075"/>
                    </a:lnTo>
                    <a:lnTo>
                      <a:pt x="2582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9"/>
              <p:cNvSpPr/>
              <p:nvPr/>
            </p:nvSpPr>
            <p:spPr>
              <a:xfrm>
                <a:off x="4277396" y="3035164"/>
                <a:ext cx="1081876" cy="578791"/>
              </a:xfrm>
              <a:custGeom>
                <a:avLst/>
                <a:gdLst/>
                <a:ahLst/>
                <a:cxnLst/>
                <a:rect l="l" t="t" r="r" b="b"/>
                <a:pathLst>
                  <a:path w="35898" h="19205" extrusionOk="0">
                    <a:moveTo>
                      <a:pt x="35898" y="0"/>
                    </a:moveTo>
                    <a:lnTo>
                      <a:pt x="13431" y="2310"/>
                    </a:lnTo>
                    <a:lnTo>
                      <a:pt x="0" y="19205"/>
                    </a:lnTo>
                    <a:lnTo>
                      <a:pt x="3589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9"/>
              <p:cNvSpPr/>
              <p:nvPr/>
            </p:nvSpPr>
            <p:spPr>
              <a:xfrm>
                <a:off x="4580951" y="2469614"/>
                <a:ext cx="778331" cy="635148"/>
              </a:xfrm>
              <a:custGeom>
                <a:avLst/>
                <a:gdLst/>
                <a:ahLst/>
                <a:cxnLst/>
                <a:rect l="l" t="t" r="r" b="b"/>
                <a:pathLst>
                  <a:path w="25826" h="21075" extrusionOk="0">
                    <a:moveTo>
                      <a:pt x="1" y="1"/>
                    </a:moveTo>
                    <a:lnTo>
                      <a:pt x="3132" y="21075"/>
                    </a:lnTo>
                    <a:lnTo>
                      <a:pt x="25826" y="1876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9"/>
              <p:cNvSpPr/>
              <p:nvPr/>
            </p:nvSpPr>
            <p:spPr>
              <a:xfrm>
                <a:off x="3510550" y="2194750"/>
                <a:ext cx="2122825" cy="2030152"/>
              </a:xfrm>
              <a:custGeom>
                <a:avLst/>
                <a:gdLst/>
                <a:ahLst/>
                <a:cxnLst/>
                <a:rect l="l" t="t" r="r" b="b"/>
                <a:pathLst>
                  <a:path w="70438" h="67363" extrusionOk="0">
                    <a:moveTo>
                      <a:pt x="36493" y="2072"/>
                    </a:moveTo>
                    <a:lnTo>
                      <a:pt x="59044" y="18455"/>
                    </a:lnTo>
                    <a:lnTo>
                      <a:pt x="68188" y="25099"/>
                    </a:lnTo>
                    <a:cubicBezTo>
                      <a:pt x="67997" y="25325"/>
                      <a:pt x="67890" y="25611"/>
                      <a:pt x="67890" y="25909"/>
                    </a:cubicBezTo>
                    <a:cubicBezTo>
                      <a:pt x="67890" y="25980"/>
                      <a:pt x="67902" y="26052"/>
                      <a:pt x="67914" y="26135"/>
                    </a:cubicBezTo>
                    <a:lnTo>
                      <a:pt x="41292" y="28861"/>
                    </a:lnTo>
                    <a:cubicBezTo>
                      <a:pt x="41303" y="28814"/>
                      <a:pt x="41303" y="28754"/>
                      <a:pt x="41303" y="28695"/>
                    </a:cubicBezTo>
                    <a:cubicBezTo>
                      <a:pt x="41303" y="27981"/>
                      <a:pt x="40721" y="27425"/>
                      <a:pt x="40045" y="27425"/>
                    </a:cubicBezTo>
                    <a:cubicBezTo>
                      <a:pt x="39954" y="27425"/>
                      <a:pt x="39861" y="27435"/>
                      <a:pt x="39768" y="27456"/>
                    </a:cubicBezTo>
                    <a:lnTo>
                      <a:pt x="35791" y="2513"/>
                    </a:lnTo>
                    <a:cubicBezTo>
                      <a:pt x="36065" y="2441"/>
                      <a:pt x="36315" y="2287"/>
                      <a:pt x="36493" y="2072"/>
                    </a:cubicBezTo>
                    <a:close/>
                    <a:moveTo>
                      <a:pt x="34529" y="2072"/>
                    </a:moveTo>
                    <a:cubicBezTo>
                      <a:pt x="34779" y="2370"/>
                      <a:pt x="35136" y="2537"/>
                      <a:pt x="35517" y="2537"/>
                    </a:cubicBezTo>
                    <a:lnTo>
                      <a:pt x="35636" y="2537"/>
                    </a:lnTo>
                    <a:lnTo>
                      <a:pt x="39589" y="27516"/>
                    </a:lnTo>
                    <a:cubicBezTo>
                      <a:pt x="39089" y="27706"/>
                      <a:pt x="38767" y="28171"/>
                      <a:pt x="38767" y="28707"/>
                    </a:cubicBezTo>
                    <a:cubicBezTo>
                      <a:pt x="38767" y="28778"/>
                      <a:pt x="38779" y="28849"/>
                      <a:pt x="38791" y="28921"/>
                    </a:cubicBezTo>
                    <a:lnTo>
                      <a:pt x="2739" y="26052"/>
                    </a:lnTo>
                    <a:cubicBezTo>
                      <a:pt x="2691" y="25813"/>
                      <a:pt x="2572" y="25587"/>
                      <a:pt x="2406" y="25409"/>
                    </a:cubicBezTo>
                    <a:lnTo>
                      <a:pt x="34529" y="2072"/>
                    </a:lnTo>
                    <a:close/>
                    <a:moveTo>
                      <a:pt x="2763" y="26206"/>
                    </a:moveTo>
                    <a:lnTo>
                      <a:pt x="38827" y="29064"/>
                    </a:lnTo>
                    <a:cubicBezTo>
                      <a:pt x="38910" y="29338"/>
                      <a:pt x="39089" y="29576"/>
                      <a:pt x="39327" y="29742"/>
                    </a:cubicBezTo>
                    <a:lnTo>
                      <a:pt x="23087" y="50174"/>
                    </a:lnTo>
                    <a:cubicBezTo>
                      <a:pt x="22856" y="49992"/>
                      <a:pt x="22580" y="49902"/>
                      <a:pt x="22305" y="49902"/>
                    </a:cubicBezTo>
                    <a:cubicBezTo>
                      <a:pt x="21983" y="49902"/>
                      <a:pt x="21664" y="50025"/>
                      <a:pt x="21420" y="50269"/>
                    </a:cubicBezTo>
                    <a:lnTo>
                      <a:pt x="2430" y="27123"/>
                    </a:lnTo>
                    <a:cubicBezTo>
                      <a:pt x="2644" y="26897"/>
                      <a:pt x="2751" y="26599"/>
                      <a:pt x="2763" y="26290"/>
                    </a:cubicBezTo>
                    <a:lnTo>
                      <a:pt x="2763" y="26206"/>
                    </a:lnTo>
                    <a:close/>
                    <a:moveTo>
                      <a:pt x="67950" y="26266"/>
                    </a:moveTo>
                    <a:cubicBezTo>
                      <a:pt x="67997" y="26433"/>
                      <a:pt x="68069" y="26575"/>
                      <a:pt x="68176" y="26694"/>
                    </a:cubicBezTo>
                    <a:lnTo>
                      <a:pt x="23444" y="50614"/>
                    </a:lnTo>
                    <a:cubicBezTo>
                      <a:pt x="23385" y="50483"/>
                      <a:pt x="23301" y="50364"/>
                      <a:pt x="23194" y="50269"/>
                    </a:cubicBezTo>
                    <a:lnTo>
                      <a:pt x="39446" y="29826"/>
                    </a:lnTo>
                    <a:cubicBezTo>
                      <a:pt x="39637" y="29909"/>
                      <a:pt x="39827" y="29969"/>
                      <a:pt x="40041" y="29969"/>
                    </a:cubicBezTo>
                    <a:cubicBezTo>
                      <a:pt x="40613" y="29969"/>
                      <a:pt x="41125" y="29576"/>
                      <a:pt x="41268" y="29016"/>
                    </a:cubicBezTo>
                    <a:lnTo>
                      <a:pt x="67950" y="26266"/>
                    </a:lnTo>
                    <a:close/>
                    <a:moveTo>
                      <a:pt x="2327" y="27236"/>
                    </a:moveTo>
                    <a:lnTo>
                      <a:pt x="21313" y="50376"/>
                    </a:lnTo>
                    <a:cubicBezTo>
                      <a:pt x="20837" y="50983"/>
                      <a:pt x="21003" y="51876"/>
                      <a:pt x="21670" y="52269"/>
                    </a:cubicBezTo>
                    <a:lnTo>
                      <a:pt x="14979" y="64937"/>
                    </a:lnTo>
                    <a:cubicBezTo>
                      <a:pt x="14811" y="64857"/>
                      <a:pt x="14635" y="64817"/>
                      <a:pt x="14458" y="64817"/>
                    </a:cubicBezTo>
                    <a:cubicBezTo>
                      <a:pt x="14345" y="64817"/>
                      <a:pt x="14233" y="64833"/>
                      <a:pt x="14121" y="64866"/>
                    </a:cubicBezTo>
                    <a:lnTo>
                      <a:pt x="1977" y="27456"/>
                    </a:lnTo>
                    <a:cubicBezTo>
                      <a:pt x="2105" y="27398"/>
                      <a:pt x="2222" y="27329"/>
                      <a:pt x="2327" y="27236"/>
                    </a:cubicBezTo>
                    <a:close/>
                    <a:moveTo>
                      <a:pt x="68283" y="26814"/>
                    </a:moveTo>
                    <a:cubicBezTo>
                      <a:pt x="68509" y="27040"/>
                      <a:pt x="68819" y="27171"/>
                      <a:pt x="69140" y="27171"/>
                    </a:cubicBezTo>
                    <a:lnTo>
                      <a:pt x="67640" y="31778"/>
                    </a:lnTo>
                    <a:lnTo>
                      <a:pt x="56960" y="64675"/>
                    </a:lnTo>
                    <a:cubicBezTo>
                      <a:pt x="56841" y="64640"/>
                      <a:pt x="56710" y="64628"/>
                      <a:pt x="56591" y="64628"/>
                    </a:cubicBezTo>
                    <a:cubicBezTo>
                      <a:pt x="56043" y="64628"/>
                      <a:pt x="55567" y="64973"/>
                      <a:pt x="55389" y="65497"/>
                    </a:cubicBezTo>
                    <a:lnTo>
                      <a:pt x="37362" y="57722"/>
                    </a:lnTo>
                    <a:lnTo>
                      <a:pt x="23456" y="51709"/>
                    </a:lnTo>
                    <a:cubicBezTo>
                      <a:pt x="23539" y="51543"/>
                      <a:pt x="23575" y="51352"/>
                      <a:pt x="23575" y="51174"/>
                    </a:cubicBezTo>
                    <a:cubicBezTo>
                      <a:pt x="23575" y="51031"/>
                      <a:pt x="23551" y="50900"/>
                      <a:pt x="23515" y="50769"/>
                    </a:cubicBezTo>
                    <a:lnTo>
                      <a:pt x="68283" y="26814"/>
                    </a:lnTo>
                    <a:close/>
                    <a:moveTo>
                      <a:pt x="23385" y="51852"/>
                    </a:moveTo>
                    <a:lnTo>
                      <a:pt x="43625" y="60591"/>
                    </a:lnTo>
                    <a:lnTo>
                      <a:pt x="55341" y="65652"/>
                    </a:lnTo>
                    <a:cubicBezTo>
                      <a:pt x="55329" y="65735"/>
                      <a:pt x="55317" y="65818"/>
                      <a:pt x="55317" y="65902"/>
                    </a:cubicBezTo>
                    <a:cubicBezTo>
                      <a:pt x="55317" y="65949"/>
                      <a:pt x="55317" y="65985"/>
                      <a:pt x="55317" y="66021"/>
                    </a:cubicBezTo>
                    <a:lnTo>
                      <a:pt x="15717" y="66021"/>
                    </a:lnTo>
                    <a:cubicBezTo>
                      <a:pt x="15693" y="65604"/>
                      <a:pt x="15467" y="65223"/>
                      <a:pt x="15122" y="65009"/>
                    </a:cubicBezTo>
                    <a:lnTo>
                      <a:pt x="21849" y="52352"/>
                    </a:lnTo>
                    <a:cubicBezTo>
                      <a:pt x="21991" y="52412"/>
                      <a:pt x="22146" y="52448"/>
                      <a:pt x="22313" y="52448"/>
                    </a:cubicBezTo>
                    <a:cubicBezTo>
                      <a:pt x="22753" y="52448"/>
                      <a:pt x="23158" y="52221"/>
                      <a:pt x="23385" y="51852"/>
                    </a:cubicBezTo>
                    <a:close/>
                    <a:moveTo>
                      <a:pt x="35517" y="1"/>
                    </a:moveTo>
                    <a:cubicBezTo>
                      <a:pt x="34517" y="1"/>
                      <a:pt x="33910" y="1108"/>
                      <a:pt x="34445" y="1953"/>
                    </a:cubicBezTo>
                    <a:lnTo>
                      <a:pt x="2299" y="25313"/>
                    </a:lnTo>
                    <a:cubicBezTo>
                      <a:pt x="2056" y="25109"/>
                      <a:pt x="1770" y="25014"/>
                      <a:pt x="1488" y="25014"/>
                    </a:cubicBezTo>
                    <a:cubicBezTo>
                      <a:pt x="981" y="25014"/>
                      <a:pt x="490" y="25321"/>
                      <a:pt x="298" y="25849"/>
                    </a:cubicBezTo>
                    <a:cubicBezTo>
                      <a:pt x="1" y="26683"/>
                      <a:pt x="608" y="27552"/>
                      <a:pt x="1489" y="27552"/>
                    </a:cubicBezTo>
                    <a:cubicBezTo>
                      <a:pt x="1608" y="27552"/>
                      <a:pt x="1727" y="27540"/>
                      <a:pt x="1834" y="27504"/>
                    </a:cubicBezTo>
                    <a:lnTo>
                      <a:pt x="13990" y="64913"/>
                    </a:lnTo>
                    <a:cubicBezTo>
                      <a:pt x="13062" y="65271"/>
                      <a:pt x="12895" y="66533"/>
                      <a:pt x="13705" y="67116"/>
                    </a:cubicBezTo>
                    <a:cubicBezTo>
                      <a:pt x="13935" y="67286"/>
                      <a:pt x="14194" y="67363"/>
                      <a:pt x="14447" y="67363"/>
                    </a:cubicBezTo>
                    <a:cubicBezTo>
                      <a:pt x="15083" y="67363"/>
                      <a:pt x="15683" y="66879"/>
                      <a:pt x="15717" y="66164"/>
                    </a:cubicBezTo>
                    <a:lnTo>
                      <a:pt x="55353" y="66164"/>
                    </a:lnTo>
                    <a:cubicBezTo>
                      <a:pt x="55489" y="66787"/>
                      <a:pt x="56032" y="67169"/>
                      <a:pt x="56598" y="67169"/>
                    </a:cubicBezTo>
                    <a:cubicBezTo>
                      <a:pt x="56876" y="67169"/>
                      <a:pt x="57158" y="67078"/>
                      <a:pt x="57401" y="66878"/>
                    </a:cubicBezTo>
                    <a:cubicBezTo>
                      <a:pt x="58139" y="66271"/>
                      <a:pt x="57972" y="65104"/>
                      <a:pt x="57091" y="64735"/>
                    </a:cubicBezTo>
                    <a:lnTo>
                      <a:pt x="69295" y="27159"/>
                    </a:lnTo>
                    <a:cubicBezTo>
                      <a:pt x="69950" y="27087"/>
                      <a:pt x="70438" y="26552"/>
                      <a:pt x="70438" y="25897"/>
                    </a:cubicBezTo>
                    <a:cubicBezTo>
                      <a:pt x="70438" y="25133"/>
                      <a:pt x="69811" y="24624"/>
                      <a:pt x="69156" y="24624"/>
                    </a:cubicBezTo>
                    <a:cubicBezTo>
                      <a:pt x="68851" y="24624"/>
                      <a:pt x="68540" y="24734"/>
                      <a:pt x="68283" y="24980"/>
                    </a:cubicBezTo>
                    <a:lnTo>
                      <a:pt x="36589" y="1953"/>
                    </a:lnTo>
                    <a:cubicBezTo>
                      <a:pt x="37124" y="1108"/>
                      <a:pt x="36517" y="1"/>
                      <a:pt x="3551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5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9" name="Google Shape;449;p39"/>
          <p:cNvSpPr txBox="1">
            <a:spLocks noGrp="1"/>
          </p:cNvSpPr>
          <p:nvPr>
            <p:ph type="subTitle" idx="4294967295"/>
          </p:nvPr>
        </p:nvSpPr>
        <p:spPr>
          <a:xfrm>
            <a:off x="3377100" y="1398361"/>
            <a:ext cx="23898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7500 Posts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0" name="Google Shape;450;p39"/>
          <p:cNvSpPr txBox="1">
            <a:spLocks noGrp="1"/>
          </p:cNvSpPr>
          <p:nvPr>
            <p:ph type="subTitle" idx="4294967295"/>
          </p:nvPr>
        </p:nvSpPr>
        <p:spPr>
          <a:xfrm>
            <a:off x="3377100" y="1179131"/>
            <a:ext cx="2389800" cy="3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Large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55" name="Google Shape;455;p39"/>
          <p:cNvSpPr txBox="1">
            <a:spLocks noGrp="1"/>
          </p:cNvSpPr>
          <p:nvPr>
            <p:ph type="subTitle" idx="4294967295"/>
          </p:nvPr>
        </p:nvSpPr>
        <p:spPr>
          <a:xfrm>
            <a:off x="987300" y="3642168"/>
            <a:ext cx="2389800" cy="3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Medium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56" name="Google Shape;456;p39"/>
          <p:cNvSpPr txBox="1">
            <a:spLocks noGrp="1"/>
          </p:cNvSpPr>
          <p:nvPr>
            <p:ph type="subTitle" idx="4294967295"/>
          </p:nvPr>
        </p:nvSpPr>
        <p:spPr>
          <a:xfrm>
            <a:off x="987300" y="3861404"/>
            <a:ext cx="23898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5300 Posts</a:t>
            </a:r>
            <a:endParaRPr dirty="0"/>
          </a:p>
        </p:txBody>
      </p:sp>
      <p:sp>
        <p:nvSpPr>
          <p:cNvPr id="457" name="Google Shape;457;p39"/>
          <p:cNvSpPr txBox="1">
            <a:spLocks noGrp="1"/>
          </p:cNvSpPr>
          <p:nvPr>
            <p:ph type="subTitle" idx="4294967295"/>
          </p:nvPr>
        </p:nvSpPr>
        <p:spPr>
          <a:xfrm>
            <a:off x="5767000" y="3642170"/>
            <a:ext cx="2389800" cy="3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Small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58" name="Google Shape;458;p39"/>
          <p:cNvSpPr txBox="1">
            <a:spLocks noGrp="1"/>
          </p:cNvSpPr>
          <p:nvPr>
            <p:ph type="subTitle" idx="4294967295"/>
          </p:nvPr>
        </p:nvSpPr>
        <p:spPr>
          <a:xfrm>
            <a:off x="5767000" y="3861406"/>
            <a:ext cx="23898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3000 Posts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432;p39">
            <a:extLst>
              <a:ext uri="{FF2B5EF4-FFF2-40B4-BE49-F238E27FC236}">
                <a16:creationId xmlns:a16="http://schemas.microsoft.com/office/drawing/2014/main" id="{24908DB4-2877-5546-A3F6-A0554D1436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Datasets of Different Sizes</a:t>
            </a:r>
            <a:endParaRPr dirty="0"/>
          </a:p>
        </p:txBody>
      </p:sp>
      <p:grpSp>
        <p:nvGrpSpPr>
          <p:cNvPr id="110" name="Google Shape;433;p39">
            <a:extLst>
              <a:ext uri="{FF2B5EF4-FFF2-40B4-BE49-F238E27FC236}">
                <a16:creationId xmlns:a16="http://schemas.microsoft.com/office/drawing/2014/main" id="{036D0ACA-16C9-AC4A-9102-26462014CC2F}"/>
              </a:ext>
            </a:extLst>
          </p:cNvPr>
          <p:cNvGrpSpPr/>
          <p:nvPr/>
        </p:nvGrpSpPr>
        <p:grpSpPr>
          <a:xfrm>
            <a:off x="3422962" y="2003204"/>
            <a:ext cx="2298144" cy="2073488"/>
            <a:chOff x="3369400" y="1892672"/>
            <a:chExt cx="2405174" cy="2170056"/>
          </a:xfrm>
        </p:grpSpPr>
        <p:cxnSp>
          <p:nvCxnSpPr>
            <p:cNvPr id="111" name="Google Shape;434;p39">
              <a:extLst>
                <a:ext uri="{FF2B5EF4-FFF2-40B4-BE49-F238E27FC236}">
                  <a16:creationId xmlns:a16="http://schemas.microsoft.com/office/drawing/2014/main" id="{22C1FFEF-807D-CC4A-9173-7DBA78471F2B}"/>
                </a:ext>
              </a:extLst>
            </p:cNvPr>
            <p:cNvCxnSpPr/>
            <p:nvPr/>
          </p:nvCxnSpPr>
          <p:spPr>
            <a:xfrm>
              <a:off x="4578800" y="1892672"/>
              <a:ext cx="0" cy="1872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435;p39">
              <a:extLst>
                <a:ext uri="{FF2B5EF4-FFF2-40B4-BE49-F238E27FC236}">
                  <a16:creationId xmlns:a16="http://schemas.microsoft.com/office/drawing/2014/main" id="{6A62FFBC-222B-5048-B382-E7D0A341CFB8}"/>
                </a:ext>
              </a:extLst>
            </p:cNvPr>
            <p:cNvCxnSpPr/>
            <p:nvPr/>
          </p:nvCxnSpPr>
          <p:spPr>
            <a:xfrm rot="10800000">
              <a:off x="3369573" y="4028800"/>
              <a:ext cx="613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436;p39">
              <a:extLst>
                <a:ext uri="{FF2B5EF4-FFF2-40B4-BE49-F238E27FC236}">
                  <a16:creationId xmlns:a16="http://schemas.microsoft.com/office/drawing/2014/main" id="{2683C1A4-089E-C64E-AE38-99B7C0A31B0E}"/>
                </a:ext>
              </a:extLst>
            </p:cNvPr>
            <p:cNvCxnSpPr/>
            <p:nvPr/>
          </p:nvCxnSpPr>
          <p:spPr>
            <a:xfrm rot="10800000">
              <a:off x="5182374" y="4022011"/>
              <a:ext cx="592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Google Shape;437;p39">
              <a:extLst>
                <a:ext uri="{FF2B5EF4-FFF2-40B4-BE49-F238E27FC236}">
                  <a16:creationId xmlns:a16="http://schemas.microsoft.com/office/drawing/2014/main" id="{7F2E829A-AB51-6B4B-B6D4-9FC96A32109F}"/>
                </a:ext>
              </a:extLst>
            </p:cNvPr>
            <p:cNvCxnSpPr/>
            <p:nvPr/>
          </p:nvCxnSpPr>
          <p:spPr>
            <a:xfrm rot="10800000">
              <a:off x="3369400" y="2823378"/>
              <a:ext cx="186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438;p39">
              <a:extLst>
                <a:ext uri="{FF2B5EF4-FFF2-40B4-BE49-F238E27FC236}">
                  <a16:creationId xmlns:a16="http://schemas.microsoft.com/office/drawing/2014/main" id="{593A35F1-9CAC-4843-BE88-94F004817941}"/>
                </a:ext>
              </a:extLst>
            </p:cNvPr>
            <p:cNvCxnSpPr/>
            <p:nvPr/>
          </p:nvCxnSpPr>
          <p:spPr>
            <a:xfrm rot="10800000">
              <a:off x="5600574" y="2813625"/>
              <a:ext cx="17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6" name="Google Shape;439;p39">
              <a:extLst>
                <a:ext uri="{FF2B5EF4-FFF2-40B4-BE49-F238E27FC236}">
                  <a16:creationId xmlns:a16="http://schemas.microsoft.com/office/drawing/2014/main" id="{627938E9-9507-F643-AAC6-953FFB2AADFC}"/>
                </a:ext>
              </a:extLst>
            </p:cNvPr>
            <p:cNvGrpSpPr/>
            <p:nvPr/>
          </p:nvGrpSpPr>
          <p:grpSpPr>
            <a:xfrm>
              <a:off x="3510587" y="2032575"/>
              <a:ext cx="2122825" cy="2030152"/>
              <a:chOff x="3510550" y="2194750"/>
              <a:chExt cx="2122825" cy="2030152"/>
            </a:xfrm>
          </p:grpSpPr>
          <p:sp>
            <p:nvSpPr>
              <p:cNvPr id="117" name="Google Shape;440;p39">
                <a:extLst>
                  <a:ext uri="{FF2B5EF4-FFF2-40B4-BE49-F238E27FC236}">
                    <a16:creationId xmlns:a16="http://schemas.microsoft.com/office/drawing/2014/main" id="{DBF3E844-4F37-704C-8466-093C35849B6A}"/>
                  </a:ext>
                </a:extLst>
              </p:cNvPr>
              <p:cNvSpPr/>
              <p:nvPr/>
            </p:nvSpPr>
            <p:spPr>
              <a:xfrm>
                <a:off x="3548947" y="2231730"/>
                <a:ext cx="2056824" cy="1955954"/>
              </a:xfrm>
              <a:custGeom>
                <a:avLst/>
                <a:gdLst/>
                <a:ahLst/>
                <a:cxnLst/>
                <a:rect l="l" t="t" r="r" b="b"/>
                <a:pathLst>
                  <a:path w="68248" h="64901" extrusionOk="0">
                    <a:moveTo>
                      <a:pt x="34041" y="167"/>
                    </a:moveTo>
                    <a:lnTo>
                      <a:pt x="29635" y="27789"/>
                    </a:lnTo>
                    <a:lnTo>
                      <a:pt x="191" y="24765"/>
                    </a:lnTo>
                    <a:lnTo>
                      <a:pt x="34041" y="167"/>
                    </a:lnTo>
                    <a:close/>
                    <a:moveTo>
                      <a:pt x="34160" y="143"/>
                    </a:moveTo>
                    <a:lnTo>
                      <a:pt x="41744" y="5655"/>
                    </a:lnTo>
                    <a:lnTo>
                      <a:pt x="68033" y="24753"/>
                    </a:lnTo>
                    <a:lnTo>
                      <a:pt x="29790" y="27789"/>
                    </a:lnTo>
                    <a:lnTo>
                      <a:pt x="34160" y="143"/>
                    </a:lnTo>
                    <a:close/>
                    <a:moveTo>
                      <a:pt x="310" y="24884"/>
                    </a:moveTo>
                    <a:lnTo>
                      <a:pt x="29659" y="27908"/>
                    </a:lnTo>
                    <a:lnTo>
                      <a:pt x="47161" y="49935"/>
                    </a:lnTo>
                    <a:lnTo>
                      <a:pt x="310" y="24884"/>
                    </a:lnTo>
                    <a:close/>
                    <a:moveTo>
                      <a:pt x="68069" y="24872"/>
                    </a:moveTo>
                    <a:lnTo>
                      <a:pt x="47399" y="50054"/>
                    </a:lnTo>
                    <a:lnTo>
                      <a:pt x="29790" y="27896"/>
                    </a:lnTo>
                    <a:lnTo>
                      <a:pt x="68069" y="24872"/>
                    </a:lnTo>
                    <a:close/>
                    <a:moveTo>
                      <a:pt x="68045" y="25063"/>
                    </a:moveTo>
                    <a:lnTo>
                      <a:pt x="55162" y="64722"/>
                    </a:lnTo>
                    <a:lnTo>
                      <a:pt x="47471" y="50149"/>
                    </a:lnTo>
                    <a:lnTo>
                      <a:pt x="68045" y="25063"/>
                    </a:lnTo>
                    <a:close/>
                    <a:moveTo>
                      <a:pt x="132" y="24920"/>
                    </a:moveTo>
                    <a:lnTo>
                      <a:pt x="47161" y="50078"/>
                    </a:lnTo>
                    <a:lnTo>
                      <a:pt x="13359" y="64663"/>
                    </a:lnTo>
                    <a:lnTo>
                      <a:pt x="13097" y="64782"/>
                    </a:lnTo>
                    <a:lnTo>
                      <a:pt x="132" y="24920"/>
                    </a:lnTo>
                    <a:close/>
                    <a:moveTo>
                      <a:pt x="47292" y="50137"/>
                    </a:moveTo>
                    <a:lnTo>
                      <a:pt x="55079" y="64806"/>
                    </a:lnTo>
                    <a:lnTo>
                      <a:pt x="13324" y="64806"/>
                    </a:lnTo>
                    <a:lnTo>
                      <a:pt x="47292" y="50137"/>
                    </a:lnTo>
                    <a:close/>
                    <a:moveTo>
                      <a:pt x="34100" y="0"/>
                    </a:moveTo>
                    <a:lnTo>
                      <a:pt x="13" y="24765"/>
                    </a:lnTo>
                    <a:cubicBezTo>
                      <a:pt x="13" y="24765"/>
                      <a:pt x="13" y="24765"/>
                      <a:pt x="1" y="24777"/>
                    </a:cubicBezTo>
                    <a:lnTo>
                      <a:pt x="1" y="24789"/>
                    </a:lnTo>
                    <a:cubicBezTo>
                      <a:pt x="1" y="24789"/>
                      <a:pt x="1" y="24801"/>
                      <a:pt x="1" y="24801"/>
                    </a:cubicBezTo>
                    <a:lnTo>
                      <a:pt x="1" y="24813"/>
                    </a:lnTo>
                    <a:lnTo>
                      <a:pt x="13014" y="64877"/>
                    </a:lnTo>
                    <a:cubicBezTo>
                      <a:pt x="13014" y="64889"/>
                      <a:pt x="13026" y="64889"/>
                      <a:pt x="13026" y="64901"/>
                    </a:cubicBezTo>
                    <a:lnTo>
                      <a:pt x="55198" y="64901"/>
                    </a:lnTo>
                    <a:lnTo>
                      <a:pt x="55198" y="64889"/>
                    </a:lnTo>
                    <a:lnTo>
                      <a:pt x="68212" y="24825"/>
                    </a:lnTo>
                    <a:lnTo>
                      <a:pt x="68247" y="24813"/>
                    </a:lnTo>
                    <a:cubicBezTo>
                      <a:pt x="68247" y="24813"/>
                      <a:pt x="68247" y="24801"/>
                      <a:pt x="68247" y="24789"/>
                    </a:cubicBezTo>
                    <a:cubicBezTo>
                      <a:pt x="68247" y="24789"/>
                      <a:pt x="68247" y="24789"/>
                      <a:pt x="68247" y="24777"/>
                    </a:cubicBezTo>
                    <a:cubicBezTo>
                      <a:pt x="68247" y="24777"/>
                      <a:pt x="68235" y="24765"/>
                      <a:pt x="68235" y="24765"/>
                    </a:cubicBezTo>
                    <a:lnTo>
                      <a:pt x="3414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5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441;p39">
                <a:extLst>
                  <a:ext uri="{FF2B5EF4-FFF2-40B4-BE49-F238E27FC236}">
                    <a16:creationId xmlns:a16="http://schemas.microsoft.com/office/drawing/2014/main" id="{D2EEF205-1180-AD41-9028-46700AC21446}"/>
                  </a:ext>
                </a:extLst>
              </p:cNvPr>
              <p:cNvSpPr/>
              <p:nvPr/>
            </p:nvSpPr>
            <p:spPr>
              <a:xfrm>
                <a:off x="3802653" y="2469614"/>
                <a:ext cx="1556602" cy="1480203"/>
              </a:xfrm>
              <a:custGeom>
                <a:avLst/>
                <a:gdLst/>
                <a:ahLst/>
                <a:cxnLst/>
                <a:rect l="l" t="t" r="r" b="b"/>
                <a:pathLst>
                  <a:path w="51650" h="49115" extrusionOk="0">
                    <a:moveTo>
                      <a:pt x="25825" y="1"/>
                    </a:moveTo>
                    <a:lnTo>
                      <a:pt x="0" y="18765"/>
                    </a:lnTo>
                    <a:lnTo>
                      <a:pt x="9859" y="49114"/>
                    </a:lnTo>
                    <a:lnTo>
                      <a:pt x="41779" y="49114"/>
                    </a:lnTo>
                    <a:lnTo>
                      <a:pt x="51650" y="18765"/>
                    </a:lnTo>
                    <a:lnTo>
                      <a:pt x="2582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442;p39">
                <a:extLst>
                  <a:ext uri="{FF2B5EF4-FFF2-40B4-BE49-F238E27FC236}">
                    <a16:creationId xmlns:a16="http://schemas.microsoft.com/office/drawing/2014/main" id="{147452FE-314B-4C4A-B8F2-AA3DC41DA9CD}"/>
                  </a:ext>
                </a:extLst>
              </p:cNvPr>
              <p:cNvSpPr/>
              <p:nvPr/>
            </p:nvSpPr>
            <p:spPr>
              <a:xfrm>
                <a:off x="4279535" y="3035164"/>
                <a:ext cx="1079736" cy="914673"/>
              </a:xfrm>
              <a:custGeom>
                <a:avLst/>
                <a:gdLst/>
                <a:ahLst/>
                <a:cxnLst/>
                <a:rect l="l" t="t" r="r" b="b"/>
                <a:pathLst>
                  <a:path w="35827" h="30350" extrusionOk="0">
                    <a:moveTo>
                      <a:pt x="35827" y="0"/>
                    </a:moveTo>
                    <a:lnTo>
                      <a:pt x="1" y="19145"/>
                    </a:lnTo>
                    <a:lnTo>
                      <a:pt x="25956" y="30349"/>
                    </a:lnTo>
                    <a:lnTo>
                      <a:pt x="3582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443;p39">
                <a:extLst>
                  <a:ext uri="{FF2B5EF4-FFF2-40B4-BE49-F238E27FC236}">
                    <a16:creationId xmlns:a16="http://schemas.microsoft.com/office/drawing/2014/main" id="{0112FCD0-6A97-1449-A92F-49B9727E84E1}"/>
                  </a:ext>
                </a:extLst>
              </p:cNvPr>
              <p:cNvSpPr/>
              <p:nvPr/>
            </p:nvSpPr>
            <p:spPr>
              <a:xfrm>
                <a:off x="4099759" y="3612167"/>
                <a:ext cx="962049" cy="337691"/>
              </a:xfrm>
              <a:custGeom>
                <a:avLst/>
                <a:gdLst/>
                <a:ahLst/>
                <a:cxnLst/>
                <a:rect l="l" t="t" r="r" b="b"/>
                <a:pathLst>
                  <a:path w="31922" h="11205" extrusionOk="0">
                    <a:moveTo>
                      <a:pt x="5966" y="0"/>
                    </a:moveTo>
                    <a:lnTo>
                      <a:pt x="1" y="11204"/>
                    </a:lnTo>
                    <a:lnTo>
                      <a:pt x="31921" y="11204"/>
                    </a:lnTo>
                    <a:lnTo>
                      <a:pt x="596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444;p39">
                <a:extLst>
                  <a:ext uri="{FF2B5EF4-FFF2-40B4-BE49-F238E27FC236}">
                    <a16:creationId xmlns:a16="http://schemas.microsoft.com/office/drawing/2014/main" id="{4651DA37-F49F-1245-A9D5-E81E1904B43A}"/>
                  </a:ext>
                </a:extLst>
              </p:cNvPr>
              <p:cNvSpPr/>
              <p:nvPr/>
            </p:nvSpPr>
            <p:spPr>
              <a:xfrm>
                <a:off x="3802653" y="3035164"/>
                <a:ext cx="474756" cy="914673"/>
              </a:xfrm>
              <a:custGeom>
                <a:avLst/>
                <a:gdLst/>
                <a:ahLst/>
                <a:cxnLst/>
                <a:rect l="l" t="t" r="r" b="b"/>
                <a:pathLst>
                  <a:path w="15753" h="30350" extrusionOk="0">
                    <a:moveTo>
                      <a:pt x="0" y="0"/>
                    </a:moveTo>
                    <a:lnTo>
                      <a:pt x="9859" y="30349"/>
                    </a:lnTo>
                    <a:lnTo>
                      <a:pt x="15752" y="19205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445;p39">
                <a:extLst>
                  <a:ext uri="{FF2B5EF4-FFF2-40B4-BE49-F238E27FC236}">
                    <a16:creationId xmlns:a16="http://schemas.microsoft.com/office/drawing/2014/main" id="{28CABF6F-71B3-D74E-B354-20AAAF70B164}"/>
                  </a:ext>
                </a:extLst>
              </p:cNvPr>
              <p:cNvSpPr/>
              <p:nvPr/>
            </p:nvSpPr>
            <p:spPr>
              <a:xfrm>
                <a:off x="3802653" y="2469614"/>
                <a:ext cx="879503" cy="635148"/>
              </a:xfrm>
              <a:custGeom>
                <a:avLst/>
                <a:gdLst/>
                <a:ahLst/>
                <a:cxnLst/>
                <a:rect l="l" t="t" r="r" b="b"/>
                <a:pathLst>
                  <a:path w="29183" h="21075" extrusionOk="0">
                    <a:moveTo>
                      <a:pt x="25825" y="1"/>
                    </a:moveTo>
                    <a:lnTo>
                      <a:pt x="0" y="18765"/>
                    </a:lnTo>
                    <a:lnTo>
                      <a:pt x="29183" y="21075"/>
                    </a:lnTo>
                    <a:lnTo>
                      <a:pt x="2582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446;p39">
                <a:extLst>
                  <a:ext uri="{FF2B5EF4-FFF2-40B4-BE49-F238E27FC236}">
                    <a16:creationId xmlns:a16="http://schemas.microsoft.com/office/drawing/2014/main" id="{F0D48E69-B5A3-A04C-91B9-1B041DE32047}"/>
                  </a:ext>
                </a:extLst>
              </p:cNvPr>
              <p:cNvSpPr/>
              <p:nvPr/>
            </p:nvSpPr>
            <p:spPr>
              <a:xfrm>
                <a:off x="4277396" y="3035164"/>
                <a:ext cx="1081876" cy="578791"/>
              </a:xfrm>
              <a:custGeom>
                <a:avLst/>
                <a:gdLst/>
                <a:ahLst/>
                <a:cxnLst/>
                <a:rect l="l" t="t" r="r" b="b"/>
                <a:pathLst>
                  <a:path w="35898" h="19205" extrusionOk="0">
                    <a:moveTo>
                      <a:pt x="35898" y="0"/>
                    </a:moveTo>
                    <a:lnTo>
                      <a:pt x="13431" y="2310"/>
                    </a:lnTo>
                    <a:lnTo>
                      <a:pt x="0" y="19205"/>
                    </a:lnTo>
                    <a:lnTo>
                      <a:pt x="3589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447;p39">
                <a:extLst>
                  <a:ext uri="{FF2B5EF4-FFF2-40B4-BE49-F238E27FC236}">
                    <a16:creationId xmlns:a16="http://schemas.microsoft.com/office/drawing/2014/main" id="{1BA10A2E-740A-5140-A993-AC0D530FCC1F}"/>
                  </a:ext>
                </a:extLst>
              </p:cNvPr>
              <p:cNvSpPr/>
              <p:nvPr/>
            </p:nvSpPr>
            <p:spPr>
              <a:xfrm>
                <a:off x="4580951" y="2469614"/>
                <a:ext cx="778331" cy="635148"/>
              </a:xfrm>
              <a:custGeom>
                <a:avLst/>
                <a:gdLst/>
                <a:ahLst/>
                <a:cxnLst/>
                <a:rect l="l" t="t" r="r" b="b"/>
                <a:pathLst>
                  <a:path w="25826" h="21075" extrusionOk="0">
                    <a:moveTo>
                      <a:pt x="1" y="1"/>
                    </a:moveTo>
                    <a:lnTo>
                      <a:pt x="3132" y="21075"/>
                    </a:lnTo>
                    <a:lnTo>
                      <a:pt x="25826" y="1876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448;p39">
                <a:extLst>
                  <a:ext uri="{FF2B5EF4-FFF2-40B4-BE49-F238E27FC236}">
                    <a16:creationId xmlns:a16="http://schemas.microsoft.com/office/drawing/2014/main" id="{115B6741-5FDA-014B-9238-EAF2F66B173C}"/>
                  </a:ext>
                </a:extLst>
              </p:cNvPr>
              <p:cNvSpPr/>
              <p:nvPr/>
            </p:nvSpPr>
            <p:spPr>
              <a:xfrm>
                <a:off x="3510550" y="2194750"/>
                <a:ext cx="2122825" cy="2030152"/>
              </a:xfrm>
              <a:custGeom>
                <a:avLst/>
                <a:gdLst/>
                <a:ahLst/>
                <a:cxnLst/>
                <a:rect l="l" t="t" r="r" b="b"/>
                <a:pathLst>
                  <a:path w="70438" h="67363" extrusionOk="0">
                    <a:moveTo>
                      <a:pt x="36493" y="2072"/>
                    </a:moveTo>
                    <a:lnTo>
                      <a:pt x="59044" y="18455"/>
                    </a:lnTo>
                    <a:lnTo>
                      <a:pt x="68188" y="25099"/>
                    </a:lnTo>
                    <a:cubicBezTo>
                      <a:pt x="67997" y="25325"/>
                      <a:pt x="67890" y="25611"/>
                      <a:pt x="67890" y="25909"/>
                    </a:cubicBezTo>
                    <a:cubicBezTo>
                      <a:pt x="67890" y="25980"/>
                      <a:pt x="67902" y="26052"/>
                      <a:pt x="67914" y="26135"/>
                    </a:cubicBezTo>
                    <a:lnTo>
                      <a:pt x="41292" y="28861"/>
                    </a:lnTo>
                    <a:cubicBezTo>
                      <a:pt x="41303" y="28814"/>
                      <a:pt x="41303" y="28754"/>
                      <a:pt x="41303" y="28695"/>
                    </a:cubicBezTo>
                    <a:cubicBezTo>
                      <a:pt x="41303" y="27981"/>
                      <a:pt x="40721" y="27425"/>
                      <a:pt x="40045" y="27425"/>
                    </a:cubicBezTo>
                    <a:cubicBezTo>
                      <a:pt x="39954" y="27425"/>
                      <a:pt x="39861" y="27435"/>
                      <a:pt x="39768" y="27456"/>
                    </a:cubicBezTo>
                    <a:lnTo>
                      <a:pt x="35791" y="2513"/>
                    </a:lnTo>
                    <a:cubicBezTo>
                      <a:pt x="36065" y="2441"/>
                      <a:pt x="36315" y="2287"/>
                      <a:pt x="36493" y="2072"/>
                    </a:cubicBezTo>
                    <a:close/>
                    <a:moveTo>
                      <a:pt x="34529" y="2072"/>
                    </a:moveTo>
                    <a:cubicBezTo>
                      <a:pt x="34779" y="2370"/>
                      <a:pt x="35136" y="2537"/>
                      <a:pt x="35517" y="2537"/>
                    </a:cubicBezTo>
                    <a:lnTo>
                      <a:pt x="35636" y="2537"/>
                    </a:lnTo>
                    <a:lnTo>
                      <a:pt x="39589" y="27516"/>
                    </a:lnTo>
                    <a:cubicBezTo>
                      <a:pt x="39089" y="27706"/>
                      <a:pt x="38767" y="28171"/>
                      <a:pt x="38767" y="28707"/>
                    </a:cubicBezTo>
                    <a:cubicBezTo>
                      <a:pt x="38767" y="28778"/>
                      <a:pt x="38779" y="28849"/>
                      <a:pt x="38791" y="28921"/>
                    </a:cubicBezTo>
                    <a:lnTo>
                      <a:pt x="2739" y="26052"/>
                    </a:lnTo>
                    <a:cubicBezTo>
                      <a:pt x="2691" y="25813"/>
                      <a:pt x="2572" y="25587"/>
                      <a:pt x="2406" y="25409"/>
                    </a:cubicBezTo>
                    <a:lnTo>
                      <a:pt x="34529" y="2072"/>
                    </a:lnTo>
                    <a:close/>
                    <a:moveTo>
                      <a:pt x="2763" y="26206"/>
                    </a:moveTo>
                    <a:lnTo>
                      <a:pt x="38827" y="29064"/>
                    </a:lnTo>
                    <a:cubicBezTo>
                      <a:pt x="38910" y="29338"/>
                      <a:pt x="39089" y="29576"/>
                      <a:pt x="39327" y="29742"/>
                    </a:cubicBezTo>
                    <a:lnTo>
                      <a:pt x="23087" y="50174"/>
                    </a:lnTo>
                    <a:cubicBezTo>
                      <a:pt x="22856" y="49992"/>
                      <a:pt x="22580" y="49902"/>
                      <a:pt x="22305" y="49902"/>
                    </a:cubicBezTo>
                    <a:cubicBezTo>
                      <a:pt x="21983" y="49902"/>
                      <a:pt x="21664" y="50025"/>
                      <a:pt x="21420" y="50269"/>
                    </a:cubicBezTo>
                    <a:lnTo>
                      <a:pt x="2430" y="27123"/>
                    </a:lnTo>
                    <a:cubicBezTo>
                      <a:pt x="2644" y="26897"/>
                      <a:pt x="2751" y="26599"/>
                      <a:pt x="2763" y="26290"/>
                    </a:cubicBezTo>
                    <a:lnTo>
                      <a:pt x="2763" y="26206"/>
                    </a:lnTo>
                    <a:close/>
                    <a:moveTo>
                      <a:pt x="67950" y="26266"/>
                    </a:moveTo>
                    <a:cubicBezTo>
                      <a:pt x="67997" y="26433"/>
                      <a:pt x="68069" y="26575"/>
                      <a:pt x="68176" y="26694"/>
                    </a:cubicBezTo>
                    <a:lnTo>
                      <a:pt x="23444" y="50614"/>
                    </a:lnTo>
                    <a:cubicBezTo>
                      <a:pt x="23385" y="50483"/>
                      <a:pt x="23301" y="50364"/>
                      <a:pt x="23194" y="50269"/>
                    </a:cubicBezTo>
                    <a:lnTo>
                      <a:pt x="39446" y="29826"/>
                    </a:lnTo>
                    <a:cubicBezTo>
                      <a:pt x="39637" y="29909"/>
                      <a:pt x="39827" y="29969"/>
                      <a:pt x="40041" y="29969"/>
                    </a:cubicBezTo>
                    <a:cubicBezTo>
                      <a:pt x="40613" y="29969"/>
                      <a:pt x="41125" y="29576"/>
                      <a:pt x="41268" y="29016"/>
                    </a:cubicBezTo>
                    <a:lnTo>
                      <a:pt x="67950" y="26266"/>
                    </a:lnTo>
                    <a:close/>
                    <a:moveTo>
                      <a:pt x="2327" y="27236"/>
                    </a:moveTo>
                    <a:lnTo>
                      <a:pt x="21313" y="50376"/>
                    </a:lnTo>
                    <a:cubicBezTo>
                      <a:pt x="20837" y="50983"/>
                      <a:pt x="21003" y="51876"/>
                      <a:pt x="21670" y="52269"/>
                    </a:cubicBezTo>
                    <a:lnTo>
                      <a:pt x="14979" y="64937"/>
                    </a:lnTo>
                    <a:cubicBezTo>
                      <a:pt x="14811" y="64857"/>
                      <a:pt x="14635" y="64817"/>
                      <a:pt x="14458" y="64817"/>
                    </a:cubicBezTo>
                    <a:cubicBezTo>
                      <a:pt x="14345" y="64817"/>
                      <a:pt x="14233" y="64833"/>
                      <a:pt x="14121" y="64866"/>
                    </a:cubicBezTo>
                    <a:lnTo>
                      <a:pt x="1977" y="27456"/>
                    </a:lnTo>
                    <a:cubicBezTo>
                      <a:pt x="2105" y="27398"/>
                      <a:pt x="2222" y="27329"/>
                      <a:pt x="2327" y="27236"/>
                    </a:cubicBezTo>
                    <a:close/>
                    <a:moveTo>
                      <a:pt x="68283" y="26814"/>
                    </a:moveTo>
                    <a:cubicBezTo>
                      <a:pt x="68509" y="27040"/>
                      <a:pt x="68819" y="27171"/>
                      <a:pt x="69140" y="27171"/>
                    </a:cubicBezTo>
                    <a:lnTo>
                      <a:pt x="67640" y="31778"/>
                    </a:lnTo>
                    <a:lnTo>
                      <a:pt x="56960" y="64675"/>
                    </a:lnTo>
                    <a:cubicBezTo>
                      <a:pt x="56841" y="64640"/>
                      <a:pt x="56710" y="64628"/>
                      <a:pt x="56591" y="64628"/>
                    </a:cubicBezTo>
                    <a:cubicBezTo>
                      <a:pt x="56043" y="64628"/>
                      <a:pt x="55567" y="64973"/>
                      <a:pt x="55389" y="65497"/>
                    </a:cubicBezTo>
                    <a:lnTo>
                      <a:pt x="37362" y="57722"/>
                    </a:lnTo>
                    <a:lnTo>
                      <a:pt x="23456" y="51709"/>
                    </a:lnTo>
                    <a:cubicBezTo>
                      <a:pt x="23539" y="51543"/>
                      <a:pt x="23575" y="51352"/>
                      <a:pt x="23575" y="51174"/>
                    </a:cubicBezTo>
                    <a:cubicBezTo>
                      <a:pt x="23575" y="51031"/>
                      <a:pt x="23551" y="50900"/>
                      <a:pt x="23515" y="50769"/>
                    </a:cubicBezTo>
                    <a:lnTo>
                      <a:pt x="68283" y="26814"/>
                    </a:lnTo>
                    <a:close/>
                    <a:moveTo>
                      <a:pt x="23385" y="51852"/>
                    </a:moveTo>
                    <a:lnTo>
                      <a:pt x="43625" y="60591"/>
                    </a:lnTo>
                    <a:lnTo>
                      <a:pt x="55341" y="65652"/>
                    </a:lnTo>
                    <a:cubicBezTo>
                      <a:pt x="55329" y="65735"/>
                      <a:pt x="55317" y="65818"/>
                      <a:pt x="55317" y="65902"/>
                    </a:cubicBezTo>
                    <a:cubicBezTo>
                      <a:pt x="55317" y="65949"/>
                      <a:pt x="55317" y="65985"/>
                      <a:pt x="55317" y="66021"/>
                    </a:cubicBezTo>
                    <a:lnTo>
                      <a:pt x="15717" y="66021"/>
                    </a:lnTo>
                    <a:cubicBezTo>
                      <a:pt x="15693" y="65604"/>
                      <a:pt x="15467" y="65223"/>
                      <a:pt x="15122" y="65009"/>
                    </a:cubicBezTo>
                    <a:lnTo>
                      <a:pt x="21849" y="52352"/>
                    </a:lnTo>
                    <a:cubicBezTo>
                      <a:pt x="21991" y="52412"/>
                      <a:pt x="22146" y="52448"/>
                      <a:pt x="22313" y="52448"/>
                    </a:cubicBezTo>
                    <a:cubicBezTo>
                      <a:pt x="22753" y="52448"/>
                      <a:pt x="23158" y="52221"/>
                      <a:pt x="23385" y="51852"/>
                    </a:cubicBezTo>
                    <a:close/>
                    <a:moveTo>
                      <a:pt x="35517" y="1"/>
                    </a:moveTo>
                    <a:cubicBezTo>
                      <a:pt x="34517" y="1"/>
                      <a:pt x="33910" y="1108"/>
                      <a:pt x="34445" y="1953"/>
                    </a:cubicBezTo>
                    <a:lnTo>
                      <a:pt x="2299" y="25313"/>
                    </a:lnTo>
                    <a:cubicBezTo>
                      <a:pt x="2056" y="25109"/>
                      <a:pt x="1770" y="25014"/>
                      <a:pt x="1488" y="25014"/>
                    </a:cubicBezTo>
                    <a:cubicBezTo>
                      <a:pt x="981" y="25014"/>
                      <a:pt x="490" y="25321"/>
                      <a:pt x="298" y="25849"/>
                    </a:cubicBezTo>
                    <a:cubicBezTo>
                      <a:pt x="1" y="26683"/>
                      <a:pt x="608" y="27552"/>
                      <a:pt x="1489" y="27552"/>
                    </a:cubicBezTo>
                    <a:cubicBezTo>
                      <a:pt x="1608" y="27552"/>
                      <a:pt x="1727" y="27540"/>
                      <a:pt x="1834" y="27504"/>
                    </a:cubicBezTo>
                    <a:lnTo>
                      <a:pt x="13990" y="64913"/>
                    </a:lnTo>
                    <a:cubicBezTo>
                      <a:pt x="13062" y="65271"/>
                      <a:pt x="12895" y="66533"/>
                      <a:pt x="13705" y="67116"/>
                    </a:cubicBezTo>
                    <a:cubicBezTo>
                      <a:pt x="13935" y="67286"/>
                      <a:pt x="14194" y="67363"/>
                      <a:pt x="14447" y="67363"/>
                    </a:cubicBezTo>
                    <a:cubicBezTo>
                      <a:pt x="15083" y="67363"/>
                      <a:pt x="15683" y="66879"/>
                      <a:pt x="15717" y="66164"/>
                    </a:cubicBezTo>
                    <a:lnTo>
                      <a:pt x="55353" y="66164"/>
                    </a:lnTo>
                    <a:cubicBezTo>
                      <a:pt x="55489" y="66787"/>
                      <a:pt x="56032" y="67169"/>
                      <a:pt x="56598" y="67169"/>
                    </a:cubicBezTo>
                    <a:cubicBezTo>
                      <a:pt x="56876" y="67169"/>
                      <a:pt x="57158" y="67078"/>
                      <a:pt x="57401" y="66878"/>
                    </a:cubicBezTo>
                    <a:cubicBezTo>
                      <a:pt x="58139" y="66271"/>
                      <a:pt x="57972" y="65104"/>
                      <a:pt x="57091" y="64735"/>
                    </a:cubicBezTo>
                    <a:lnTo>
                      <a:pt x="69295" y="27159"/>
                    </a:lnTo>
                    <a:cubicBezTo>
                      <a:pt x="69950" y="27087"/>
                      <a:pt x="70438" y="26552"/>
                      <a:pt x="70438" y="25897"/>
                    </a:cubicBezTo>
                    <a:cubicBezTo>
                      <a:pt x="70438" y="25133"/>
                      <a:pt x="69811" y="24624"/>
                      <a:pt x="69156" y="24624"/>
                    </a:cubicBezTo>
                    <a:cubicBezTo>
                      <a:pt x="68851" y="24624"/>
                      <a:pt x="68540" y="24734"/>
                      <a:pt x="68283" y="24980"/>
                    </a:cubicBezTo>
                    <a:lnTo>
                      <a:pt x="36589" y="1953"/>
                    </a:lnTo>
                    <a:cubicBezTo>
                      <a:pt x="37124" y="1108"/>
                      <a:pt x="36517" y="1"/>
                      <a:pt x="3551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5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6" name="Google Shape;449;p39">
            <a:extLst>
              <a:ext uri="{FF2B5EF4-FFF2-40B4-BE49-F238E27FC236}">
                <a16:creationId xmlns:a16="http://schemas.microsoft.com/office/drawing/2014/main" id="{4852870E-28EC-C84C-891C-A3788750FF1D}"/>
              </a:ext>
            </a:extLst>
          </p:cNvPr>
          <p:cNvSpPr txBox="1">
            <a:spLocks/>
          </p:cNvSpPr>
          <p:nvPr/>
        </p:nvSpPr>
        <p:spPr>
          <a:xfrm>
            <a:off x="3377100" y="1398361"/>
            <a:ext cx="23898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dirty="0"/>
              <a:t>150% more data</a:t>
            </a:r>
          </a:p>
        </p:txBody>
      </p:sp>
      <p:sp>
        <p:nvSpPr>
          <p:cNvPr id="127" name="Google Shape;450;p39">
            <a:extLst>
              <a:ext uri="{FF2B5EF4-FFF2-40B4-BE49-F238E27FC236}">
                <a16:creationId xmlns:a16="http://schemas.microsoft.com/office/drawing/2014/main" id="{E9AD59D2-E37B-6248-9E60-E4B783A85C10}"/>
              </a:ext>
            </a:extLst>
          </p:cNvPr>
          <p:cNvSpPr txBox="1">
            <a:spLocks/>
          </p:cNvSpPr>
          <p:nvPr/>
        </p:nvSpPr>
        <p:spPr>
          <a:xfrm>
            <a:off x="3377100" y="1179131"/>
            <a:ext cx="23898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Large</a:t>
            </a:r>
            <a:endParaRPr lang="en-US"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28" name="Google Shape;455;p39">
            <a:extLst>
              <a:ext uri="{FF2B5EF4-FFF2-40B4-BE49-F238E27FC236}">
                <a16:creationId xmlns:a16="http://schemas.microsoft.com/office/drawing/2014/main" id="{1968CFCB-2FAA-0147-B1C6-968E83504E60}"/>
              </a:ext>
            </a:extLst>
          </p:cNvPr>
          <p:cNvSpPr txBox="1">
            <a:spLocks/>
          </p:cNvSpPr>
          <p:nvPr/>
        </p:nvSpPr>
        <p:spPr>
          <a:xfrm>
            <a:off x="987300" y="3642168"/>
            <a:ext cx="23898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r">
              <a:buFont typeface="Montserrat"/>
              <a:buNone/>
            </a:pPr>
            <a:r>
              <a:rPr lang="en-US"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Medium</a:t>
            </a:r>
            <a:endParaRPr lang="en-US"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29" name="Google Shape;456;p39">
            <a:extLst>
              <a:ext uri="{FF2B5EF4-FFF2-40B4-BE49-F238E27FC236}">
                <a16:creationId xmlns:a16="http://schemas.microsoft.com/office/drawing/2014/main" id="{F4B5BB10-BD48-3C4F-B639-3B8B3987B67D}"/>
              </a:ext>
            </a:extLst>
          </p:cNvPr>
          <p:cNvSpPr txBox="1">
            <a:spLocks/>
          </p:cNvSpPr>
          <p:nvPr/>
        </p:nvSpPr>
        <p:spPr>
          <a:xfrm>
            <a:off x="987300" y="3861404"/>
            <a:ext cx="23898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r">
              <a:buFont typeface="Montserrat"/>
              <a:buNone/>
            </a:pPr>
            <a:r>
              <a:rPr lang="en-US" dirty="0"/>
              <a:t>77% more data</a:t>
            </a:r>
          </a:p>
        </p:txBody>
      </p:sp>
      <p:sp>
        <p:nvSpPr>
          <p:cNvPr id="130" name="Google Shape;457;p39">
            <a:extLst>
              <a:ext uri="{FF2B5EF4-FFF2-40B4-BE49-F238E27FC236}">
                <a16:creationId xmlns:a16="http://schemas.microsoft.com/office/drawing/2014/main" id="{D37DF2D2-6D26-CD46-92F7-1343B7F4243E}"/>
              </a:ext>
            </a:extLst>
          </p:cNvPr>
          <p:cNvSpPr txBox="1">
            <a:spLocks/>
          </p:cNvSpPr>
          <p:nvPr/>
        </p:nvSpPr>
        <p:spPr>
          <a:xfrm>
            <a:off x="5767000" y="3642170"/>
            <a:ext cx="23898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en-US"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Small</a:t>
            </a:r>
            <a:endParaRPr lang="en-US"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31" name="Google Shape;458;p39">
            <a:extLst>
              <a:ext uri="{FF2B5EF4-FFF2-40B4-BE49-F238E27FC236}">
                <a16:creationId xmlns:a16="http://schemas.microsoft.com/office/drawing/2014/main" id="{E928E1DB-E38A-8B46-ADD9-C6AD1FCF6F89}"/>
              </a:ext>
            </a:extLst>
          </p:cNvPr>
          <p:cNvSpPr txBox="1">
            <a:spLocks/>
          </p:cNvSpPr>
          <p:nvPr/>
        </p:nvSpPr>
        <p:spPr>
          <a:xfrm>
            <a:off x="5767000" y="3861406"/>
            <a:ext cx="23898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en-US" dirty="0"/>
              <a:t>Baseline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456</Words>
  <Application>Microsoft Macintosh PowerPoint</Application>
  <PresentationFormat>On-screen Show (16:9)</PresentationFormat>
  <Paragraphs>118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Rubik Light</vt:lpstr>
      <vt:lpstr>Livvic</vt:lpstr>
      <vt:lpstr>Abel</vt:lpstr>
      <vt:lpstr>Roboto Condensed Light</vt:lpstr>
      <vt:lpstr>Montserrat</vt:lpstr>
      <vt:lpstr>Custal Project Proposal by Slidesgo</vt:lpstr>
      <vt:lpstr>How Much Data Do You Need?</vt:lpstr>
      <vt:lpstr>PowerPoint Presentation</vt:lpstr>
      <vt:lpstr>TABLE OF CONTENTS</vt:lpstr>
      <vt:lpstr>Demonstration</vt:lpstr>
      <vt:lpstr>Data Collection</vt:lpstr>
      <vt:lpstr>The Data</vt:lpstr>
      <vt:lpstr>Subreddits</vt:lpstr>
      <vt:lpstr>Datasets of Different Sizes</vt:lpstr>
      <vt:lpstr>Datasets of Different Sizes</vt:lpstr>
      <vt:lpstr>Preprocessing and Feature Engineering</vt:lpstr>
      <vt:lpstr>The Models</vt:lpstr>
      <vt:lpstr>Models</vt:lpstr>
      <vt:lpstr>The Models</vt:lpstr>
      <vt:lpstr>Results</vt:lpstr>
      <vt:lpstr>PowerPoint Presentation</vt:lpstr>
      <vt:lpstr>Diminishing Returns</vt:lpstr>
      <vt:lpstr>Solutions</vt:lpstr>
      <vt:lpstr>Data Science Consultant</vt:lpstr>
      <vt:lpstr>Next Steps</vt:lpstr>
      <vt:lpstr>THANKS!</vt:lpstr>
      <vt:lpstr>ALTERNATIVE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Much Data Do You Need?</dc:title>
  <cp:lastModifiedBy>Zachary Brown</cp:lastModifiedBy>
  <cp:revision>24</cp:revision>
  <dcterms:modified xsi:type="dcterms:W3CDTF">2020-12-04T07:20:25Z</dcterms:modified>
</cp:coreProperties>
</file>