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M0rcfvwxb2zOicgMU62uZTL6k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5dab564a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45dab564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45dab564ac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dab564ac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5dab564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45dab564ac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5dab564ac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45dab564a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45dab564ac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7e092a15c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47e092a1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47e092a15c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7e092a15c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47e092a1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47e092a15c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7e092a15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47e092a1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47e092a15c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5dab564a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45dab564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45dab564ac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7e092a15c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47e092a1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47e092a15c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7d069c699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47d069c69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147d069c699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7d069c69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47d069c6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47d069c699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7d069c699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7d069c69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47d069c699_1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5f0ae4e1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a5f0ae4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3a5f0ae4e1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7d069c699_1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47d069c69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47d069c699_1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7e092a15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47e092a1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47e092a15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5dab564ac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45dab564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45dab564ac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7e092a15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47e092a1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47e092a15c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crashstats.nhtsa.dot.gov/Api/Public/ViewPublication/813283" TargetMode="External"/><Relationship Id="rId5" Type="http://schemas.openxmlformats.org/officeDocument/2006/relationships/hyperlink" Target="https://www.nejm.org/doi/full/10.1056/nejmsr1804754#:~:text=Motor%20vehicle%20crashes%20were%20the,responsible%20for%2015%25%20of%20deaths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crashstats.nhtsa.dot.gov/Api/Public/ViewPublication/813283" TargetMode="External"/><Relationship Id="rId5" Type="http://schemas.openxmlformats.org/officeDocument/2006/relationships/hyperlink" Target="https://www.nejm.org/doi/full/10.1056/nejmsr1804754#:~:text=Motor%20vehicle%20crashes%20were%20the,responsible%20for%2015%25%20of%20deaths.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6007100"/>
            <a:ext cx="9144000" cy="8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9144000" cy="8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0" y="850900"/>
            <a:ext cx="9144000" cy="1587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4294967295" type="ctrTitle"/>
          </p:nvPr>
        </p:nvSpPr>
        <p:spPr>
          <a:xfrm>
            <a:off x="685800" y="18970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000"/>
              <a:t>Car Crash Fatalities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4294967295" type="subTitle"/>
          </p:nvPr>
        </p:nvSpPr>
        <p:spPr>
          <a:xfrm>
            <a:off x="1371600" y="38861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Zach Chase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Tools 2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5dab564ac_0_5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45dab564ac_0_5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45dab564ac_0_5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Oversampling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145dab564ac_0_5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g145dab564a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45dab564ac_0_5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Random Oversampling supplements the data with random copies of the minority class.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SMOTE (Synthetic Minority Over-sampling Technique) creates synthetic data points by selecting pairs of minority class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and creating a synthetic point that lines on the line connecting these observations.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5dab564ac_0_59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5dab564ac_0_59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5dab564ac_0_59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Oversampling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145dab564ac_0_59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g145dab564ac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45dab564ac_0_59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g145dab564ac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93" y="1726099"/>
            <a:ext cx="8284019" cy="13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45dab564ac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900" y="3785775"/>
            <a:ext cx="44481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5dab564ac_0_79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5dab564ac_0_79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5dab564ac_0_79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Cleaning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145dab564ac_0_79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g145dab564ac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45dab564ac_0_79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StandardScaler()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One-Hot Encoding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Dropped not needed columns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g145dab564ac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25" y="3428999"/>
            <a:ext cx="8577603" cy="14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7e092a15c_0_22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7e092a15c_0_22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47e092a15c_0_22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Model Building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47e092a15c_0_22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g147e092a15c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47e092a15c_0_22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g147e092a15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87" y="1720575"/>
            <a:ext cx="8827023" cy="338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7e092a15c_0_32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47e092a15c_0_32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47e092a15c_0_32"/>
          <p:cNvSpPr txBox="1"/>
          <p:nvPr/>
        </p:nvSpPr>
        <p:spPr>
          <a:xfrm>
            <a:off x="395302" y="99050"/>
            <a:ext cx="844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Model Optimization and Model Selection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47e092a15c_0_32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9" name="Google Shape;249;g147e092a15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47e092a15c_0_32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g147e092a15c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50" y="1385300"/>
            <a:ext cx="8001150" cy="42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7e092a15c_0_42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7e092a15c_0_42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47e092a15c_0_42"/>
          <p:cNvSpPr txBox="1"/>
          <p:nvPr/>
        </p:nvSpPr>
        <p:spPr>
          <a:xfrm>
            <a:off x="395302" y="99050"/>
            <a:ext cx="844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Model </a:t>
            </a:r>
            <a:r>
              <a:rPr b="1" lang="en-US" sz="3200">
                <a:solidFill>
                  <a:schemeClr val="lt1"/>
                </a:solidFill>
              </a:rPr>
              <a:t>Comparison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147e092a15c_0_42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1" name="Google Shape;261;g147e092a15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47e092a15c_0_42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g147e092a15c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26" y="1977213"/>
            <a:ext cx="8628349" cy="28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5dab564ac_0_47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45dab564ac_0_47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45dab564ac_0_47"/>
          <p:cNvSpPr txBox="1"/>
          <p:nvPr/>
        </p:nvSpPr>
        <p:spPr>
          <a:xfrm>
            <a:off x="395302" y="99050"/>
            <a:ext cx="844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Model Comparison (without oversampling)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g145dab564ac_0_47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3" name="Google Shape;273;g145dab564ac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45dab564ac_0_47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g145dab564ac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0" y="2034888"/>
            <a:ext cx="8440201" cy="275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7e092a15c_0_52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7e092a15c_0_52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7e092a15c_0_52"/>
          <p:cNvSpPr txBox="1"/>
          <p:nvPr/>
        </p:nvSpPr>
        <p:spPr>
          <a:xfrm>
            <a:off x="395302" y="99050"/>
            <a:ext cx="844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Conclusion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147e092a15c_0_52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5" name="Google Shape;285;g147e092a15c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47e092a15c_0_52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Importance of handling imbalanced data.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Importance of using various metrics to measure performance.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Random Forest performs the best at predicting fatalities of car crashes on the given data.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Support Vector Machine performed the worst in predictions.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Future: more hyperparameters and look at feature importance.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7d069c699_1_1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7d069c699_1_1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47d069c699_1_1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Works Cited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g147d069c699_1_1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6" name="Google Shape;296;g147d069c699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47d069c699_1_1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https://crashstats.nhtsa.dot.gov/Api/Public/ViewPublication/813283</a:t>
            </a:r>
            <a:endParaRPr baseline="3000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https://www.nejm.org/doi/full/10.1056/nejmsr1804754#:~:text=Motor%20vehicle%20crashes%20were%20the,responsible%20for%2015%25%20of%20deaths.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-15536" y="5976768"/>
            <a:ext cx="9159536" cy="8812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0"/>
            <a:ext cx="9144000" cy="8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Purpose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850900"/>
            <a:ext cx="9144000" cy="1587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purpose of this project is to compare the performance of the algorithms Logistic Regression, Support Vector Machine, Decision Tree, Random Forest, and K-Nearest Neighbor in predicting deaths from car accidents using car crash data.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089" y="3873151"/>
            <a:ext cx="3389875" cy="190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7d069c699_0_1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7d069c699_0_1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7d069c699_0_1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Significance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147d069c699_0_1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g147d069c69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47d069c699_0_1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National National Highway Traffic Safety Administration estimated that 42,915 people died in motor vehicle traffic crashes nationwide in the year 2021 - a 16 year high.</a:t>
            </a:r>
            <a:r>
              <a:rPr baseline="3000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1</a:t>
            </a:r>
            <a:endParaRPr baseline="3000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2016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New England Journal of Medicine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determined that motor vehicle crashes were the leading cause of death for children and adolescents, representing 20% of all deaths.</a:t>
            </a:r>
            <a:r>
              <a:rPr baseline="3000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2</a:t>
            </a:r>
            <a:endParaRPr baseline="3000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7d069c699_1_13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47d069c699_1_13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7d069c699_1_13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Research Question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g147d069c699_1_13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g147d069c699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7d069c699_1_13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 do the algorithms of Logistic Regression, Support Vector Machine, Decision Tree, Random Forest, and K-Nearest Neighbor compare in predicting vehicle fatalities using known car accident information such as year of the model, if an airbag is deployed, etc.?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5f0ae4e1_0_68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a5f0ae4e1_0_68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a5f0ae4e1_0_68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Description of the Dataset (Inputs)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g13a5f0ae4e1_0_68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g13a5f0ae4e1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a5f0ae4e1_0_68"/>
          <p:cNvSpPr txBox="1"/>
          <p:nvPr/>
        </p:nvSpPr>
        <p:spPr>
          <a:xfrm>
            <a:off x="457075" y="1314375"/>
            <a:ext cx="4038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Year of Vehicle (Int)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Year of Accident (Int)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Airbag in Car (Categorical)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Airbag Deployment (Categorical)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Occupant Role (Categorical)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13a5f0ae4e1_0_68"/>
          <p:cNvSpPr txBox="1"/>
          <p:nvPr>
            <p:ph idx="2" type="body"/>
          </p:nvPr>
        </p:nvSpPr>
        <p:spPr>
          <a:xfrm>
            <a:off x="4648200" y="1314375"/>
            <a:ext cx="4038600" cy="4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Age of Occupant (Int)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Sex of Occupant (Categorical)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If Accident was Frontal Collision (Categorical)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Seatbelt Usage (Categorical)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7d069c699_1_65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47d069c699_1_65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7d069c699_1_65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Description of the Dataset (Output)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147d069c699_1_65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g147d069c699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47d069c699_1_65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dead: binary response of if occupant was killed in crash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is imbalanced: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g147d069c699_1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750" y="2799938"/>
            <a:ext cx="43910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e092a15c_0_0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47e092a15c_0_0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7e092a15c_0_0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Exploratory Data Analysis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g147e092a15c_0_0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2" name="Google Shape;162;g147e092a15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47e092a15c_0_0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missing values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26,217 observations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duplicate entries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147e092a15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00" y="3338016"/>
            <a:ext cx="8878750" cy="178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dab564ac_0_27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45dab564ac_0_27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45dab564ac_0_27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Visualizations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145dab564ac_0_27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g145dab564ac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45dab564ac_0_27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145dab564a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756" y="1094975"/>
            <a:ext cx="3407076" cy="22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45dab564ac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20748"/>
            <a:ext cx="3310501" cy="22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45dab564ac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044" y="3362775"/>
            <a:ext cx="3310506" cy="22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45dab564ac_0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3362777"/>
            <a:ext cx="3310500" cy="2281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7e092a15c_0_10"/>
          <p:cNvSpPr/>
          <p:nvPr/>
        </p:nvSpPr>
        <p:spPr>
          <a:xfrm>
            <a:off x="-15536" y="5976768"/>
            <a:ext cx="9159600" cy="88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47e092a15c_0_10"/>
          <p:cNvSpPr/>
          <p:nvPr/>
        </p:nvSpPr>
        <p:spPr>
          <a:xfrm>
            <a:off x="0" y="0"/>
            <a:ext cx="9144000" cy="85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7e092a15c_0_10"/>
          <p:cNvSpPr txBox="1"/>
          <p:nvPr/>
        </p:nvSpPr>
        <p:spPr>
          <a:xfrm>
            <a:off x="395288" y="99043"/>
            <a:ext cx="698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Imbalanced Data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47e092a15c_0_10"/>
          <p:cNvCxnSpPr/>
          <p:nvPr/>
        </p:nvCxnSpPr>
        <p:spPr>
          <a:xfrm>
            <a:off x="0" y="850900"/>
            <a:ext cx="9144000" cy="1500"/>
          </a:xfrm>
          <a:prstGeom prst="straightConnector1">
            <a:avLst/>
          </a:prstGeom>
          <a:noFill/>
          <a:ln cap="flat" cmpd="sng" w="76200">
            <a:solidFill>
              <a:srgbClr val="98002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g147e092a15c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533" y="6157913"/>
            <a:ext cx="1714209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47e092a15c_0_10"/>
          <p:cNvSpPr txBox="1"/>
          <p:nvPr/>
        </p:nvSpPr>
        <p:spPr>
          <a:xfrm>
            <a:off x="316975" y="1094975"/>
            <a:ext cx="82521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Undersampling deletes examples in the majority 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Oversampling duplicates or replicates examples in the minority 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g147e092a15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176" y="3428994"/>
            <a:ext cx="7088200" cy="208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2012-04-05T16:47:41Z</dcterms:created>
  <dc:creator>Emily Forbes</dc:creator>
</cp:coreProperties>
</file>