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1" r:id="rId2"/>
  </p:sldIdLst>
  <p:sldSz cx="42803763" cy="30275213"/>
  <p:notesSz cx="7315200" cy="9601200"/>
  <p:defaultTextStyle>
    <a:defPPr>
      <a:defRPr lang="en-US"/>
    </a:defPPr>
    <a:lvl1pPr marL="0" algn="l" defTabSz="3846241" rtl="0" eaLnBrk="1" latinLnBrk="0" hangingPunct="1">
      <a:defRPr sz="7571" kern="1200">
        <a:solidFill>
          <a:schemeClr val="tx1"/>
        </a:solidFill>
        <a:latin typeface="+mn-lt"/>
        <a:ea typeface="+mn-ea"/>
        <a:cs typeface="+mn-cs"/>
      </a:defRPr>
    </a:lvl1pPr>
    <a:lvl2pPr marL="1923120" algn="l" defTabSz="3846241" rtl="0" eaLnBrk="1" latinLnBrk="0" hangingPunct="1">
      <a:defRPr sz="7571" kern="1200">
        <a:solidFill>
          <a:schemeClr val="tx1"/>
        </a:solidFill>
        <a:latin typeface="+mn-lt"/>
        <a:ea typeface="+mn-ea"/>
        <a:cs typeface="+mn-cs"/>
      </a:defRPr>
    </a:lvl2pPr>
    <a:lvl3pPr marL="3846241" algn="l" defTabSz="3846241" rtl="0" eaLnBrk="1" latinLnBrk="0" hangingPunct="1">
      <a:defRPr sz="7571" kern="1200">
        <a:solidFill>
          <a:schemeClr val="tx1"/>
        </a:solidFill>
        <a:latin typeface="+mn-lt"/>
        <a:ea typeface="+mn-ea"/>
        <a:cs typeface="+mn-cs"/>
      </a:defRPr>
    </a:lvl3pPr>
    <a:lvl4pPr marL="5769361" algn="l" defTabSz="3846241" rtl="0" eaLnBrk="1" latinLnBrk="0" hangingPunct="1">
      <a:defRPr sz="7571" kern="1200">
        <a:solidFill>
          <a:schemeClr val="tx1"/>
        </a:solidFill>
        <a:latin typeface="+mn-lt"/>
        <a:ea typeface="+mn-ea"/>
        <a:cs typeface="+mn-cs"/>
      </a:defRPr>
    </a:lvl4pPr>
    <a:lvl5pPr marL="7692481" algn="l" defTabSz="3846241" rtl="0" eaLnBrk="1" latinLnBrk="0" hangingPunct="1">
      <a:defRPr sz="7571" kern="1200">
        <a:solidFill>
          <a:schemeClr val="tx1"/>
        </a:solidFill>
        <a:latin typeface="+mn-lt"/>
        <a:ea typeface="+mn-ea"/>
        <a:cs typeface="+mn-cs"/>
      </a:defRPr>
    </a:lvl5pPr>
    <a:lvl6pPr marL="9615602" algn="l" defTabSz="3846241" rtl="0" eaLnBrk="1" latinLnBrk="0" hangingPunct="1">
      <a:defRPr sz="7571" kern="1200">
        <a:solidFill>
          <a:schemeClr val="tx1"/>
        </a:solidFill>
        <a:latin typeface="+mn-lt"/>
        <a:ea typeface="+mn-ea"/>
        <a:cs typeface="+mn-cs"/>
      </a:defRPr>
    </a:lvl6pPr>
    <a:lvl7pPr marL="11538722" algn="l" defTabSz="3846241" rtl="0" eaLnBrk="1" latinLnBrk="0" hangingPunct="1">
      <a:defRPr sz="7571" kern="1200">
        <a:solidFill>
          <a:schemeClr val="tx1"/>
        </a:solidFill>
        <a:latin typeface="+mn-lt"/>
        <a:ea typeface="+mn-ea"/>
        <a:cs typeface="+mn-cs"/>
      </a:defRPr>
    </a:lvl7pPr>
    <a:lvl8pPr marL="13461843" algn="l" defTabSz="3846241" rtl="0" eaLnBrk="1" latinLnBrk="0" hangingPunct="1">
      <a:defRPr sz="7571" kern="1200">
        <a:solidFill>
          <a:schemeClr val="tx1"/>
        </a:solidFill>
        <a:latin typeface="+mn-lt"/>
        <a:ea typeface="+mn-ea"/>
        <a:cs typeface="+mn-cs"/>
      </a:defRPr>
    </a:lvl8pPr>
    <a:lvl9pPr marL="15384963" algn="l" defTabSz="3846241" rtl="0" eaLnBrk="1" latinLnBrk="0" hangingPunct="1">
      <a:defRPr sz="757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BED7"/>
    <a:srgbClr val="0DDF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3" d="100"/>
          <a:sy n="23" d="100"/>
        </p:scale>
        <p:origin x="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D81FCA9A-2C6E-4A86-B7B6-DD9FB5D8F0B9}" type="datetimeFigureOut">
              <a:rPr lang="en-US" smtClean="0"/>
              <a:t>15-Jun-21</a:t>
            </a:fld>
            <a:endParaRPr lang="en-US"/>
          </a:p>
        </p:txBody>
      </p:sp>
      <p:sp>
        <p:nvSpPr>
          <p:cNvPr id="4" name="Slide Image Placeholder 3"/>
          <p:cNvSpPr>
            <a:spLocks noGrp="1" noRot="1" noChangeAspect="1"/>
          </p:cNvSpPr>
          <p:nvPr>
            <p:ph type="sldImg" idx="2"/>
          </p:nvPr>
        </p:nvSpPr>
        <p:spPr>
          <a:xfrm>
            <a:off x="1366838" y="1200150"/>
            <a:ext cx="458152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7CEAC48-629A-46FB-815A-AEA8B9B2B29F}" type="slidenum">
              <a:rPr lang="en-US" smtClean="0"/>
              <a:t>‹#›</a:t>
            </a:fld>
            <a:endParaRPr lang="en-US"/>
          </a:p>
        </p:txBody>
      </p:sp>
    </p:spTree>
    <p:extLst>
      <p:ext uri="{BB962C8B-B14F-4D97-AF65-F5344CB8AC3E}">
        <p14:creationId xmlns:p14="http://schemas.microsoft.com/office/powerpoint/2010/main" val="1787142701"/>
      </p:ext>
    </p:extLst>
  </p:cSld>
  <p:clrMap bg1="lt1" tx1="dk1" bg2="lt2" tx2="dk2" accent1="accent1" accent2="accent2" accent3="accent3" accent4="accent4" accent5="accent5" accent6="accent6" hlink="hlink" folHlink="folHlink"/>
  <p:notesStyle>
    <a:lvl1pPr marL="0" algn="l" defTabSz="3846241" rtl="0" eaLnBrk="1" latinLnBrk="0" hangingPunct="1">
      <a:defRPr sz="5048" kern="1200">
        <a:solidFill>
          <a:schemeClr val="tx1"/>
        </a:solidFill>
        <a:latin typeface="+mn-lt"/>
        <a:ea typeface="+mn-ea"/>
        <a:cs typeface="+mn-cs"/>
      </a:defRPr>
    </a:lvl1pPr>
    <a:lvl2pPr marL="1923120" algn="l" defTabSz="3846241" rtl="0" eaLnBrk="1" latinLnBrk="0" hangingPunct="1">
      <a:defRPr sz="5048" kern="1200">
        <a:solidFill>
          <a:schemeClr val="tx1"/>
        </a:solidFill>
        <a:latin typeface="+mn-lt"/>
        <a:ea typeface="+mn-ea"/>
        <a:cs typeface="+mn-cs"/>
      </a:defRPr>
    </a:lvl2pPr>
    <a:lvl3pPr marL="3846241" algn="l" defTabSz="3846241" rtl="0" eaLnBrk="1" latinLnBrk="0" hangingPunct="1">
      <a:defRPr sz="5048" kern="1200">
        <a:solidFill>
          <a:schemeClr val="tx1"/>
        </a:solidFill>
        <a:latin typeface="+mn-lt"/>
        <a:ea typeface="+mn-ea"/>
        <a:cs typeface="+mn-cs"/>
      </a:defRPr>
    </a:lvl3pPr>
    <a:lvl4pPr marL="5769361" algn="l" defTabSz="3846241" rtl="0" eaLnBrk="1" latinLnBrk="0" hangingPunct="1">
      <a:defRPr sz="5048" kern="1200">
        <a:solidFill>
          <a:schemeClr val="tx1"/>
        </a:solidFill>
        <a:latin typeface="+mn-lt"/>
        <a:ea typeface="+mn-ea"/>
        <a:cs typeface="+mn-cs"/>
      </a:defRPr>
    </a:lvl4pPr>
    <a:lvl5pPr marL="7692481" algn="l" defTabSz="3846241" rtl="0" eaLnBrk="1" latinLnBrk="0" hangingPunct="1">
      <a:defRPr sz="5048" kern="1200">
        <a:solidFill>
          <a:schemeClr val="tx1"/>
        </a:solidFill>
        <a:latin typeface="+mn-lt"/>
        <a:ea typeface="+mn-ea"/>
        <a:cs typeface="+mn-cs"/>
      </a:defRPr>
    </a:lvl5pPr>
    <a:lvl6pPr marL="9615602" algn="l" defTabSz="3846241" rtl="0" eaLnBrk="1" latinLnBrk="0" hangingPunct="1">
      <a:defRPr sz="5048" kern="1200">
        <a:solidFill>
          <a:schemeClr val="tx1"/>
        </a:solidFill>
        <a:latin typeface="+mn-lt"/>
        <a:ea typeface="+mn-ea"/>
        <a:cs typeface="+mn-cs"/>
      </a:defRPr>
    </a:lvl6pPr>
    <a:lvl7pPr marL="11538722" algn="l" defTabSz="3846241" rtl="0" eaLnBrk="1" latinLnBrk="0" hangingPunct="1">
      <a:defRPr sz="5048" kern="1200">
        <a:solidFill>
          <a:schemeClr val="tx1"/>
        </a:solidFill>
        <a:latin typeface="+mn-lt"/>
        <a:ea typeface="+mn-ea"/>
        <a:cs typeface="+mn-cs"/>
      </a:defRPr>
    </a:lvl7pPr>
    <a:lvl8pPr marL="13461843" algn="l" defTabSz="3846241" rtl="0" eaLnBrk="1" latinLnBrk="0" hangingPunct="1">
      <a:defRPr sz="5048" kern="1200">
        <a:solidFill>
          <a:schemeClr val="tx1"/>
        </a:solidFill>
        <a:latin typeface="+mn-lt"/>
        <a:ea typeface="+mn-ea"/>
        <a:cs typeface="+mn-cs"/>
      </a:defRPr>
    </a:lvl8pPr>
    <a:lvl9pPr marL="15384963" algn="l" defTabSz="3846241" rtl="0" eaLnBrk="1" latinLnBrk="0" hangingPunct="1">
      <a:defRPr sz="50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CEAC48-629A-46FB-815A-AEA8B9B2B29F}" type="slidenum">
              <a:rPr lang="en-US" smtClean="0"/>
              <a:t>1</a:t>
            </a:fld>
            <a:endParaRPr lang="en-US"/>
          </a:p>
        </p:txBody>
      </p:sp>
    </p:spTree>
    <p:extLst>
      <p:ext uri="{BB962C8B-B14F-4D97-AF65-F5344CB8AC3E}">
        <p14:creationId xmlns:p14="http://schemas.microsoft.com/office/powerpoint/2010/main" val="476741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US"/>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21899B-CCE8-4099-A396-2A2D1F9182E8}" type="datetimeFigureOut">
              <a:rPr lang="en-US" smtClean="0"/>
              <a:t>15-Jun-21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0C356A-ECF8-4A12-9E76-7C32997CD40A}" type="slidenum">
              <a:rPr lang="en-US" smtClean="0"/>
              <a:t>‹#›</a:t>
            </a:fld>
            <a:endParaRPr lang="en-US"/>
          </a:p>
        </p:txBody>
      </p:sp>
    </p:spTree>
    <p:extLst>
      <p:ext uri="{BB962C8B-B14F-4D97-AF65-F5344CB8AC3E}">
        <p14:creationId xmlns:p14="http://schemas.microsoft.com/office/powerpoint/2010/main" val="439941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1899B-CCE8-4099-A396-2A2D1F9182E8}" type="datetimeFigureOut">
              <a:rPr lang="en-US" smtClean="0"/>
              <a:t>15-Jun-21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0C356A-ECF8-4A12-9E76-7C32997CD40A}" type="slidenum">
              <a:rPr lang="en-US" smtClean="0"/>
              <a:t>‹#›</a:t>
            </a:fld>
            <a:endParaRPr lang="en-US"/>
          </a:p>
        </p:txBody>
      </p:sp>
    </p:spTree>
    <p:extLst>
      <p:ext uri="{BB962C8B-B14F-4D97-AF65-F5344CB8AC3E}">
        <p14:creationId xmlns:p14="http://schemas.microsoft.com/office/powerpoint/2010/main" val="2459184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1899B-CCE8-4099-A396-2A2D1F9182E8}" type="datetimeFigureOut">
              <a:rPr lang="en-US" smtClean="0"/>
              <a:t>15-Jun-21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0C356A-ECF8-4A12-9E76-7C32997CD40A}" type="slidenum">
              <a:rPr lang="en-US" smtClean="0"/>
              <a:t>‹#›</a:t>
            </a:fld>
            <a:endParaRPr lang="en-US"/>
          </a:p>
        </p:txBody>
      </p:sp>
    </p:spTree>
    <p:extLst>
      <p:ext uri="{BB962C8B-B14F-4D97-AF65-F5344CB8AC3E}">
        <p14:creationId xmlns:p14="http://schemas.microsoft.com/office/powerpoint/2010/main" val="304979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1899B-CCE8-4099-A396-2A2D1F9182E8}" type="datetimeFigureOut">
              <a:rPr lang="en-US" smtClean="0"/>
              <a:t>15-Jun-21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0C356A-ECF8-4A12-9E76-7C32997CD40A}" type="slidenum">
              <a:rPr lang="en-US" smtClean="0"/>
              <a:t>‹#›</a:t>
            </a:fld>
            <a:endParaRPr lang="en-US"/>
          </a:p>
        </p:txBody>
      </p:sp>
    </p:spTree>
    <p:extLst>
      <p:ext uri="{BB962C8B-B14F-4D97-AF65-F5344CB8AC3E}">
        <p14:creationId xmlns:p14="http://schemas.microsoft.com/office/powerpoint/2010/main" val="1771682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US"/>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21899B-CCE8-4099-A396-2A2D1F9182E8}" type="datetimeFigureOut">
              <a:rPr lang="en-US" smtClean="0"/>
              <a:t>15-Jun-21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0C356A-ECF8-4A12-9E76-7C32997CD40A}" type="slidenum">
              <a:rPr lang="en-US" smtClean="0"/>
              <a:t>‹#›</a:t>
            </a:fld>
            <a:endParaRPr lang="en-US"/>
          </a:p>
        </p:txBody>
      </p:sp>
    </p:spTree>
    <p:extLst>
      <p:ext uri="{BB962C8B-B14F-4D97-AF65-F5344CB8AC3E}">
        <p14:creationId xmlns:p14="http://schemas.microsoft.com/office/powerpoint/2010/main" val="244274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21899B-CCE8-4099-A396-2A2D1F9182E8}" type="datetimeFigureOut">
              <a:rPr lang="en-US" smtClean="0"/>
              <a:t>15-Jun-21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0C356A-ECF8-4A12-9E76-7C32997CD40A}" type="slidenum">
              <a:rPr lang="en-US" smtClean="0"/>
              <a:t>‹#›</a:t>
            </a:fld>
            <a:endParaRPr lang="en-US"/>
          </a:p>
        </p:txBody>
      </p:sp>
    </p:spTree>
    <p:extLst>
      <p:ext uri="{BB962C8B-B14F-4D97-AF65-F5344CB8AC3E}">
        <p14:creationId xmlns:p14="http://schemas.microsoft.com/office/powerpoint/2010/main" val="4229730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21899B-CCE8-4099-A396-2A2D1F9182E8}" type="datetimeFigureOut">
              <a:rPr lang="en-US" smtClean="0"/>
              <a:t>15-Jun-21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0C356A-ECF8-4A12-9E76-7C32997CD40A}" type="slidenum">
              <a:rPr lang="en-US" smtClean="0"/>
              <a:t>‹#›</a:t>
            </a:fld>
            <a:endParaRPr lang="en-US"/>
          </a:p>
        </p:txBody>
      </p:sp>
    </p:spTree>
    <p:extLst>
      <p:ext uri="{BB962C8B-B14F-4D97-AF65-F5344CB8AC3E}">
        <p14:creationId xmlns:p14="http://schemas.microsoft.com/office/powerpoint/2010/main" val="56764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21899B-CCE8-4099-A396-2A2D1F9182E8}" type="datetimeFigureOut">
              <a:rPr lang="en-US" smtClean="0"/>
              <a:t>15-Jun-21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0C356A-ECF8-4A12-9E76-7C32997CD40A}" type="slidenum">
              <a:rPr lang="en-US" smtClean="0"/>
              <a:t>‹#›</a:t>
            </a:fld>
            <a:endParaRPr lang="en-US"/>
          </a:p>
        </p:txBody>
      </p:sp>
    </p:spTree>
    <p:extLst>
      <p:ext uri="{BB962C8B-B14F-4D97-AF65-F5344CB8AC3E}">
        <p14:creationId xmlns:p14="http://schemas.microsoft.com/office/powerpoint/2010/main" val="3589414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1899B-CCE8-4099-A396-2A2D1F9182E8}" type="datetimeFigureOut">
              <a:rPr lang="en-US" smtClean="0"/>
              <a:t>15-Jun-21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0C356A-ECF8-4A12-9E76-7C32997CD40A}" type="slidenum">
              <a:rPr lang="en-US" smtClean="0"/>
              <a:t>‹#›</a:t>
            </a:fld>
            <a:endParaRPr lang="en-US"/>
          </a:p>
        </p:txBody>
      </p:sp>
    </p:spTree>
    <p:extLst>
      <p:ext uri="{BB962C8B-B14F-4D97-AF65-F5344CB8AC3E}">
        <p14:creationId xmlns:p14="http://schemas.microsoft.com/office/powerpoint/2010/main" val="269173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Edit Master text styles</a:t>
            </a:r>
          </a:p>
        </p:txBody>
      </p:sp>
      <p:sp>
        <p:nvSpPr>
          <p:cNvPr id="5" name="Date Placeholder 4"/>
          <p:cNvSpPr>
            <a:spLocks noGrp="1"/>
          </p:cNvSpPr>
          <p:nvPr>
            <p:ph type="dt" sz="half" idx="10"/>
          </p:nvPr>
        </p:nvSpPr>
        <p:spPr/>
        <p:txBody>
          <a:bodyPr/>
          <a:lstStyle/>
          <a:p>
            <a:fld id="{5221899B-CCE8-4099-A396-2A2D1F9182E8}" type="datetimeFigureOut">
              <a:rPr lang="en-US" smtClean="0"/>
              <a:t>15-Jun-21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0C356A-ECF8-4A12-9E76-7C32997CD40A}" type="slidenum">
              <a:rPr lang="en-US" smtClean="0"/>
              <a:t>‹#›</a:t>
            </a:fld>
            <a:endParaRPr lang="en-US"/>
          </a:p>
        </p:txBody>
      </p:sp>
    </p:spTree>
    <p:extLst>
      <p:ext uri="{BB962C8B-B14F-4D97-AF65-F5344CB8AC3E}">
        <p14:creationId xmlns:p14="http://schemas.microsoft.com/office/powerpoint/2010/main" val="2412433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Edit Master text styles</a:t>
            </a:r>
          </a:p>
        </p:txBody>
      </p:sp>
      <p:sp>
        <p:nvSpPr>
          <p:cNvPr id="5" name="Date Placeholder 4"/>
          <p:cNvSpPr>
            <a:spLocks noGrp="1"/>
          </p:cNvSpPr>
          <p:nvPr>
            <p:ph type="dt" sz="half" idx="10"/>
          </p:nvPr>
        </p:nvSpPr>
        <p:spPr/>
        <p:txBody>
          <a:bodyPr/>
          <a:lstStyle/>
          <a:p>
            <a:fld id="{5221899B-CCE8-4099-A396-2A2D1F9182E8}" type="datetimeFigureOut">
              <a:rPr lang="en-US" smtClean="0"/>
              <a:t>15-Jun-21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0C356A-ECF8-4A12-9E76-7C32997CD40A}" type="slidenum">
              <a:rPr lang="en-US" smtClean="0"/>
              <a:t>‹#›</a:t>
            </a:fld>
            <a:endParaRPr lang="en-US"/>
          </a:p>
        </p:txBody>
      </p:sp>
    </p:spTree>
    <p:extLst>
      <p:ext uri="{BB962C8B-B14F-4D97-AF65-F5344CB8AC3E}">
        <p14:creationId xmlns:p14="http://schemas.microsoft.com/office/powerpoint/2010/main" val="306785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5221899B-CCE8-4099-A396-2A2D1F9182E8}" type="datetimeFigureOut">
              <a:rPr lang="en-US" smtClean="0"/>
              <a:t>15-Jun-21</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600C356A-ECF8-4A12-9E76-7C32997CD40A}" type="slidenum">
              <a:rPr lang="en-US" smtClean="0"/>
              <a:t>‹#›</a:t>
            </a:fld>
            <a:endParaRPr lang="en-US"/>
          </a:p>
        </p:txBody>
      </p:sp>
    </p:spTree>
    <p:extLst>
      <p:ext uri="{BB962C8B-B14F-4D97-AF65-F5344CB8AC3E}">
        <p14:creationId xmlns:p14="http://schemas.microsoft.com/office/powerpoint/2010/main" val="20713407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1000">
              <a:schemeClr val="accent1">
                <a:lumMod val="27000"/>
                <a:lumOff val="73000"/>
              </a:schemeClr>
            </a:gs>
            <a:gs pos="36000">
              <a:schemeClr val="accent1">
                <a:lumMod val="24000"/>
                <a:lumOff val="76000"/>
              </a:schemeClr>
            </a:gs>
            <a:gs pos="0">
              <a:schemeClr val="accent1">
                <a:lumMod val="58000"/>
                <a:lumOff val="42000"/>
              </a:schemeClr>
            </a:gs>
          </a:gsLst>
          <a:lin ang="13500000" scaled="1"/>
        </a:gradFill>
        <a:effectLst/>
      </p:bgPr>
    </p:bg>
    <p:spTree>
      <p:nvGrpSpPr>
        <p:cNvPr id="1" name=""/>
        <p:cNvGrpSpPr/>
        <p:nvPr/>
      </p:nvGrpSpPr>
      <p:grpSpPr>
        <a:xfrm>
          <a:off x="0" y="0"/>
          <a:ext cx="0" cy="0"/>
          <a:chOff x="0" y="0"/>
          <a:chExt cx="0" cy="0"/>
        </a:xfrm>
      </p:grpSpPr>
      <p:sp>
        <p:nvSpPr>
          <p:cNvPr id="10" name="Rounded Rectangle 9"/>
          <p:cNvSpPr/>
          <p:nvPr/>
        </p:nvSpPr>
        <p:spPr>
          <a:xfrm>
            <a:off x="22070463" y="4123004"/>
            <a:ext cx="20089765" cy="25179359"/>
          </a:xfrm>
          <a:prstGeom prst="roundRect">
            <a:avLst>
              <a:gd name="adj" fmla="val 8069"/>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descr="Chart, box and whisker chart&#10;&#10;Description automatically generated">
            <a:extLst>
              <a:ext uri="{FF2B5EF4-FFF2-40B4-BE49-F238E27FC236}">
                <a16:creationId xmlns:a16="http://schemas.microsoft.com/office/drawing/2014/main" id="{878FF226-506E-4F87-8C21-446D30ADA5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07411" y="16746100"/>
            <a:ext cx="10127110" cy="6751407"/>
          </a:xfrm>
          <a:prstGeom prst="rect">
            <a:avLst/>
          </a:prstGeom>
        </p:spPr>
      </p:pic>
      <p:pic>
        <p:nvPicPr>
          <p:cNvPr id="3" name="Picture 2" descr="Chart, histogram&#10;&#10;Description automatically generated">
            <a:extLst>
              <a:ext uri="{FF2B5EF4-FFF2-40B4-BE49-F238E27FC236}">
                <a16:creationId xmlns:a16="http://schemas.microsoft.com/office/drawing/2014/main" id="{2A781900-36C7-4A48-A6DD-DB759A6BD7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573581" y="6922180"/>
            <a:ext cx="9350024" cy="6233349"/>
          </a:xfrm>
          <a:prstGeom prst="rect">
            <a:avLst/>
          </a:prstGeom>
        </p:spPr>
      </p:pic>
      <p:sp>
        <p:nvSpPr>
          <p:cNvPr id="6" name="TextBox 5"/>
          <p:cNvSpPr txBox="1"/>
          <p:nvPr/>
        </p:nvSpPr>
        <p:spPr>
          <a:xfrm>
            <a:off x="12758103" y="2420435"/>
            <a:ext cx="19165503" cy="923330"/>
          </a:xfrm>
          <a:prstGeom prst="rect">
            <a:avLst/>
          </a:prstGeom>
          <a:noFill/>
          <a:effectLst>
            <a:softEdge rad="0"/>
          </a:effectLst>
        </p:spPr>
        <p:txBody>
          <a:bodyPr wrap="none" rtlCol="0">
            <a:spAutoFit/>
          </a:bodyPr>
          <a:lstStyle/>
          <a:p>
            <a:r>
              <a:rPr lang="en-US" sz="5400" dirty="0"/>
              <a:t>Ivar Kolvoort</a:t>
            </a:r>
            <a:r>
              <a:rPr lang="en-US" sz="5400" baseline="30000" dirty="0"/>
              <a:t>1</a:t>
            </a:r>
            <a:r>
              <a:rPr lang="en-US" sz="5400" dirty="0"/>
              <a:t>, Zachary Davis</a:t>
            </a:r>
            <a:r>
              <a:rPr lang="en-US" sz="5400" baseline="30000" dirty="0"/>
              <a:t>1</a:t>
            </a:r>
            <a:r>
              <a:rPr lang="en-US" sz="5400" dirty="0"/>
              <a:t>, Leendert van Maanen, &amp; Bob </a:t>
            </a:r>
            <a:r>
              <a:rPr lang="en-US" sz="5400" dirty="0" err="1"/>
              <a:t>Rehder</a:t>
            </a:r>
            <a:endParaRPr lang="en-US" sz="5400" dirty="0"/>
          </a:p>
        </p:txBody>
      </p:sp>
      <p:sp>
        <p:nvSpPr>
          <p:cNvPr id="7" name="TextBox 6"/>
          <p:cNvSpPr txBox="1"/>
          <p:nvPr/>
        </p:nvSpPr>
        <p:spPr>
          <a:xfrm>
            <a:off x="11075432" y="3173091"/>
            <a:ext cx="20652898" cy="584775"/>
          </a:xfrm>
          <a:prstGeom prst="rect">
            <a:avLst/>
          </a:prstGeom>
          <a:noFill/>
          <a:effectLst>
            <a:softEdge rad="114300"/>
          </a:effectLst>
        </p:spPr>
        <p:txBody>
          <a:bodyPr wrap="none" rtlCol="0">
            <a:spAutoFit/>
          </a:bodyPr>
          <a:lstStyle/>
          <a:p>
            <a:r>
              <a:rPr lang="en-US" sz="3200" dirty="0"/>
              <a:t>1 equal contribution. IR: i.r.kolvoort@uva.nl, University of Amsterdam. ZD:  zach.davis@stanford.edu,  Stanford University</a:t>
            </a:r>
          </a:p>
        </p:txBody>
      </p:sp>
      <p:sp>
        <p:nvSpPr>
          <p:cNvPr id="8" name="Rounded Rectangle 7"/>
          <p:cNvSpPr/>
          <p:nvPr/>
        </p:nvSpPr>
        <p:spPr>
          <a:xfrm>
            <a:off x="660279" y="4173234"/>
            <a:ext cx="9773625" cy="25129127"/>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11160590" y="4123004"/>
            <a:ext cx="10050717" cy="25179359"/>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4132803" y="8353754"/>
            <a:ext cx="3132396" cy="923330"/>
          </a:xfrm>
          <a:prstGeom prst="rect">
            <a:avLst/>
          </a:prstGeom>
          <a:noFill/>
        </p:spPr>
        <p:txBody>
          <a:bodyPr wrap="none" rtlCol="0">
            <a:spAutoFit/>
          </a:bodyPr>
          <a:lstStyle/>
          <a:p>
            <a:pPr algn="ctr"/>
            <a:r>
              <a:rPr lang="en-US" sz="5400" b="1" dirty="0">
                <a:solidFill>
                  <a:schemeClr val="accent1"/>
                </a:solidFill>
              </a:rPr>
              <a:t>Procedure</a:t>
            </a:r>
          </a:p>
        </p:txBody>
      </p:sp>
      <p:sp>
        <p:nvSpPr>
          <p:cNvPr id="16" name="Rounded Rectangle 15"/>
          <p:cNvSpPr/>
          <p:nvPr/>
        </p:nvSpPr>
        <p:spPr>
          <a:xfrm>
            <a:off x="32471469" y="13147687"/>
            <a:ext cx="9688759" cy="16154675"/>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269050" y="9277084"/>
            <a:ext cx="8719470" cy="4524315"/>
          </a:xfrm>
          <a:prstGeom prst="rect">
            <a:avLst/>
          </a:prstGeom>
          <a:noFill/>
        </p:spPr>
        <p:txBody>
          <a:bodyPr wrap="square" rtlCol="0">
            <a:spAutoFit/>
          </a:bodyPr>
          <a:lstStyle/>
          <a:p>
            <a:pPr algn="just"/>
            <a:r>
              <a:rPr lang="en-US" sz="3200" dirty="0"/>
              <a:t>How can we evaluate the processes that generate causal judgments? The predominant approach is to assess the predictions of multiple  models  against  the  average  judgments  of  participants. This approach is principled and effective, but utilizing only </a:t>
            </a:r>
            <a:r>
              <a:rPr lang="en-US" sz="3200" b="1" dirty="0">
                <a:solidFill>
                  <a:schemeClr val="accent1"/>
                </a:solidFill>
              </a:rPr>
              <a:t>averaged data has not been able to convincingly identify the best model</a:t>
            </a:r>
            <a:r>
              <a:rPr lang="en-US" sz="3200" dirty="0"/>
              <a:t> out of the multitude that have been proposed (</a:t>
            </a:r>
            <a:r>
              <a:rPr lang="en-US" sz="3200" dirty="0" err="1"/>
              <a:t>Rehder</a:t>
            </a:r>
            <a:r>
              <a:rPr lang="en-US" sz="3200" dirty="0"/>
              <a:t>, 2014, 2018; R&amp;H, 2016). </a:t>
            </a:r>
          </a:p>
        </p:txBody>
      </p:sp>
      <p:sp>
        <p:nvSpPr>
          <p:cNvPr id="19" name="TextBox 18"/>
          <p:cNvSpPr txBox="1"/>
          <p:nvPr/>
        </p:nvSpPr>
        <p:spPr>
          <a:xfrm>
            <a:off x="1252257" y="22244737"/>
            <a:ext cx="8719470" cy="6986528"/>
          </a:xfrm>
          <a:prstGeom prst="rect">
            <a:avLst/>
          </a:prstGeom>
          <a:noFill/>
        </p:spPr>
        <p:txBody>
          <a:bodyPr wrap="square" rtlCol="0">
            <a:spAutoFit/>
          </a:bodyPr>
          <a:lstStyle/>
          <a:p>
            <a:pPr algn="just"/>
            <a:r>
              <a:rPr lang="en-US" sz="3200" dirty="0"/>
              <a:t>As this is </a:t>
            </a:r>
            <a:r>
              <a:rPr lang="en-US" sz="3200" b="1" dirty="0">
                <a:solidFill>
                  <a:schemeClr val="accent1"/>
                </a:solidFill>
              </a:rPr>
              <a:t>the first study to analyze response distributions of causal judgments</a:t>
            </a:r>
            <a:r>
              <a:rPr lang="en-US" sz="3200" dirty="0"/>
              <a:t>, we aim to answer some foundational questions.</a:t>
            </a:r>
          </a:p>
          <a:p>
            <a:pPr marL="571500" indent="-571500" algn="just">
              <a:buFont typeface="Arial" panose="020B0604020202020204" pitchFamily="34" charset="0"/>
              <a:buChar char="•"/>
            </a:pPr>
            <a:r>
              <a:rPr lang="en-US" sz="3200" dirty="0"/>
              <a:t>Establish whether there is meaningful within-participant variability</a:t>
            </a:r>
          </a:p>
          <a:p>
            <a:pPr marL="571500" indent="-571500" algn="just">
              <a:buFont typeface="Arial" panose="020B0604020202020204" pitchFamily="34" charset="0"/>
              <a:buChar char="•"/>
            </a:pPr>
            <a:r>
              <a:rPr lang="en-US" sz="3200" b="1" dirty="0">
                <a:solidFill>
                  <a:schemeClr val="accent1"/>
                </a:solidFill>
              </a:rPr>
              <a:t>Compare variability across inference types</a:t>
            </a:r>
            <a:r>
              <a:rPr lang="en-US" sz="3200" dirty="0"/>
              <a:t>:</a:t>
            </a:r>
          </a:p>
          <a:p>
            <a:pPr marL="2494620" lvl="1" indent="-571500" algn="just">
              <a:buFont typeface="Arial" panose="020B0604020202020204" pitchFamily="34" charset="0"/>
              <a:buChar char="•"/>
            </a:pPr>
            <a:r>
              <a:rPr lang="en-US" sz="3200" dirty="0"/>
              <a:t>Predictive vs diagnostic reasoning</a:t>
            </a:r>
          </a:p>
          <a:p>
            <a:pPr marL="2494620" lvl="1" indent="-571500" algn="just">
              <a:buFont typeface="Arial" panose="020B0604020202020204" pitchFamily="34" charset="0"/>
              <a:buChar char="•"/>
            </a:pPr>
            <a:r>
              <a:rPr lang="en-US" sz="3200" dirty="0"/>
              <a:t>Effect of conditional information</a:t>
            </a:r>
          </a:p>
          <a:p>
            <a:pPr marL="571500" indent="-571500" algn="just">
              <a:buFont typeface="Arial" panose="020B0604020202020204" pitchFamily="34" charset="0"/>
              <a:buChar char="•"/>
            </a:pPr>
            <a:r>
              <a:rPr lang="en-US" sz="3200" dirty="0"/>
              <a:t>Test if individual level variability is related to the systematic </a:t>
            </a:r>
            <a:r>
              <a:rPr lang="en-US" sz="3200" b="1" dirty="0">
                <a:solidFill>
                  <a:schemeClr val="accent1"/>
                </a:solidFill>
              </a:rPr>
              <a:t>violation of Markov independence</a:t>
            </a:r>
          </a:p>
          <a:p>
            <a:pPr marL="571500" indent="-571500" algn="just">
              <a:buFont typeface="Arial" panose="020B0604020202020204" pitchFamily="34" charset="0"/>
              <a:buChar char="•"/>
            </a:pPr>
            <a:r>
              <a:rPr lang="en-US" sz="3200" dirty="0"/>
              <a:t>Provide a </a:t>
            </a:r>
            <a:r>
              <a:rPr lang="en-US" sz="3200" b="1" dirty="0">
                <a:solidFill>
                  <a:schemeClr val="accent1"/>
                </a:solidFill>
              </a:rPr>
              <a:t>comparison of the observed variability against qualitative predictions</a:t>
            </a:r>
            <a:r>
              <a:rPr lang="en-US" sz="3200" dirty="0"/>
              <a:t> of existing models</a:t>
            </a:r>
          </a:p>
          <a:p>
            <a:pPr marL="571500" indent="-571500" algn="just">
              <a:buFont typeface="Arial" panose="020B0604020202020204" pitchFamily="34" charset="0"/>
              <a:buChar char="•"/>
            </a:pPr>
            <a:endParaRPr lang="en-US" sz="3200" dirty="0"/>
          </a:p>
        </p:txBody>
      </p:sp>
      <p:sp>
        <p:nvSpPr>
          <p:cNvPr id="21" name="TextBox 20"/>
          <p:cNvSpPr txBox="1"/>
          <p:nvPr/>
        </p:nvSpPr>
        <p:spPr>
          <a:xfrm>
            <a:off x="22676967" y="13147687"/>
            <a:ext cx="9350024" cy="2554545"/>
          </a:xfrm>
          <a:prstGeom prst="rect">
            <a:avLst/>
          </a:prstGeom>
          <a:noFill/>
        </p:spPr>
        <p:txBody>
          <a:bodyPr wrap="square" rtlCol="0">
            <a:spAutoFit/>
          </a:bodyPr>
          <a:lstStyle/>
          <a:p>
            <a:r>
              <a:rPr lang="en-US" sz="3200" dirty="0"/>
              <a:t>Dotted lines are normative responses, solid lines indicate mean responses. </a:t>
            </a:r>
            <a:r>
              <a:rPr lang="en-US" sz="3200" b="1" dirty="0">
                <a:solidFill>
                  <a:schemeClr val="accent1"/>
                </a:solidFill>
              </a:rPr>
              <a:t>Individual response distributions are often multi-modal. </a:t>
            </a:r>
            <a:r>
              <a:rPr lang="en-US" sz="3200" dirty="0"/>
              <a:t>There are </a:t>
            </a:r>
            <a:r>
              <a:rPr lang="en-US" sz="3200" b="1" dirty="0">
                <a:solidFill>
                  <a:schemeClr val="accent1"/>
                </a:solidFill>
              </a:rPr>
              <a:t>spikes at 50%</a:t>
            </a:r>
            <a:r>
              <a:rPr lang="en-US" sz="3200" dirty="0"/>
              <a:t>, largest for inconsistent, and smallest for consistent information.</a:t>
            </a:r>
            <a:endParaRPr lang="en-US" sz="3200" b="1" dirty="0"/>
          </a:p>
        </p:txBody>
      </p:sp>
      <p:sp>
        <p:nvSpPr>
          <p:cNvPr id="26" name="TextBox 25"/>
          <p:cNvSpPr txBox="1"/>
          <p:nvPr/>
        </p:nvSpPr>
        <p:spPr>
          <a:xfrm>
            <a:off x="1269050" y="6334611"/>
            <a:ext cx="8719470" cy="2554545"/>
          </a:xfrm>
          <a:prstGeom prst="rect">
            <a:avLst/>
          </a:prstGeom>
          <a:noFill/>
        </p:spPr>
        <p:txBody>
          <a:bodyPr wrap="square" rtlCol="0">
            <a:spAutoFit/>
          </a:bodyPr>
          <a:lstStyle/>
          <a:p>
            <a:pPr algn="just"/>
            <a:r>
              <a:rPr lang="en-US" sz="3200" b="1" dirty="0">
                <a:solidFill>
                  <a:schemeClr val="accent1"/>
                </a:solidFill>
              </a:rPr>
              <a:t>Causal reasoning is a core cognitive phenomenon</a:t>
            </a:r>
            <a:r>
              <a:rPr lang="en-US" sz="3200" dirty="0"/>
              <a:t>, it impacts our beliefs, attitudes,  judgements and actions</a:t>
            </a:r>
            <a:r>
              <a:rPr lang="en-US" sz="3200" b="1" dirty="0"/>
              <a:t>. </a:t>
            </a:r>
            <a:r>
              <a:rPr lang="en-US" sz="3200" dirty="0"/>
              <a:t>However, </a:t>
            </a:r>
            <a:r>
              <a:rPr lang="en-US" sz="3200" b="1" dirty="0">
                <a:solidFill>
                  <a:schemeClr val="accent1"/>
                </a:solidFill>
              </a:rPr>
              <a:t>our current understanding of the cognitive processes that produce causal judgments is limited.</a:t>
            </a:r>
          </a:p>
        </p:txBody>
      </p:sp>
      <p:sp>
        <p:nvSpPr>
          <p:cNvPr id="31" name="Rounded Rectangle 30"/>
          <p:cNvSpPr/>
          <p:nvPr/>
        </p:nvSpPr>
        <p:spPr>
          <a:xfrm>
            <a:off x="32496462" y="23831973"/>
            <a:ext cx="9663766" cy="5470388"/>
          </a:xfrm>
          <a:prstGeom prst="roundRect">
            <a:avLst>
              <a:gd name="adj" fmla="val 26385"/>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854401" y="25490825"/>
            <a:ext cx="9350023" cy="3539430"/>
          </a:xfrm>
          <a:prstGeom prst="rect">
            <a:avLst/>
          </a:prstGeom>
          <a:noFill/>
        </p:spPr>
        <p:txBody>
          <a:bodyPr wrap="square" rtlCol="0">
            <a:spAutoFit/>
          </a:bodyPr>
          <a:lstStyle/>
          <a:p>
            <a:pPr marL="685800" indent="-685800">
              <a:buFont typeface="Arial" panose="020B0604020202020204" pitchFamily="34" charset="0"/>
              <a:buChar char="•"/>
            </a:pPr>
            <a:r>
              <a:rPr lang="en-US" sz="3200" dirty="0"/>
              <a:t>Within-participant variability in causal reasoning can be probed experimentally and is related to the type of inference</a:t>
            </a:r>
          </a:p>
          <a:p>
            <a:pPr marL="685800" indent="-685800">
              <a:buFont typeface="Arial" panose="020B0604020202020204" pitchFamily="34" charset="0"/>
              <a:buChar char="•"/>
            </a:pPr>
            <a:r>
              <a:rPr lang="en-US" sz="3200" dirty="0"/>
              <a:t>Variability can’t be explained by simple additions to normative CGM model</a:t>
            </a:r>
          </a:p>
          <a:p>
            <a:pPr marL="685800" indent="-685800">
              <a:buFont typeface="Arial" panose="020B0604020202020204" pitchFamily="34" charset="0"/>
              <a:buChar char="•"/>
            </a:pPr>
            <a:r>
              <a:rPr lang="en-US" sz="3200" dirty="0"/>
              <a:t>Computational models need to account for (systematic variation in) variability </a:t>
            </a:r>
          </a:p>
        </p:txBody>
      </p:sp>
      <p:sp>
        <p:nvSpPr>
          <p:cNvPr id="42" name="TextBox 41"/>
          <p:cNvSpPr txBox="1"/>
          <p:nvPr/>
        </p:nvSpPr>
        <p:spPr>
          <a:xfrm>
            <a:off x="14641660" y="17106869"/>
            <a:ext cx="2114682" cy="923330"/>
          </a:xfrm>
          <a:prstGeom prst="rect">
            <a:avLst/>
          </a:prstGeom>
          <a:noFill/>
        </p:spPr>
        <p:txBody>
          <a:bodyPr wrap="none" rtlCol="0">
            <a:spAutoFit/>
          </a:bodyPr>
          <a:lstStyle/>
          <a:p>
            <a:pPr algn="ctr"/>
            <a:r>
              <a:rPr lang="en-US" sz="5400" b="1" dirty="0">
                <a:solidFill>
                  <a:schemeClr val="accent1"/>
                </a:solidFill>
              </a:rPr>
              <a:t>Design</a:t>
            </a:r>
          </a:p>
        </p:txBody>
      </p:sp>
      <p:sp>
        <p:nvSpPr>
          <p:cNvPr id="44" name="TextBox 43"/>
          <p:cNvSpPr txBox="1"/>
          <p:nvPr/>
        </p:nvSpPr>
        <p:spPr>
          <a:xfrm>
            <a:off x="11964720" y="6372490"/>
            <a:ext cx="8719470" cy="2062103"/>
          </a:xfrm>
          <a:prstGeom prst="rect">
            <a:avLst/>
          </a:prstGeom>
          <a:noFill/>
        </p:spPr>
        <p:txBody>
          <a:bodyPr wrap="square" rtlCol="0">
            <a:spAutoFit/>
          </a:bodyPr>
          <a:lstStyle/>
          <a:p>
            <a:pPr marL="571500" indent="-571500">
              <a:buFont typeface="Arial" panose="020B0604020202020204" pitchFamily="34" charset="0"/>
              <a:buChar char="•"/>
            </a:pPr>
            <a:r>
              <a:rPr lang="en-US" sz="3200" dirty="0"/>
              <a:t>37 participants (recruited via Prolific.co, 8 removed based on comprehension checks)</a:t>
            </a:r>
          </a:p>
          <a:p>
            <a:pPr marL="571500" indent="-571500">
              <a:buFont typeface="Arial" panose="020B0604020202020204" pitchFamily="34" charset="0"/>
              <a:buChar char="•"/>
            </a:pPr>
            <a:r>
              <a:rPr lang="en-US" sz="3200" dirty="0"/>
              <a:t>Domains and descriptions of causal relationships from </a:t>
            </a:r>
            <a:r>
              <a:rPr lang="en-US" sz="3200" dirty="0" err="1"/>
              <a:t>Rehder</a:t>
            </a:r>
            <a:r>
              <a:rPr lang="en-US" sz="3200" dirty="0"/>
              <a:t> (2014)</a:t>
            </a:r>
          </a:p>
        </p:txBody>
      </p:sp>
      <p:sp>
        <p:nvSpPr>
          <p:cNvPr id="45" name="TextBox 44"/>
          <p:cNvSpPr txBox="1"/>
          <p:nvPr/>
        </p:nvSpPr>
        <p:spPr>
          <a:xfrm>
            <a:off x="11932075" y="9051038"/>
            <a:ext cx="8719470" cy="6494085"/>
          </a:xfrm>
          <a:prstGeom prst="rect">
            <a:avLst/>
          </a:prstGeom>
          <a:noFill/>
        </p:spPr>
        <p:txBody>
          <a:bodyPr wrap="square" rtlCol="0">
            <a:spAutoFit/>
          </a:bodyPr>
          <a:lstStyle/>
          <a:p>
            <a:pPr marL="571500" indent="-571500">
              <a:buFont typeface="+mj-lt"/>
              <a:buAutoNum type="arabicPeriod"/>
            </a:pPr>
            <a:r>
              <a:rPr lang="en-US" sz="3200" dirty="0"/>
              <a:t>Subjects first studied several screens with a cover story and a description of each domain’s binary causal variables and their causal relationships, which formed a </a:t>
            </a:r>
            <a:r>
              <a:rPr lang="en-US" sz="3200" b="1" dirty="0">
                <a:solidFill>
                  <a:schemeClr val="accent1"/>
                </a:solidFill>
              </a:rPr>
              <a:t>common cause network</a:t>
            </a:r>
          </a:p>
          <a:p>
            <a:pPr marL="1188720" lvl="1" indent="-571500">
              <a:buFont typeface="Arial" panose="020B0604020202020204" pitchFamily="34" charset="0"/>
              <a:buChar char="•"/>
            </a:pPr>
            <a:r>
              <a:rPr lang="en-US" sz="3200" dirty="0"/>
              <a:t>Base rates of all variables are 50%</a:t>
            </a:r>
          </a:p>
          <a:p>
            <a:pPr marL="1188720" lvl="1" indent="-571500">
              <a:buFont typeface="Arial" panose="020B0604020202020204" pitchFamily="34" charset="0"/>
              <a:buChar char="•"/>
            </a:pPr>
            <a:r>
              <a:rPr lang="en-US" sz="3200" dirty="0"/>
              <a:t>Each cause produced its effect “75% of the time”</a:t>
            </a:r>
          </a:p>
          <a:p>
            <a:pPr marL="571500" indent="-571500">
              <a:buFont typeface="+mj-lt"/>
              <a:buAutoNum type="arabicPeriod"/>
            </a:pPr>
            <a:r>
              <a:rPr lang="en-US" sz="3200" dirty="0"/>
              <a:t>Inference test: each trial presented the values of 1 or 2 of the variables and asked participants to predict the state of another.	</a:t>
            </a:r>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endParaRPr lang="en-US" sz="3200" dirty="0"/>
          </a:p>
        </p:txBody>
      </p:sp>
      <p:sp>
        <p:nvSpPr>
          <p:cNvPr id="49" name="TextBox 48"/>
          <p:cNvSpPr txBox="1"/>
          <p:nvPr/>
        </p:nvSpPr>
        <p:spPr>
          <a:xfrm>
            <a:off x="12249188" y="24153438"/>
            <a:ext cx="8712734" cy="646331"/>
          </a:xfrm>
          <a:prstGeom prst="rect">
            <a:avLst/>
          </a:prstGeom>
          <a:noFill/>
        </p:spPr>
        <p:txBody>
          <a:bodyPr wrap="square" rtlCol="0">
            <a:spAutoFit/>
          </a:bodyPr>
          <a:lstStyle/>
          <a:p>
            <a:r>
              <a:rPr lang="en-US" sz="3600" b="1" dirty="0">
                <a:solidFill>
                  <a:schemeClr val="accent1"/>
                </a:solidFill>
              </a:rPr>
              <a:t>Repeated independent measurements:</a:t>
            </a:r>
          </a:p>
        </p:txBody>
      </p:sp>
      <p:sp>
        <p:nvSpPr>
          <p:cNvPr id="81" name="Rounded Rectangle 80"/>
          <p:cNvSpPr/>
          <p:nvPr/>
        </p:nvSpPr>
        <p:spPr>
          <a:xfrm>
            <a:off x="3117272" y="4166867"/>
            <a:ext cx="4989441" cy="1438425"/>
          </a:xfrm>
          <a:prstGeom prst="roundRect">
            <a:avLst/>
          </a:prstGeom>
          <a:solidFill>
            <a:srgbClr val="03BED7"/>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3471761" y="4309723"/>
            <a:ext cx="4345357" cy="1107996"/>
          </a:xfrm>
          <a:prstGeom prst="rect">
            <a:avLst/>
          </a:prstGeom>
          <a:noFill/>
        </p:spPr>
        <p:txBody>
          <a:bodyPr wrap="none" rtlCol="0">
            <a:spAutoFit/>
          </a:bodyPr>
          <a:lstStyle/>
          <a:p>
            <a:pPr algn="ctr"/>
            <a:r>
              <a:rPr lang="en-US" sz="6600" b="1" dirty="0">
                <a:solidFill>
                  <a:schemeClr val="bg1"/>
                </a:solidFill>
              </a:rPr>
              <a:t>Background</a:t>
            </a:r>
          </a:p>
        </p:txBody>
      </p:sp>
      <p:sp>
        <p:nvSpPr>
          <p:cNvPr id="82" name="Rounded Rectangle 81"/>
          <p:cNvSpPr/>
          <p:nvPr/>
        </p:nvSpPr>
        <p:spPr>
          <a:xfrm>
            <a:off x="13758524" y="4126342"/>
            <a:ext cx="4989441" cy="1432057"/>
          </a:xfrm>
          <a:prstGeom prst="roundRect">
            <a:avLst/>
          </a:prstGeom>
          <a:solidFill>
            <a:srgbClr val="03BED7"/>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14132803" y="4221234"/>
            <a:ext cx="4232441" cy="1107996"/>
          </a:xfrm>
          <a:prstGeom prst="rect">
            <a:avLst/>
          </a:prstGeom>
          <a:noFill/>
        </p:spPr>
        <p:txBody>
          <a:bodyPr wrap="none" rtlCol="0">
            <a:spAutoFit/>
          </a:bodyPr>
          <a:lstStyle/>
          <a:p>
            <a:pPr algn="ctr"/>
            <a:r>
              <a:rPr lang="en-US" sz="6600" b="1" dirty="0">
                <a:solidFill>
                  <a:schemeClr val="bg1"/>
                </a:solidFill>
              </a:rPr>
              <a:t>Experiment</a:t>
            </a:r>
          </a:p>
        </p:txBody>
      </p:sp>
      <p:sp>
        <p:nvSpPr>
          <p:cNvPr id="83" name="Rounded Rectangle 82"/>
          <p:cNvSpPr/>
          <p:nvPr/>
        </p:nvSpPr>
        <p:spPr>
          <a:xfrm>
            <a:off x="24412050" y="4131670"/>
            <a:ext cx="4989441" cy="1432057"/>
          </a:xfrm>
          <a:prstGeom prst="roundRect">
            <a:avLst/>
          </a:prstGeom>
          <a:solidFill>
            <a:srgbClr val="03BED7"/>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25553451" y="4237897"/>
            <a:ext cx="2706638" cy="1107996"/>
          </a:xfrm>
          <a:prstGeom prst="rect">
            <a:avLst/>
          </a:prstGeom>
          <a:noFill/>
        </p:spPr>
        <p:txBody>
          <a:bodyPr wrap="none" rtlCol="0">
            <a:spAutoFit/>
          </a:bodyPr>
          <a:lstStyle/>
          <a:p>
            <a:pPr algn="ctr"/>
            <a:r>
              <a:rPr lang="en-US" sz="6600" b="1" dirty="0">
                <a:solidFill>
                  <a:schemeClr val="bg1"/>
                </a:solidFill>
              </a:rPr>
              <a:t>Results</a:t>
            </a:r>
          </a:p>
        </p:txBody>
      </p:sp>
      <p:sp>
        <p:nvSpPr>
          <p:cNvPr id="85" name="Rounded Rectangle 84"/>
          <p:cNvSpPr/>
          <p:nvPr/>
        </p:nvSpPr>
        <p:spPr>
          <a:xfrm>
            <a:off x="34599805" y="23802217"/>
            <a:ext cx="6165727" cy="1536577"/>
          </a:xfrm>
          <a:prstGeom prst="roundRect">
            <a:avLst/>
          </a:prstGeom>
          <a:solidFill>
            <a:srgbClr val="03BED7"/>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35548799" y="23946977"/>
            <a:ext cx="4350871" cy="1107996"/>
          </a:xfrm>
          <a:prstGeom prst="rect">
            <a:avLst/>
          </a:prstGeom>
          <a:noFill/>
        </p:spPr>
        <p:txBody>
          <a:bodyPr wrap="none" rtlCol="0">
            <a:spAutoFit/>
          </a:bodyPr>
          <a:lstStyle/>
          <a:p>
            <a:pPr algn="ctr"/>
            <a:r>
              <a:rPr lang="en-US" sz="6600" b="1" dirty="0">
                <a:solidFill>
                  <a:schemeClr val="bg1"/>
                </a:solidFill>
              </a:rPr>
              <a:t>Conclusions</a:t>
            </a:r>
          </a:p>
        </p:txBody>
      </p:sp>
      <p:sp>
        <p:nvSpPr>
          <p:cNvPr id="55" name="Rounded Rectangle 54"/>
          <p:cNvSpPr/>
          <p:nvPr/>
        </p:nvSpPr>
        <p:spPr>
          <a:xfrm>
            <a:off x="710088" y="414574"/>
            <a:ext cx="41491704" cy="1952940"/>
          </a:xfrm>
          <a:prstGeom prst="roundRect">
            <a:avLst/>
          </a:prstGeom>
          <a:solidFill>
            <a:srgbClr val="03BED7"/>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6400716" y="607352"/>
            <a:ext cx="30725571" cy="1323439"/>
          </a:xfrm>
          <a:prstGeom prst="rect">
            <a:avLst/>
          </a:prstGeom>
          <a:noFill/>
        </p:spPr>
        <p:txBody>
          <a:bodyPr wrap="square" rtlCol="0">
            <a:spAutoFit/>
          </a:bodyPr>
          <a:lstStyle/>
          <a:p>
            <a:pPr algn="ctr"/>
            <a:r>
              <a:rPr lang="en-US" sz="8000" b="1" dirty="0">
                <a:solidFill>
                  <a:schemeClr val="bg1"/>
                </a:solidFill>
              </a:rPr>
              <a:t>Variability in Causal Reasoning</a:t>
            </a:r>
          </a:p>
        </p:txBody>
      </p:sp>
      <p:sp>
        <p:nvSpPr>
          <p:cNvPr id="25" name="TextBox 24"/>
          <p:cNvSpPr txBox="1"/>
          <p:nvPr/>
        </p:nvSpPr>
        <p:spPr>
          <a:xfrm>
            <a:off x="33588843" y="29427633"/>
            <a:ext cx="8571385" cy="584775"/>
          </a:xfrm>
          <a:prstGeom prst="rect">
            <a:avLst/>
          </a:prstGeom>
          <a:noFill/>
        </p:spPr>
        <p:txBody>
          <a:bodyPr wrap="none" rtlCol="0">
            <a:spAutoFit/>
          </a:bodyPr>
          <a:lstStyle/>
          <a:p>
            <a:r>
              <a:rPr lang="en-US" sz="1600" dirty="0" err="1">
                <a:ln w="3175">
                  <a:solidFill>
                    <a:schemeClr val="tx1"/>
                  </a:solidFill>
                </a:ln>
              </a:rPr>
              <a:t>Rehder</a:t>
            </a:r>
            <a:r>
              <a:rPr lang="en-US" sz="1600" dirty="0">
                <a:ln w="3175">
                  <a:solidFill>
                    <a:schemeClr val="tx1"/>
                  </a:solidFill>
                </a:ln>
              </a:rPr>
              <a:t> (2018) Beyond Markov: Accounting for independence violations in causal reasoning. Cog. </a:t>
            </a:r>
            <a:r>
              <a:rPr lang="en-US" sz="1600" dirty="0" err="1">
                <a:ln w="3175">
                  <a:solidFill>
                    <a:schemeClr val="tx1"/>
                  </a:solidFill>
                </a:ln>
              </a:rPr>
              <a:t>Psy</a:t>
            </a:r>
            <a:r>
              <a:rPr lang="en-US" sz="1600" dirty="0">
                <a:ln w="3175">
                  <a:solidFill>
                    <a:schemeClr val="tx1"/>
                  </a:solidFill>
                </a:ln>
              </a:rPr>
              <a:t>.</a:t>
            </a:r>
          </a:p>
          <a:p>
            <a:r>
              <a:rPr lang="en-US" sz="1600" dirty="0">
                <a:ln w="3175">
                  <a:solidFill>
                    <a:schemeClr val="tx1"/>
                  </a:solidFill>
                </a:ln>
              </a:rPr>
              <a:t>R&amp;H: </a:t>
            </a:r>
            <a:r>
              <a:rPr lang="en-US" sz="1600" dirty="0" err="1">
                <a:ln w="3175">
                  <a:solidFill>
                    <a:schemeClr val="tx1"/>
                  </a:solidFill>
                </a:ln>
              </a:rPr>
              <a:t>Rottman</a:t>
            </a:r>
            <a:r>
              <a:rPr lang="en-US" sz="1600" dirty="0">
                <a:ln w="3175">
                  <a:solidFill>
                    <a:schemeClr val="tx1"/>
                  </a:solidFill>
                </a:ln>
              </a:rPr>
              <a:t> &amp; Hastie (2016) Do People Reason Rationally about Causally Related Events? Cog. </a:t>
            </a:r>
            <a:r>
              <a:rPr lang="en-US" sz="1600" dirty="0" err="1">
                <a:ln w="3175">
                  <a:solidFill>
                    <a:schemeClr val="tx1"/>
                  </a:solidFill>
                </a:ln>
              </a:rPr>
              <a:t>Psy</a:t>
            </a:r>
            <a:r>
              <a:rPr lang="en-US" sz="1600" dirty="0">
                <a:ln w="3175">
                  <a:solidFill>
                    <a:schemeClr val="tx1"/>
                  </a:solidFill>
                </a:ln>
              </a:rPr>
              <a:t>.</a:t>
            </a:r>
          </a:p>
        </p:txBody>
      </p:sp>
      <p:sp>
        <p:nvSpPr>
          <p:cNvPr id="87" name="TextBox 86"/>
          <p:cNvSpPr txBox="1"/>
          <p:nvPr/>
        </p:nvSpPr>
        <p:spPr>
          <a:xfrm>
            <a:off x="4787774" y="21250312"/>
            <a:ext cx="1612942" cy="923330"/>
          </a:xfrm>
          <a:prstGeom prst="rect">
            <a:avLst/>
          </a:prstGeom>
          <a:noFill/>
        </p:spPr>
        <p:txBody>
          <a:bodyPr wrap="none" rtlCol="0">
            <a:spAutoFit/>
          </a:bodyPr>
          <a:lstStyle/>
          <a:p>
            <a:pPr algn="ctr"/>
            <a:r>
              <a:rPr lang="en-US" sz="5400" b="1" dirty="0">
                <a:solidFill>
                  <a:schemeClr val="accent1"/>
                </a:solidFill>
              </a:rPr>
              <a:t>Aims</a:t>
            </a:r>
          </a:p>
        </p:txBody>
      </p:sp>
      <p:sp>
        <p:nvSpPr>
          <p:cNvPr id="91" name="TextBox 90"/>
          <p:cNvSpPr txBox="1"/>
          <p:nvPr/>
        </p:nvSpPr>
        <p:spPr>
          <a:xfrm>
            <a:off x="32496462" y="11452756"/>
            <a:ext cx="9350024" cy="1569660"/>
          </a:xfrm>
          <a:prstGeom prst="rect">
            <a:avLst/>
          </a:prstGeom>
          <a:noFill/>
        </p:spPr>
        <p:txBody>
          <a:bodyPr wrap="square" rtlCol="0">
            <a:spAutoFit/>
          </a:bodyPr>
          <a:lstStyle/>
          <a:p>
            <a:r>
              <a:rPr lang="en-US" sz="3200" b="1" dirty="0">
                <a:solidFill>
                  <a:schemeClr val="accent1"/>
                </a:solidFill>
              </a:rPr>
              <a:t>More variable participants committed larger Markov violations. </a:t>
            </a:r>
            <a:r>
              <a:rPr lang="en-US" sz="3200" dirty="0"/>
              <a:t>A common process might drive both Markov violations and a part of the observed variability</a:t>
            </a:r>
          </a:p>
        </p:txBody>
      </p:sp>
      <p:sp>
        <p:nvSpPr>
          <p:cNvPr id="40" name="Rectangle 39"/>
          <p:cNvSpPr/>
          <p:nvPr/>
        </p:nvSpPr>
        <p:spPr>
          <a:xfrm>
            <a:off x="1151228" y="14974856"/>
            <a:ext cx="8719470" cy="6494085"/>
          </a:xfrm>
          <a:prstGeom prst="rect">
            <a:avLst/>
          </a:prstGeom>
        </p:spPr>
        <p:txBody>
          <a:bodyPr wrap="square">
            <a:spAutoFit/>
          </a:bodyPr>
          <a:lstStyle/>
          <a:p>
            <a:pPr marL="457200" indent="-457200" algn="just">
              <a:buFont typeface="Arial" panose="020B0604020202020204" pitchFamily="34" charset="0"/>
              <a:buChar char="•"/>
            </a:pPr>
            <a:r>
              <a:rPr lang="en-US" sz="3200" b="1" dirty="0">
                <a:solidFill>
                  <a:schemeClr val="accent1"/>
                </a:solidFill>
              </a:rPr>
              <a:t>To overcome the unidentifiability of theories of causal reasoning, we analyze full response distributions instead of just mean responses. </a:t>
            </a:r>
          </a:p>
          <a:p>
            <a:pPr marL="457200" indent="-457200" algn="just">
              <a:buFont typeface="Arial" panose="020B0604020202020204" pitchFamily="34" charset="0"/>
              <a:buChar char="•"/>
            </a:pPr>
            <a:r>
              <a:rPr lang="en-US" sz="3200" dirty="0"/>
              <a:t>A few studies have remarked on the considerable variability in human causal judgments (D&amp;R, 2020; </a:t>
            </a:r>
            <a:r>
              <a:rPr lang="en-US" sz="3200" dirty="0" err="1"/>
              <a:t>Rehder</a:t>
            </a:r>
            <a:r>
              <a:rPr lang="en-US" sz="3200" dirty="0"/>
              <a:t>, 2014; R&amp;H, 2016). However, it is unclear to what extent that represents within- or between-participant variability. </a:t>
            </a:r>
          </a:p>
          <a:p>
            <a:pPr marL="457200" indent="-457200" algn="just">
              <a:buFont typeface="Arial" panose="020B0604020202020204" pitchFamily="34" charset="0"/>
              <a:buChar char="•"/>
            </a:pPr>
            <a:r>
              <a:rPr lang="en-US" sz="3200" dirty="0"/>
              <a:t>One major methodological hurdle in analyzing within-participant variability has been the elicitation of independent judgments for repeated causal queries.</a:t>
            </a:r>
          </a:p>
        </p:txBody>
      </p:sp>
      <p:sp>
        <p:nvSpPr>
          <p:cNvPr id="95" name="TextBox 94"/>
          <p:cNvSpPr txBox="1"/>
          <p:nvPr/>
        </p:nvSpPr>
        <p:spPr>
          <a:xfrm>
            <a:off x="22426337" y="23618211"/>
            <a:ext cx="9851283" cy="5016758"/>
          </a:xfrm>
          <a:prstGeom prst="rect">
            <a:avLst/>
          </a:prstGeom>
          <a:noFill/>
        </p:spPr>
        <p:txBody>
          <a:bodyPr wrap="square" rtlCol="0">
            <a:spAutoFit/>
          </a:bodyPr>
          <a:lstStyle/>
          <a:p>
            <a:r>
              <a:rPr lang="en-US" sz="3200" b="1" dirty="0">
                <a:solidFill>
                  <a:schemeClr val="accent1"/>
                </a:solidFill>
              </a:rPr>
              <a:t>Within-participant variability </a:t>
            </a:r>
            <a:r>
              <a:rPr lang="en-US" sz="3200" dirty="0"/>
              <a:t>(bars) does not follow mean response (floating boxes) and </a:t>
            </a:r>
            <a:r>
              <a:rPr lang="en-US" sz="3200" b="1" dirty="0">
                <a:solidFill>
                  <a:schemeClr val="accent1"/>
                </a:solidFill>
              </a:rPr>
              <a:t>varies systematically</a:t>
            </a:r>
            <a:r>
              <a:rPr lang="en-US" sz="3200" dirty="0"/>
              <a:t> per inference type: </a:t>
            </a:r>
          </a:p>
          <a:p>
            <a:pPr marL="457200" indent="-457200">
              <a:buFont typeface="Arial" panose="020B0604020202020204" pitchFamily="34" charset="0"/>
              <a:buChar char="•"/>
            </a:pPr>
            <a:r>
              <a:rPr lang="en-US" sz="3200" b="1" dirty="0">
                <a:solidFill>
                  <a:schemeClr val="accent1"/>
                </a:solidFill>
              </a:rPr>
              <a:t>Variability is lower for inferences with incomplete information. </a:t>
            </a:r>
          </a:p>
          <a:p>
            <a:pPr marL="457200" indent="-457200">
              <a:buFont typeface="Arial" panose="020B0604020202020204" pitchFamily="34" charset="0"/>
              <a:buChar char="•"/>
            </a:pPr>
            <a:r>
              <a:rPr lang="en-US" sz="3200" b="1" dirty="0">
                <a:solidFill>
                  <a:schemeClr val="accent1"/>
                </a:solidFill>
              </a:rPr>
              <a:t>Variability is higher for diagnostic inferences.</a:t>
            </a:r>
          </a:p>
          <a:p>
            <a:endParaRPr lang="en-US" sz="3200" dirty="0"/>
          </a:p>
          <a:p>
            <a:r>
              <a:rPr lang="en-US" sz="3200" dirty="0"/>
              <a:t>These findings indicate that the observed within-participant </a:t>
            </a:r>
            <a:r>
              <a:rPr lang="en-US" sz="3200" b="1" dirty="0">
                <a:solidFill>
                  <a:schemeClr val="accent1"/>
                </a:solidFill>
              </a:rPr>
              <a:t>variability reflects (at least partly) a decision-making process</a:t>
            </a:r>
            <a:r>
              <a:rPr lang="en-US" sz="3200" dirty="0"/>
              <a:t>, and not just noise.</a:t>
            </a:r>
          </a:p>
        </p:txBody>
      </p:sp>
      <p:pic>
        <p:nvPicPr>
          <p:cNvPr id="27" name="Picture 26">
            <a:extLst>
              <a:ext uri="{FF2B5EF4-FFF2-40B4-BE49-F238E27FC236}">
                <a16:creationId xmlns:a16="http://schemas.microsoft.com/office/drawing/2014/main" id="{F6D25EFD-6844-4689-A91B-5D35D38B1EE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0591" r="5154"/>
          <a:stretch/>
        </p:blipFill>
        <p:spPr>
          <a:xfrm>
            <a:off x="31838352" y="5053145"/>
            <a:ext cx="10127109" cy="6364449"/>
          </a:xfrm>
          <a:prstGeom prst="rect">
            <a:avLst/>
          </a:prstGeom>
        </p:spPr>
      </p:pic>
      <p:sp>
        <p:nvSpPr>
          <p:cNvPr id="92" name="TextBox 91">
            <a:extLst>
              <a:ext uri="{FF2B5EF4-FFF2-40B4-BE49-F238E27FC236}">
                <a16:creationId xmlns:a16="http://schemas.microsoft.com/office/drawing/2014/main" id="{11B2B43C-DC76-4273-89AC-25DC210EB04E}"/>
              </a:ext>
            </a:extLst>
          </p:cNvPr>
          <p:cNvSpPr txBox="1"/>
          <p:nvPr/>
        </p:nvSpPr>
        <p:spPr>
          <a:xfrm>
            <a:off x="1269050" y="14023976"/>
            <a:ext cx="8954759" cy="923330"/>
          </a:xfrm>
          <a:prstGeom prst="rect">
            <a:avLst/>
          </a:prstGeom>
          <a:noFill/>
        </p:spPr>
        <p:txBody>
          <a:bodyPr wrap="none" rtlCol="0">
            <a:spAutoFit/>
          </a:bodyPr>
          <a:lstStyle/>
          <a:p>
            <a:pPr algn="ctr"/>
            <a:r>
              <a:rPr lang="en-US" sz="5400" b="1" dirty="0">
                <a:solidFill>
                  <a:schemeClr val="accent1"/>
                </a:solidFill>
              </a:rPr>
              <a:t>Distributions instead of means</a:t>
            </a:r>
          </a:p>
        </p:txBody>
      </p:sp>
      <p:sp>
        <p:nvSpPr>
          <p:cNvPr id="94" name="TextBox 93">
            <a:extLst>
              <a:ext uri="{FF2B5EF4-FFF2-40B4-BE49-F238E27FC236}">
                <a16:creationId xmlns:a16="http://schemas.microsoft.com/office/drawing/2014/main" id="{D026FE48-8EB3-4009-B55E-5488E6CF7DE6}"/>
              </a:ext>
            </a:extLst>
          </p:cNvPr>
          <p:cNvSpPr txBox="1"/>
          <p:nvPr/>
        </p:nvSpPr>
        <p:spPr>
          <a:xfrm>
            <a:off x="11971456" y="18270991"/>
            <a:ext cx="8712734" cy="2062103"/>
          </a:xfrm>
          <a:prstGeom prst="rect">
            <a:avLst/>
          </a:prstGeom>
          <a:noFill/>
        </p:spPr>
        <p:txBody>
          <a:bodyPr wrap="square" rtlCol="0">
            <a:spAutoFit/>
          </a:bodyPr>
          <a:lstStyle/>
          <a:p>
            <a:r>
              <a:rPr lang="en-US" sz="3200" dirty="0"/>
              <a:t>We chose inference types to study effects of  </a:t>
            </a:r>
            <a:r>
              <a:rPr lang="en-US" sz="3200" b="1" dirty="0">
                <a:solidFill>
                  <a:schemeClr val="accent1"/>
                </a:solidFill>
              </a:rPr>
              <a:t>direction</a:t>
            </a:r>
            <a:r>
              <a:rPr lang="en-US" sz="3200" dirty="0"/>
              <a:t> and </a:t>
            </a:r>
            <a:r>
              <a:rPr lang="en-US" sz="3200" b="1" dirty="0">
                <a:solidFill>
                  <a:schemeClr val="accent1"/>
                </a:solidFill>
              </a:rPr>
              <a:t>conditional</a:t>
            </a:r>
            <a:r>
              <a:rPr lang="en-US" sz="3200" b="1" dirty="0"/>
              <a:t> </a:t>
            </a:r>
            <a:r>
              <a:rPr lang="en-US" sz="3200" b="1" dirty="0">
                <a:solidFill>
                  <a:schemeClr val="accent1"/>
                </a:solidFill>
              </a:rPr>
              <a:t>information</a:t>
            </a:r>
            <a:r>
              <a:rPr lang="en-US" sz="3200" dirty="0"/>
              <a:t>, resulting in (2x3=)6 inference types:</a:t>
            </a:r>
          </a:p>
          <a:p>
            <a:endParaRPr lang="en-US" sz="3200" b="1" dirty="0">
              <a:solidFill>
                <a:schemeClr val="accent1"/>
              </a:solidFill>
            </a:endParaRPr>
          </a:p>
        </p:txBody>
      </p:sp>
      <p:pic>
        <p:nvPicPr>
          <p:cNvPr id="96" name="Picture 95">
            <a:extLst>
              <a:ext uri="{FF2B5EF4-FFF2-40B4-BE49-F238E27FC236}">
                <a16:creationId xmlns:a16="http://schemas.microsoft.com/office/drawing/2014/main" id="{993E2885-0093-4280-B480-8FF12DAC31AD}"/>
              </a:ext>
            </a:extLst>
          </p:cNvPr>
          <p:cNvPicPr>
            <a:picLocks noChangeAspect="1"/>
          </p:cNvPicPr>
          <p:nvPr/>
        </p:nvPicPr>
        <p:blipFill rotWithShape="1">
          <a:blip r:embed="rId6"/>
          <a:srcRect b="34911"/>
          <a:stretch/>
        </p:blipFill>
        <p:spPr>
          <a:xfrm>
            <a:off x="11979206" y="14672087"/>
            <a:ext cx="8154045" cy="2295538"/>
          </a:xfrm>
          <a:prstGeom prst="rect">
            <a:avLst/>
          </a:prstGeom>
        </p:spPr>
      </p:pic>
      <p:pic>
        <p:nvPicPr>
          <p:cNvPr id="30" name="Picture 29">
            <a:extLst>
              <a:ext uri="{FF2B5EF4-FFF2-40B4-BE49-F238E27FC236}">
                <a16:creationId xmlns:a16="http://schemas.microsoft.com/office/drawing/2014/main" id="{0F4E05C9-D9FC-4D50-9751-B1E5C120213F}"/>
              </a:ext>
            </a:extLst>
          </p:cNvPr>
          <p:cNvPicPr>
            <a:picLocks noChangeAspect="1"/>
          </p:cNvPicPr>
          <p:nvPr/>
        </p:nvPicPr>
        <p:blipFill>
          <a:blip r:embed="rId7"/>
          <a:stretch>
            <a:fillRect/>
          </a:stretch>
        </p:blipFill>
        <p:spPr>
          <a:xfrm>
            <a:off x="11788605" y="20252471"/>
            <a:ext cx="8712733" cy="3594887"/>
          </a:xfrm>
          <a:prstGeom prst="rect">
            <a:avLst/>
          </a:prstGeom>
        </p:spPr>
      </p:pic>
      <p:sp>
        <p:nvSpPr>
          <p:cNvPr id="97" name="TextBox 96">
            <a:extLst>
              <a:ext uri="{FF2B5EF4-FFF2-40B4-BE49-F238E27FC236}">
                <a16:creationId xmlns:a16="http://schemas.microsoft.com/office/drawing/2014/main" id="{B68FEF68-4C09-4666-94D6-B6B1FD02BAA4}"/>
              </a:ext>
            </a:extLst>
          </p:cNvPr>
          <p:cNvSpPr txBox="1"/>
          <p:nvPr/>
        </p:nvSpPr>
        <p:spPr>
          <a:xfrm>
            <a:off x="11682007" y="24922519"/>
            <a:ext cx="8719470" cy="3539430"/>
          </a:xfrm>
          <a:prstGeom prst="rect">
            <a:avLst/>
          </a:prstGeom>
          <a:noFill/>
        </p:spPr>
        <p:txBody>
          <a:bodyPr wrap="square" rtlCol="0">
            <a:spAutoFit/>
          </a:bodyPr>
          <a:lstStyle/>
          <a:p>
            <a:r>
              <a:rPr lang="en-US" sz="3200" dirty="0"/>
              <a:t>To get multiple measurements of a single inference type we collapsed over:</a:t>
            </a:r>
          </a:p>
          <a:p>
            <a:pPr marL="457200" indent="-457200">
              <a:buFont typeface="Arial" panose="020B0604020202020204" pitchFamily="34" charset="0"/>
              <a:buChar char="•"/>
            </a:pPr>
            <a:r>
              <a:rPr lang="en-US" sz="3200" dirty="0"/>
              <a:t>5 different domains</a:t>
            </a:r>
          </a:p>
          <a:p>
            <a:pPr marL="457200" indent="-457200">
              <a:buFont typeface="Arial" panose="020B0604020202020204" pitchFamily="34" charset="0"/>
              <a:buChar char="•"/>
            </a:pPr>
            <a:r>
              <a:rPr lang="en-US" sz="3200" dirty="0"/>
              <a:t>Symmetry between the two effects</a:t>
            </a:r>
          </a:p>
          <a:p>
            <a:pPr marL="457200" indent="-457200">
              <a:buFont typeface="Arial" panose="020B0604020202020204" pitchFamily="34" charset="0"/>
              <a:buChar char="•"/>
            </a:pPr>
            <a:r>
              <a:rPr lang="en-US" sz="3200" dirty="0"/>
              <a:t>Absence and presence P(Y=1) = 1- P(Y=0)</a:t>
            </a:r>
          </a:p>
          <a:p>
            <a:r>
              <a:rPr lang="en-US" sz="3200" dirty="0"/>
              <a:t>Resulting in </a:t>
            </a:r>
            <a:r>
              <a:rPr lang="en-US" sz="3200" b="1" dirty="0">
                <a:solidFill>
                  <a:schemeClr val="accent1"/>
                </a:solidFill>
              </a:rPr>
              <a:t>20 measurements of each inference </a:t>
            </a:r>
            <a:r>
              <a:rPr lang="en-US" sz="3200" dirty="0"/>
              <a:t>type, and 120 queries per participant.</a:t>
            </a:r>
          </a:p>
        </p:txBody>
      </p:sp>
      <p:sp>
        <p:nvSpPr>
          <p:cNvPr id="98" name="TextBox 97">
            <a:extLst>
              <a:ext uri="{FF2B5EF4-FFF2-40B4-BE49-F238E27FC236}">
                <a16:creationId xmlns:a16="http://schemas.microsoft.com/office/drawing/2014/main" id="{FAB28E29-5E66-4545-9F4A-4F783A80888D}"/>
              </a:ext>
            </a:extLst>
          </p:cNvPr>
          <p:cNvSpPr txBox="1"/>
          <p:nvPr/>
        </p:nvSpPr>
        <p:spPr>
          <a:xfrm>
            <a:off x="22511310" y="5832763"/>
            <a:ext cx="8790933" cy="923330"/>
          </a:xfrm>
          <a:prstGeom prst="rect">
            <a:avLst/>
          </a:prstGeom>
          <a:noFill/>
        </p:spPr>
        <p:txBody>
          <a:bodyPr wrap="none" rtlCol="0">
            <a:spAutoFit/>
          </a:bodyPr>
          <a:lstStyle/>
          <a:p>
            <a:pPr algn="ctr"/>
            <a:r>
              <a:rPr lang="en-US" sz="5400" b="1" dirty="0">
                <a:solidFill>
                  <a:schemeClr val="accent1"/>
                </a:solidFill>
              </a:rPr>
              <a:t>Overall response distributions</a:t>
            </a:r>
          </a:p>
        </p:txBody>
      </p:sp>
      <p:sp>
        <p:nvSpPr>
          <p:cNvPr id="99" name="TextBox 98">
            <a:extLst>
              <a:ext uri="{FF2B5EF4-FFF2-40B4-BE49-F238E27FC236}">
                <a16:creationId xmlns:a16="http://schemas.microsoft.com/office/drawing/2014/main" id="{0776CB8B-2AEF-45A5-AAFF-4C14ABEEF6FA}"/>
              </a:ext>
            </a:extLst>
          </p:cNvPr>
          <p:cNvSpPr txBox="1"/>
          <p:nvPr/>
        </p:nvSpPr>
        <p:spPr>
          <a:xfrm>
            <a:off x="23040097" y="15802814"/>
            <a:ext cx="8522526" cy="923330"/>
          </a:xfrm>
          <a:prstGeom prst="rect">
            <a:avLst/>
          </a:prstGeom>
          <a:noFill/>
        </p:spPr>
        <p:txBody>
          <a:bodyPr wrap="none" rtlCol="0">
            <a:spAutoFit/>
          </a:bodyPr>
          <a:lstStyle/>
          <a:p>
            <a:pPr algn="ctr"/>
            <a:r>
              <a:rPr lang="en-US" sz="5400" b="1" dirty="0">
                <a:solidFill>
                  <a:schemeClr val="accent1"/>
                </a:solidFill>
              </a:rPr>
              <a:t>Variability per inference type</a:t>
            </a:r>
          </a:p>
        </p:txBody>
      </p:sp>
      <p:sp>
        <p:nvSpPr>
          <p:cNvPr id="100" name="TextBox 99">
            <a:extLst>
              <a:ext uri="{FF2B5EF4-FFF2-40B4-BE49-F238E27FC236}">
                <a16:creationId xmlns:a16="http://schemas.microsoft.com/office/drawing/2014/main" id="{F6BCF4BB-F694-4F7C-BB9B-3C13B13D15F9}"/>
              </a:ext>
            </a:extLst>
          </p:cNvPr>
          <p:cNvSpPr txBox="1"/>
          <p:nvPr/>
        </p:nvSpPr>
        <p:spPr>
          <a:xfrm>
            <a:off x="34179893" y="4158602"/>
            <a:ext cx="5348708" cy="923330"/>
          </a:xfrm>
          <a:prstGeom prst="rect">
            <a:avLst/>
          </a:prstGeom>
          <a:noFill/>
        </p:spPr>
        <p:txBody>
          <a:bodyPr wrap="none" rtlCol="0">
            <a:spAutoFit/>
          </a:bodyPr>
          <a:lstStyle/>
          <a:p>
            <a:pPr algn="ctr"/>
            <a:r>
              <a:rPr lang="en-US" sz="5400" b="1" dirty="0">
                <a:solidFill>
                  <a:schemeClr val="accent1"/>
                </a:solidFill>
              </a:rPr>
              <a:t>Markov violations</a:t>
            </a:r>
          </a:p>
        </p:txBody>
      </p:sp>
      <p:sp>
        <p:nvSpPr>
          <p:cNvPr id="101" name="Rounded Rectangle 83">
            <a:extLst>
              <a:ext uri="{FF2B5EF4-FFF2-40B4-BE49-F238E27FC236}">
                <a16:creationId xmlns:a16="http://schemas.microsoft.com/office/drawing/2014/main" id="{A78DE1D2-062F-4027-AE6E-593EC62961EE}"/>
              </a:ext>
            </a:extLst>
          </p:cNvPr>
          <p:cNvSpPr/>
          <p:nvPr/>
        </p:nvSpPr>
        <p:spPr>
          <a:xfrm>
            <a:off x="34150607" y="13121857"/>
            <a:ext cx="6669218" cy="1884575"/>
          </a:xfrm>
          <a:prstGeom prst="roundRect">
            <a:avLst/>
          </a:prstGeom>
          <a:solidFill>
            <a:srgbClr val="03BED7"/>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D8EDAB5C-CE93-456A-BAAD-689BBDD626B2}"/>
              </a:ext>
            </a:extLst>
          </p:cNvPr>
          <p:cNvSpPr txBox="1"/>
          <p:nvPr/>
        </p:nvSpPr>
        <p:spPr>
          <a:xfrm>
            <a:off x="34976753" y="13015908"/>
            <a:ext cx="5180366" cy="2123658"/>
          </a:xfrm>
          <a:prstGeom prst="rect">
            <a:avLst/>
          </a:prstGeom>
          <a:noFill/>
        </p:spPr>
        <p:txBody>
          <a:bodyPr wrap="square" rtlCol="0">
            <a:spAutoFit/>
          </a:bodyPr>
          <a:lstStyle/>
          <a:p>
            <a:pPr algn="ctr"/>
            <a:r>
              <a:rPr lang="en-US" sz="6600" b="1" dirty="0">
                <a:solidFill>
                  <a:schemeClr val="bg1"/>
                </a:solidFill>
              </a:rPr>
              <a:t>Sources of variability</a:t>
            </a:r>
          </a:p>
        </p:txBody>
      </p:sp>
      <p:sp>
        <p:nvSpPr>
          <p:cNvPr id="104" name="TextBox 103">
            <a:extLst>
              <a:ext uri="{FF2B5EF4-FFF2-40B4-BE49-F238E27FC236}">
                <a16:creationId xmlns:a16="http://schemas.microsoft.com/office/drawing/2014/main" id="{8CEA7927-DE47-4173-8F47-7F7531B62ABD}"/>
              </a:ext>
            </a:extLst>
          </p:cNvPr>
          <p:cNvSpPr txBox="1"/>
          <p:nvPr/>
        </p:nvSpPr>
        <p:spPr>
          <a:xfrm>
            <a:off x="32844584" y="15155793"/>
            <a:ext cx="9001902" cy="8463855"/>
          </a:xfrm>
          <a:prstGeom prst="rect">
            <a:avLst/>
          </a:prstGeom>
          <a:noFill/>
        </p:spPr>
        <p:txBody>
          <a:bodyPr wrap="square" rtlCol="0">
            <a:spAutoFit/>
          </a:bodyPr>
          <a:lstStyle/>
          <a:p>
            <a:pPr marL="457200" indent="-457200">
              <a:buFont typeface="Arial" panose="020B0604020202020204" pitchFamily="34" charset="0"/>
              <a:buChar char="•"/>
            </a:pPr>
            <a:r>
              <a:rPr lang="en-US" sz="3200" b="1" dirty="0">
                <a:solidFill>
                  <a:schemeClr val="accent1"/>
                </a:solidFill>
              </a:rPr>
              <a:t>Motor or general task noise cannot explain the variability</a:t>
            </a:r>
            <a:r>
              <a:rPr lang="en-US" sz="3200" dirty="0"/>
              <a:t>, as it varies systematically and is multi-modal.</a:t>
            </a:r>
          </a:p>
          <a:p>
            <a:pPr marL="457200" indent="-457200">
              <a:buFont typeface="Arial" panose="020B0604020202020204" pitchFamily="34" charset="0"/>
              <a:buChar char="•"/>
            </a:pPr>
            <a:r>
              <a:rPr lang="en-US" sz="3200" b="1" dirty="0">
                <a:solidFill>
                  <a:schemeClr val="accent1"/>
                </a:solidFill>
              </a:rPr>
              <a:t>Distributions are not centered on the normative response</a:t>
            </a:r>
            <a:r>
              <a:rPr lang="en-US" sz="3200" dirty="0"/>
              <a:t>, counter to predictions of e.g. the Beta inference model (R&amp;H, 2016)</a:t>
            </a:r>
          </a:p>
          <a:p>
            <a:pPr marL="457200" indent="-457200">
              <a:buFont typeface="Arial" panose="020B0604020202020204" pitchFamily="34" charset="0"/>
              <a:buChar char="•"/>
            </a:pPr>
            <a:r>
              <a:rPr lang="en-US" sz="3200" b="1" dirty="0">
                <a:solidFill>
                  <a:schemeClr val="accent1"/>
                </a:solidFill>
              </a:rPr>
              <a:t>Uncertainty about the parameters of the causal network is unlikely as a source.</a:t>
            </a:r>
            <a:r>
              <a:rPr lang="en-US" sz="3200" dirty="0"/>
              <a:t> It could explain increased variability for diagnostic inferences, but cannot explain other findings.</a:t>
            </a:r>
          </a:p>
          <a:p>
            <a:pPr marL="457200" indent="-457200">
              <a:buFont typeface="Arial" panose="020B0604020202020204" pitchFamily="34" charset="0"/>
              <a:buChar char="•"/>
            </a:pPr>
            <a:r>
              <a:rPr lang="en-US" sz="3200" b="1" dirty="0">
                <a:solidFill>
                  <a:schemeClr val="accent1"/>
                </a:solidFill>
              </a:rPr>
              <a:t>Default responding might explain spikes at 50%</a:t>
            </a:r>
            <a:r>
              <a:rPr lang="en-US" sz="3200" dirty="0"/>
              <a:t>. A possible explanation of changes in spikes might be that guessing is more likely with more ambiguous information.</a:t>
            </a:r>
          </a:p>
          <a:p>
            <a:pPr marL="457200" indent="-457200">
              <a:buFont typeface="Arial" panose="020B0604020202020204" pitchFamily="34" charset="0"/>
              <a:buChar char="•"/>
            </a:pPr>
            <a:r>
              <a:rPr lang="en-US" sz="3200" b="1" dirty="0">
                <a:solidFill>
                  <a:schemeClr val="accent1"/>
                </a:solidFill>
              </a:rPr>
              <a:t>The Mutation Sampler </a:t>
            </a:r>
            <a:r>
              <a:rPr lang="en-US" sz="3200" dirty="0"/>
              <a:t>(D&amp;R, 2020) can explain the changing spikes and predicts within-participant variability.</a:t>
            </a:r>
          </a:p>
        </p:txBody>
      </p:sp>
      <p:sp>
        <p:nvSpPr>
          <p:cNvPr id="106" name="TextBox 105">
            <a:extLst>
              <a:ext uri="{FF2B5EF4-FFF2-40B4-BE49-F238E27FC236}">
                <a16:creationId xmlns:a16="http://schemas.microsoft.com/office/drawing/2014/main" id="{7C46F0D8-5082-42C2-B2A6-68C1E4C66C18}"/>
              </a:ext>
            </a:extLst>
          </p:cNvPr>
          <p:cNvSpPr txBox="1"/>
          <p:nvPr/>
        </p:nvSpPr>
        <p:spPr>
          <a:xfrm>
            <a:off x="24719096" y="29423919"/>
            <a:ext cx="1157305" cy="338554"/>
          </a:xfrm>
          <a:prstGeom prst="rect">
            <a:avLst/>
          </a:prstGeom>
          <a:noFill/>
        </p:spPr>
        <p:txBody>
          <a:bodyPr wrap="none" rtlCol="0">
            <a:spAutoFit/>
          </a:bodyPr>
          <a:lstStyle/>
          <a:p>
            <a:r>
              <a:rPr lang="en-US" sz="1600" dirty="0">
                <a:ln w="3175">
                  <a:solidFill>
                    <a:schemeClr val="tx1"/>
                  </a:solidFill>
                </a:ln>
              </a:rPr>
              <a:t>References:</a:t>
            </a:r>
          </a:p>
        </p:txBody>
      </p:sp>
      <p:sp>
        <p:nvSpPr>
          <p:cNvPr id="107" name="TextBox 106">
            <a:extLst>
              <a:ext uri="{FF2B5EF4-FFF2-40B4-BE49-F238E27FC236}">
                <a16:creationId xmlns:a16="http://schemas.microsoft.com/office/drawing/2014/main" id="{251709DC-CFD2-45E5-90EA-56724A4F5C28}"/>
              </a:ext>
            </a:extLst>
          </p:cNvPr>
          <p:cNvSpPr txBox="1"/>
          <p:nvPr/>
        </p:nvSpPr>
        <p:spPr>
          <a:xfrm>
            <a:off x="26117882" y="29427633"/>
            <a:ext cx="7229480" cy="584775"/>
          </a:xfrm>
          <a:prstGeom prst="rect">
            <a:avLst/>
          </a:prstGeom>
          <a:noFill/>
        </p:spPr>
        <p:txBody>
          <a:bodyPr wrap="none" rtlCol="0">
            <a:spAutoFit/>
          </a:bodyPr>
          <a:lstStyle/>
          <a:p>
            <a:r>
              <a:rPr lang="en-US" sz="1600" dirty="0">
                <a:ln w="3175">
                  <a:solidFill>
                    <a:schemeClr val="tx1"/>
                  </a:solidFill>
                </a:ln>
              </a:rPr>
              <a:t>D&amp;R: Davis &amp; </a:t>
            </a:r>
            <a:r>
              <a:rPr lang="en-US" sz="1600" dirty="0" err="1">
                <a:ln w="3175">
                  <a:solidFill>
                    <a:schemeClr val="tx1"/>
                  </a:solidFill>
                </a:ln>
              </a:rPr>
              <a:t>Rehder</a:t>
            </a:r>
            <a:r>
              <a:rPr lang="en-US" sz="1600" dirty="0">
                <a:ln w="3175">
                  <a:solidFill>
                    <a:schemeClr val="tx1"/>
                  </a:solidFill>
                </a:ln>
              </a:rPr>
              <a:t> (2020) A Process Model of Causal Reasoning. Cog. Sci. </a:t>
            </a:r>
          </a:p>
          <a:p>
            <a:r>
              <a:rPr lang="en-US" sz="1600" dirty="0" err="1">
                <a:ln w="3175">
                  <a:solidFill>
                    <a:schemeClr val="tx1"/>
                  </a:solidFill>
                </a:ln>
              </a:rPr>
              <a:t>Rehder</a:t>
            </a:r>
            <a:r>
              <a:rPr lang="en-US" sz="1600" dirty="0">
                <a:ln w="3175">
                  <a:solidFill>
                    <a:schemeClr val="tx1"/>
                  </a:solidFill>
                </a:ln>
              </a:rPr>
              <a:t> (2014) Independence and Dependence in Human Causal Reasoning. Cog. </a:t>
            </a:r>
            <a:r>
              <a:rPr lang="en-US" sz="1600" dirty="0" err="1">
                <a:ln w="3175">
                  <a:solidFill>
                    <a:schemeClr val="tx1"/>
                  </a:solidFill>
                </a:ln>
              </a:rPr>
              <a:t>Psy</a:t>
            </a:r>
            <a:r>
              <a:rPr lang="en-US" sz="1600" dirty="0">
                <a:ln w="3175">
                  <a:solidFill>
                    <a:schemeClr val="tx1"/>
                  </a:solidFill>
                </a:ln>
              </a:rPr>
              <a:t>.</a:t>
            </a:r>
          </a:p>
        </p:txBody>
      </p:sp>
    </p:spTree>
    <p:extLst>
      <p:ext uri="{BB962C8B-B14F-4D97-AF65-F5344CB8AC3E}">
        <p14:creationId xmlns:p14="http://schemas.microsoft.com/office/powerpoint/2010/main" val="14969153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14778</TotalTime>
  <Words>878</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Ivar Kolvoort</dc:creator>
  <cp:lastModifiedBy>Ivar Kolvoort</cp:lastModifiedBy>
  <cp:revision>136</cp:revision>
  <dcterms:created xsi:type="dcterms:W3CDTF">2019-12-05T14:14:57Z</dcterms:created>
  <dcterms:modified xsi:type="dcterms:W3CDTF">2021-06-15T15:45:17Z</dcterms:modified>
</cp:coreProperties>
</file>