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42803763" cy="30275213"/>
  <p:notesSz cx="7315200" cy="9601200"/>
  <p:defaultTextStyle>
    <a:defPPr>
      <a:defRPr lang="en-US"/>
    </a:defPPr>
    <a:lvl1pPr marL="0" algn="l" defTabSz="3846241" rtl="0" eaLnBrk="1" latinLnBrk="0" hangingPunct="1">
      <a:defRPr sz="7571" kern="1200">
        <a:solidFill>
          <a:schemeClr val="tx1"/>
        </a:solidFill>
        <a:latin typeface="+mn-lt"/>
        <a:ea typeface="+mn-ea"/>
        <a:cs typeface="+mn-cs"/>
      </a:defRPr>
    </a:lvl1pPr>
    <a:lvl2pPr marL="1923120" algn="l" defTabSz="3846241" rtl="0" eaLnBrk="1" latinLnBrk="0" hangingPunct="1">
      <a:defRPr sz="7571" kern="1200">
        <a:solidFill>
          <a:schemeClr val="tx1"/>
        </a:solidFill>
        <a:latin typeface="+mn-lt"/>
        <a:ea typeface="+mn-ea"/>
        <a:cs typeface="+mn-cs"/>
      </a:defRPr>
    </a:lvl2pPr>
    <a:lvl3pPr marL="3846241" algn="l" defTabSz="3846241" rtl="0" eaLnBrk="1" latinLnBrk="0" hangingPunct="1">
      <a:defRPr sz="7571" kern="1200">
        <a:solidFill>
          <a:schemeClr val="tx1"/>
        </a:solidFill>
        <a:latin typeface="+mn-lt"/>
        <a:ea typeface="+mn-ea"/>
        <a:cs typeface="+mn-cs"/>
      </a:defRPr>
    </a:lvl3pPr>
    <a:lvl4pPr marL="5769361" algn="l" defTabSz="3846241" rtl="0" eaLnBrk="1" latinLnBrk="0" hangingPunct="1">
      <a:defRPr sz="7571" kern="1200">
        <a:solidFill>
          <a:schemeClr val="tx1"/>
        </a:solidFill>
        <a:latin typeface="+mn-lt"/>
        <a:ea typeface="+mn-ea"/>
        <a:cs typeface="+mn-cs"/>
      </a:defRPr>
    </a:lvl4pPr>
    <a:lvl5pPr marL="7692481" algn="l" defTabSz="3846241" rtl="0" eaLnBrk="1" latinLnBrk="0" hangingPunct="1">
      <a:defRPr sz="7571" kern="1200">
        <a:solidFill>
          <a:schemeClr val="tx1"/>
        </a:solidFill>
        <a:latin typeface="+mn-lt"/>
        <a:ea typeface="+mn-ea"/>
        <a:cs typeface="+mn-cs"/>
      </a:defRPr>
    </a:lvl5pPr>
    <a:lvl6pPr marL="9615602" algn="l" defTabSz="3846241" rtl="0" eaLnBrk="1" latinLnBrk="0" hangingPunct="1">
      <a:defRPr sz="7571" kern="1200">
        <a:solidFill>
          <a:schemeClr val="tx1"/>
        </a:solidFill>
        <a:latin typeface="+mn-lt"/>
        <a:ea typeface="+mn-ea"/>
        <a:cs typeface="+mn-cs"/>
      </a:defRPr>
    </a:lvl6pPr>
    <a:lvl7pPr marL="11538722" algn="l" defTabSz="3846241" rtl="0" eaLnBrk="1" latinLnBrk="0" hangingPunct="1">
      <a:defRPr sz="7571" kern="1200">
        <a:solidFill>
          <a:schemeClr val="tx1"/>
        </a:solidFill>
        <a:latin typeface="+mn-lt"/>
        <a:ea typeface="+mn-ea"/>
        <a:cs typeface="+mn-cs"/>
      </a:defRPr>
    </a:lvl7pPr>
    <a:lvl8pPr marL="13461843" algn="l" defTabSz="3846241" rtl="0" eaLnBrk="1" latinLnBrk="0" hangingPunct="1">
      <a:defRPr sz="7571" kern="1200">
        <a:solidFill>
          <a:schemeClr val="tx1"/>
        </a:solidFill>
        <a:latin typeface="+mn-lt"/>
        <a:ea typeface="+mn-ea"/>
        <a:cs typeface="+mn-cs"/>
      </a:defRPr>
    </a:lvl8pPr>
    <a:lvl9pPr marL="15384963" algn="l" defTabSz="3846241" rtl="0" eaLnBrk="1" latinLnBrk="0" hangingPunct="1">
      <a:defRPr sz="7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FFB"/>
    <a:srgbClr val="03B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/>
    <p:restoredTop sz="97867"/>
  </p:normalViewPr>
  <p:slideViewPr>
    <p:cSldViewPr snapToGrid="0">
      <p:cViewPr>
        <p:scale>
          <a:sx n="50" d="100"/>
          <a:sy n="50" d="100"/>
        </p:scale>
        <p:origin x="148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1FCA9A-2C6E-4A86-B7B6-DD9FB5D8F0B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6838" y="1200150"/>
            <a:ext cx="45815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CEAC48-629A-46FB-815A-AEA8B9B2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46241" rtl="0" eaLnBrk="1" latinLnBrk="0" hangingPunct="1">
      <a:defRPr sz="5048" kern="1200">
        <a:solidFill>
          <a:schemeClr val="tx1"/>
        </a:solidFill>
        <a:latin typeface="+mn-lt"/>
        <a:ea typeface="+mn-ea"/>
        <a:cs typeface="+mn-cs"/>
      </a:defRPr>
    </a:lvl1pPr>
    <a:lvl2pPr marL="1923120" algn="l" defTabSz="3846241" rtl="0" eaLnBrk="1" latinLnBrk="0" hangingPunct="1">
      <a:defRPr sz="5048" kern="1200">
        <a:solidFill>
          <a:schemeClr val="tx1"/>
        </a:solidFill>
        <a:latin typeface="+mn-lt"/>
        <a:ea typeface="+mn-ea"/>
        <a:cs typeface="+mn-cs"/>
      </a:defRPr>
    </a:lvl2pPr>
    <a:lvl3pPr marL="3846241" algn="l" defTabSz="3846241" rtl="0" eaLnBrk="1" latinLnBrk="0" hangingPunct="1">
      <a:defRPr sz="5048" kern="1200">
        <a:solidFill>
          <a:schemeClr val="tx1"/>
        </a:solidFill>
        <a:latin typeface="+mn-lt"/>
        <a:ea typeface="+mn-ea"/>
        <a:cs typeface="+mn-cs"/>
      </a:defRPr>
    </a:lvl3pPr>
    <a:lvl4pPr marL="5769361" algn="l" defTabSz="3846241" rtl="0" eaLnBrk="1" latinLnBrk="0" hangingPunct="1">
      <a:defRPr sz="5048" kern="1200">
        <a:solidFill>
          <a:schemeClr val="tx1"/>
        </a:solidFill>
        <a:latin typeface="+mn-lt"/>
        <a:ea typeface="+mn-ea"/>
        <a:cs typeface="+mn-cs"/>
      </a:defRPr>
    </a:lvl4pPr>
    <a:lvl5pPr marL="7692481" algn="l" defTabSz="3846241" rtl="0" eaLnBrk="1" latinLnBrk="0" hangingPunct="1">
      <a:defRPr sz="5048" kern="1200">
        <a:solidFill>
          <a:schemeClr val="tx1"/>
        </a:solidFill>
        <a:latin typeface="+mn-lt"/>
        <a:ea typeface="+mn-ea"/>
        <a:cs typeface="+mn-cs"/>
      </a:defRPr>
    </a:lvl5pPr>
    <a:lvl6pPr marL="9615602" algn="l" defTabSz="3846241" rtl="0" eaLnBrk="1" latinLnBrk="0" hangingPunct="1">
      <a:defRPr sz="5048" kern="1200">
        <a:solidFill>
          <a:schemeClr val="tx1"/>
        </a:solidFill>
        <a:latin typeface="+mn-lt"/>
        <a:ea typeface="+mn-ea"/>
        <a:cs typeface="+mn-cs"/>
      </a:defRPr>
    </a:lvl6pPr>
    <a:lvl7pPr marL="11538722" algn="l" defTabSz="3846241" rtl="0" eaLnBrk="1" latinLnBrk="0" hangingPunct="1">
      <a:defRPr sz="5048" kern="1200">
        <a:solidFill>
          <a:schemeClr val="tx1"/>
        </a:solidFill>
        <a:latin typeface="+mn-lt"/>
        <a:ea typeface="+mn-ea"/>
        <a:cs typeface="+mn-cs"/>
      </a:defRPr>
    </a:lvl7pPr>
    <a:lvl8pPr marL="13461843" algn="l" defTabSz="3846241" rtl="0" eaLnBrk="1" latinLnBrk="0" hangingPunct="1">
      <a:defRPr sz="5048" kern="1200">
        <a:solidFill>
          <a:schemeClr val="tx1"/>
        </a:solidFill>
        <a:latin typeface="+mn-lt"/>
        <a:ea typeface="+mn-ea"/>
        <a:cs typeface="+mn-cs"/>
      </a:defRPr>
    </a:lvl8pPr>
    <a:lvl9pPr marL="15384963" algn="l" defTabSz="3846241" rtl="0" eaLnBrk="1" latinLnBrk="0" hangingPunct="1">
      <a:defRPr sz="50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EAC48-629A-46FB-815A-AEA8B9B2B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4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8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899B-CCE8-4099-A396-2A2D1F9182E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356A-ECF8-4A12-9E76-7C32997C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accent1">
                <a:lumMod val="27000"/>
                <a:lumOff val="73000"/>
              </a:schemeClr>
            </a:gs>
            <a:gs pos="36000">
              <a:schemeClr val="accent1">
                <a:lumMod val="24000"/>
                <a:lumOff val="76000"/>
              </a:schemeClr>
            </a:gs>
            <a:gs pos="0">
              <a:schemeClr val="accent1">
                <a:lumMod val="58000"/>
                <a:lumOff val="42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070463" y="4123004"/>
            <a:ext cx="20089765" cy="25179359"/>
          </a:xfrm>
          <a:prstGeom prst="roundRect">
            <a:avLst>
              <a:gd name="adj" fmla="val 8069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78FF226-506E-4F87-8C21-446D30ADA5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411" y="16161900"/>
            <a:ext cx="10127110" cy="6751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29975" y="2420435"/>
            <a:ext cx="19543812" cy="92333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Ivar Kolvoort</a:t>
            </a:r>
            <a:r>
              <a:rPr lang="en-US" sz="5400" baseline="30000" dirty="0"/>
              <a:t>1</a:t>
            </a:r>
            <a:r>
              <a:rPr lang="en-US" sz="5400" dirty="0"/>
              <a:t>, Zachary J. Davis</a:t>
            </a:r>
            <a:r>
              <a:rPr lang="en-US" sz="5400" baseline="30000" dirty="0"/>
              <a:t>1</a:t>
            </a:r>
            <a:r>
              <a:rPr lang="en-US" sz="5400" dirty="0"/>
              <a:t>, Leendert van Maanen, &amp; Bob </a:t>
            </a:r>
            <a:r>
              <a:rPr lang="en-US" sz="5400" dirty="0" err="1"/>
              <a:t>Rehder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11075432" y="3173091"/>
            <a:ext cx="20652898" cy="584775"/>
          </a:xfrm>
          <a:prstGeom prst="rect">
            <a:avLst/>
          </a:prstGeom>
          <a:noFill/>
          <a:effectLst>
            <a:softEdge rad="1143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 equal contribution. IR: i.r.kolvoort@uva.nl, University of Amsterdam. ZD:  zach.davis@stanford.edu,  Stanford University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0279" y="4173234"/>
            <a:ext cx="9773625" cy="25129127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160590" y="4123004"/>
            <a:ext cx="10050717" cy="25179359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7603" y="19477593"/>
            <a:ext cx="219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Setting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471469" y="13147687"/>
            <a:ext cx="9688759" cy="16154675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65782" y="14422885"/>
            <a:ext cx="8719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Is there meaningful within-participant variability?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Does variability </a:t>
            </a:r>
            <a:r>
              <a:rPr lang="en-US" sz="3200" b="1" dirty="0">
                <a:solidFill>
                  <a:schemeClr val="accent1"/>
                </a:solidFill>
              </a:rPr>
              <a:t>differ</a:t>
            </a:r>
            <a:r>
              <a:rPr lang="en-US" sz="3200" b="1" dirty="0">
                <a:solidFill>
                  <a:srgbClr val="0DDFFB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across inference types</a:t>
            </a:r>
            <a:r>
              <a:rPr lang="en-US" sz="3200" dirty="0"/>
              <a:t>?</a:t>
            </a:r>
          </a:p>
          <a:p>
            <a:pPr marL="249462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Predictive vs diagnostic reasoning</a:t>
            </a:r>
          </a:p>
          <a:p>
            <a:pPr marL="249462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Effect of conditional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Is individual level variability related to </a:t>
            </a:r>
            <a:r>
              <a:rPr lang="en-US" sz="3200" b="1" dirty="0">
                <a:solidFill>
                  <a:schemeClr val="accent1"/>
                </a:solidFill>
              </a:rPr>
              <a:t>violations of Markov independence</a:t>
            </a:r>
            <a:r>
              <a:rPr lang="en-US" sz="3200" dirty="0"/>
              <a:t>?</a:t>
            </a:r>
            <a:endParaRPr lang="en-US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existing models explain within-participant variability?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69050" y="5804259"/>
            <a:ext cx="871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investigate the source of the </a:t>
            </a:r>
            <a:r>
              <a:rPr lang="en-US" sz="3200" b="1" dirty="0">
                <a:solidFill>
                  <a:schemeClr val="accent1"/>
                </a:solidFill>
              </a:rPr>
              <a:t>considerable variability </a:t>
            </a:r>
            <a:r>
              <a:rPr lang="en-US" sz="3200" dirty="0"/>
              <a:t>of causal judgments.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2496462" y="23831973"/>
            <a:ext cx="9663766" cy="5470388"/>
          </a:xfrm>
          <a:prstGeom prst="roundRect">
            <a:avLst>
              <a:gd name="adj" fmla="val 26385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854401" y="25490825"/>
            <a:ext cx="93500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Within-participant variability in causal reasoning can be probed experimentally and is related to the type of inference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Variability can’t be explained by simple additions to normative CGM model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Computational models need to account for (systematic variation in) variability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33615" y="5658854"/>
            <a:ext cx="5104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6 inference types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81428" y="24276963"/>
            <a:ext cx="8719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Inference 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given state of 1 or 2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predict unknown variable’s state (0 – 100)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357165" y="12397274"/>
            <a:ext cx="9604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Repeated independent measurements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117272" y="4166867"/>
            <a:ext cx="4989441" cy="1438425"/>
          </a:xfrm>
          <a:prstGeom prst="roundRect">
            <a:avLst/>
          </a:prstGeom>
          <a:solidFill>
            <a:srgbClr val="03BED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71761" y="4309723"/>
            <a:ext cx="43453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758524" y="4126342"/>
            <a:ext cx="4989441" cy="1432057"/>
          </a:xfrm>
          <a:prstGeom prst="roundRect">
            <a:avLst/>
          </a:prstGeom>
          <a:solidFill>
            <a:srgbClr val="03BED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132803" y="4221234"/>
            <a:ext cx="4232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Experiment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4412050" y="4131670"/>
            <a:ext cx="4989441" cy="1432057"/>
          </a:xfrm>
          <a:prstGeom prst="roundRect">
            <a:avLst/>
          </a:prstGeom>
          <a:solidFill>
            <a:srgbClr val="03BED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53451" y="4237897"/>
            <a:ext cx="27066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4599805" y="23802217"/>
            <a:ext cx="6165727" cy="1536577"/>
          </a:xfrm>
          <a:prstGeom prst="roundRect">
            <a:avLst/>
          </a:prstGeom>
          <a:solidFill>
            <a:srgbClr val="03BED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548799" y="23946977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10088" y="414574"/>
            <a:ext cx="41491704" cy="1952940"/>
          </a:xfrm>
          <a:prstGeom prst="roundRect">
            <a:avLst/>
          </a:prstGeom>
          <a:solidFill>
            <a:srgbClr val="03BED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9096" y="607352"/>
            <a:ext cx="30725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Variability in Causal Reasoning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88843" y="29427633"/>
            <a:ext cx="8571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n w="3175">
                  <a:solidFill>
                    <a:schemeClr val="tx1"/>
                  </a:solidFill>
                </a:ln>
              </a:rPr>
              <a:t>Rehder</a:t>
            </a:r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 (2018) Beyond Markov: Accounting for independence violations in causal reasoning. Cog. </a:t>
            </a:r>
            <a:r>
              <a:rPr lang="en-US" sz="1600" dirty="0" err="1">
                <a:ln w="3175">
                  <a:solidFill>
                    <a:schemeClr val="tx1"/>
                  </a:solidFill>
                </a:ln>
              </a:rPr>
              <a:t>Psy</a:t>
            </a:r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.</a:t>
            </a:r>
          </a:p>
          <a:p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R&amp;H: </a:t>
            </a:r>
            <a:r>
              <a:rPr lang="en-US" sz="1600" dirty="0" err="1">
                <a:ln w="3175">
                  <a:solidFill>
                    <a:schemeClr val="tx1"/>
                  </a:solidFill>
                </a:ln>
              </a:rPr>
              <a:t>Rottman</a:t>
            </a:r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 &amp; Hastie (2016) Do People Reason Rationally about Causally Related Events? Cog. </a:t>
            </a:r>
            <a:r>
              <a:rPr lang="en-US" sz="1600" dirty="0" err="1">
                <a:ln w="3175">
                  <a:solidFill>
                    <a:schemeClr val="tx1"/>
                  </a:solidFill>
                </a:ln>
              </a:rPr>
              <a:t>Psy</a:t>
            </a:r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69401" y="13428460"/>
            <a:ext cx="3076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Questions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2496462" y="11452756"/>
            <a:ext cx="9350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More variable participants committed larger Markov violations. </a:t>
            </a:r>
            <a:r>
              <a:rPr lang="en-US" sz="3200" dirty="0"/>
              <a:t>A common process might drive both Markov violations and a part of the observed variability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8137" y="11612578"/>
            <a:ext cx="87194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 do so by analyzing </a:t>
            </a:r>
            <a:r>
              <a:rPr lang="en-US" sz="3200" b="1" dirty="0">
                <a:solidFill>
                  <a:schemeClr val="accent1"/>
                </a:solidFill>
              </a:rPr>
              <a:t>full response distributions</a:t>
            </a:r>
            <a:r>
              <a:rPr lang="en-US" sz="3200" dirty="0"/>
              <a:t> of participant judgments, instead of just mean responses.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</a:p>
          <a:p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22426337" y="23034011"/>
            <a:ext cx="98512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Within-participant variability </a:t>
            </a:r>
            <a:r>
              <a:rPr lang="en-US" sz="3200" dirty="0"/>
              <a:t>(bars) does not follow mean response (floating boxes) and </a:t>
            </a:r>
            <a:r>
              <a:rPr lang="en-US" sz="3200" b="1" dirty="0">
                <a:solidFill>
                  <a:schemeClr val="accent1"/>
                </a:solidFill>
              </a:rPr>
              <a:t>varies systematically</a:t>
            </a:r>
            <a:r>
              <a:rPr lang="en-US" sz="3200" dirty="0"/>
              <a:t> per inference type: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Variability is lower for inferences with incomplete information.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Variability is higher for diagnostic inferences.</a:t>
            </a:r>
          </a:p>
          <a:p>
            <a:endParaRPr lang="en-US" sz="3200" dirty="0"/>
          </a:p>
          <a:p>
            <a:r>
              <a:rPr lang="en-US" sz="3200" dirty="0"/>
              <a:t>These findings indicate that the observed within-participant </a:t>
            </a:r>
            <a:r>
              <a:rPr lang="en-US" sz="3200" b="1" dirty="0">
                <a:solidFill>
                  <a:schemeClr val="accent1"/>
                </a:solidFill>
              </a:rPr>
              <a:t>variability reflects (at least partly) a decision-making process</a:t>
            </a:r>
            <a:r>
              <a:rPr lang="en-US" sz="3200" dirty="0"/>
              <a:t>, and not just noise.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D25EFD-6844-4689-A91B-5D35D38B1E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r="5154"/>
          <a:stretch/>
        </p:blipFill>
        <p:spPr>
          <a:xfrm>
            <a:off x="31838352" y="5053145"/>
            <a:ext cx="10127109" cy="636444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93E2885-0093-4280-B480-8FF12DAC31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911"/>
          <a:stretch/>
        </p:blipFill>
        <p:spPr>
          <a:xfrm>
            <a:off x="1442110" y="26038439"/>
            <a:ext cx="8154045" cy="229553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68FEF68-4C09-4666-94D6-B6B1FD02BAA4}"/>
              </a:ext>
            </a:extLst>
          </p:cNvPr>
          <p:cNvSpPr txBox="1"/>
          <p:nvPr/>
        </p:nvSpPr>
        <p:spPr>
          <a:xfrm>
            <a:off x="11682007" y="13166355"/>
            <a:ext cx="87194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get multiple measurements of a single inference type we collapsed over: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5 different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Flipping the two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Absence and presence P(Y=1) = 1- P(Y=0)</a:t>
            </a:r>
          </a:p>
          <a:p>
            <a:r>
              <a:rPr lang="en-US" sz="3200" dirty="0"/>
              <a:t>Resulting in </a:t>
            </a:r>
            <a:r>
              <a:rPr lang="en-US" sz="3200" b="1" dirty="0">
                <a:solidFill>
                  <a:schemeClr val="accent1"/>
                </a:solidFill>
              </a:rPr>
              <a:t>20 measurements of each inference </a:t>
            </a:r>
            <a:r>
              <a:rPr lang="en-US" sz="3200" dirty="0"/>
              <a:t>type, and 120 queries per participant.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76CB8B-2AEF-45A5-AAFF-4C14ABEEF6FA}"/>
              </a:ext>
            </a:extLst>
          </p:cNvPr>
          <p:cNvSpPr txBox="1"/>
          <p:nvPr/>
        </p:nvSpPr>
        <p:spPr>
          <a:xfrm>
            <a:off x="23040097" y="15218614"/>
            <a:ext cx="852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Variability per inference type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BCF4BB-F694-4F7C-BB9B-3C13B13D15F9}"/>
              </a:ext>
            </a:extLst>
          </p:cNvPr>
          <p:cNvSpPr txBox="1"/>
          <p:nvPr/>
        </p:nvSpPr>
        <p:spPr>
          <a:xfrm>
            <a:off x="34179893" y="4158602"/>
            <a:ext cx="5348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Markov violations</a:t>
            </a:r>
          </a:p>
        </p:txBody>
      </p:sp>
      <p:sp>
        <p:nvSpPr>
          <p:cNvPr id="101" name="Rounded Rectangle 83">
            <a:extLst>
              <a:ext uri="{FF2B5EF4-FFF2-40B4-BE49-F238E27FC236}">
                <a16:creationId xmlns:a16="http://schemas.microsoft.com/office/drawing/2014/main" id="{A78DE1D2-062F-4027-AE6E-593EC62961EE}"/>
              </a:ext>
            </a:extLst>
          </p:cNvPr>
          <p:cNvSpPr/>
          <p:nvPr/>
        </p:nvSpPr>
        <p:spPr>
          <a:xfrm>
            <a:off x="34150607" y="13121857"/>
            <a:ext cx="6669218" cy="1884575"/>
          </a:xfrm>
          <a:prstGeom prst="roundRect">
            <a:avLst/>
          </a:prstGeom>
          <a:solidFill>
            <a:srgbClr val="03BED7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EDAB5C-CE93-456A-BAAD-689BBDD626B2}"/>
              </a:ext>
            </a:extLst>
          </p:cNvPr>
          <p:cNvSpPr txBox="1"/>
          <p:nvPr/>
        </p:nvSpPr>
        <p:spPr>
          <a:xfrm>
            <a:off x="34976753" y="13015908"/>
            <a:ext cx="5180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Sources of variability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EA7927-DE47-4173-8F47-7F7531B62ABD}"/>
              </a:ext>
            </a:extLst>
          </p:cNvPr>
          <p:cNvSpPr txBox="1"/>
          <p:nvPr/>
        </p:nvSpPr>
        <p:spPr>
          <a:xfrm>
            <a:off x="32844584" y="15155793"/>
            <a:ext cx="9001902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Motor or general task noise cannot explain the variability</a:t>
            </a:r>
            <a:r>
              <a:rPr lang="en-US" sz="3200" dirty="0"/>
              <a:t>, as it varies systematically and is multi-modal.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Distributions are not centered on the normative response</a:t>
            </a:r>
            <a:r>
              <a:rPr lang="en-US" sz="3200" dirty="0"/>
              <a:t>, counter to predictions of e.g. the Beta inference model (R&amp;H, 2016)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Uncertainty about the parameters of the causal network is unlikely as a source.</a:t>
            </a:r>
            <a:r>
              <a:rPr lang="en-US" sz="3200" dirty="0"/>
              <a:t> It could explain increased variability for diagnostic inferences, but cannot explain other findings.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Default responding might explain spikes at 50%</a:t>
            </a:r>
            <a:r>
              <a:rPr lang="en-US" sz="3200" dirty="0"/>
              <a:t>. A possible explanation of changes in spikes might be that guessing is more likely with more ambiguous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The Mutation Sampler </a:t>
            </a:r>
            <a:r>
              <a:rPr lang="en-US" sz="3200" dirty="0"/>
              <a:t>(D&amp;R, 2020) can explain the changing spikes and predicts within-participant variability.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C46F0D8-5082-42C2-B2A6-68C1E4C66C18}"/>
              </a:ext>
            </a:extLst>
          </p:cNvPr>
          <p:cNvSpPr txBox="1"/>
          <p:nvPr/>
        </p:nvSpPr>
        <p:spPr>
          <a:xfrm>
            <a:off x="24719096" y="29423067"/>
            <a:ext cx="115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References: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51709DC-CFD2-45E5-90EA-56724A4F5C28}"/>
              </a:ext>
            </a:extLst>
          </p:cNvPr>
          <p:cNvSpPr txBox="1"/>
          <p:nvPr/>
        </p:nvSpPr>
        <p:spPr>
          <a:xfrm>
            <a:off x="26117882" y="29427633"/>
            <a:ext cx="7229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D&amp;R: Davis &amp; </a:t>
            </a:r>
            <a:r>
              <a:rPr lang="en-US" sz="1600" dirty="0" err="1">
                <a:ln w="3175">
                  <a:solidFill>
                    <a:schemeClr val="tx1"/>
                  </a:solidFill>
                </a:ln>
              </a:rPr>
              <a:t>Rehder</a:t>
            </a:r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 (2020) A Process Model of Causal Reasoning. Cog. Sci. </a:t>
            </a:r>
          </a:p>
          <a:p>
            <a:r>
              <a:rPr lang="en-US" sz="1600" dirty="0" err="1">
                <a:ln w="3175">
                  <a:solidFill>
                    <a:schemeClr val="tx1"/>
                  </a:solidFill>
                </a:ln>
              </a:rPr>
              <a:t>Rehder</a:t>
            </a:r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 (2014) Independence and Dependence in Human Causal Reasoning. Cog. </a:t>
            </a:r>
            <a:r>
              <a:rPr lang="en-US" sz="1600" dirty="0" err="1">
                <a:ln w="3175">
                  <a:solidFill>
                    <a:schemeClr val="tx1"/>
                  </a:solidFill>
                </a:ln>
              </a:rPr>
              <a:t>Psy</a:t>
            </a:r>
            <a:r>
              <a:rPr lang="en-US" sz="1600" dirty="0">
                <a:ln w="3175">
                  <a:solidFill>
                    <a:schemeClr val="tx1"/>
                  </a:solidFill>
                </a:ln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98C52-EBC3-214F-A4EA-7A9343B4B2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6929" r="9683" b="50016"/>
          <a:stretch/>
        </p:blipFill>
        <p:spPr>
          <a:xfrm>
            <a:off x="875838" y="7937622"/>
            <a:ext cx="8934996" cy="342128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0F8066-D648-6146-9909-E45936882218}"/>
              </a:ext>
            </a:extLst>
          </p:cNvPr>
          <p:cNvCxnSpPr/>
          <p:nvPr/>
        </p:nvCxnSpPr>
        <p:spPr>
          <a:xfrm>
            <a:off x="2542032" y="6919254"/>
            <a:ext cx="575240" cy="85452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D51797-42F4-A34A-A6B2-409377C95239}"/>
              </a:ext>
            </a:extLst>
          </p:cNvPr>
          <p:cNvSpPr txBox="1"/>
          <p:nvPr/>
        </p:nvSpPr>
        <p:spPr>
          <a:xfrm>
            <a:off x="2857349" y="7039368"/>
            <a:ext cx="563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distributions from </a:t>
            </a:r>
            <a:r>
              <a:rPr lang="en-US" sz="2000" dirty="0" err="1"/>
              <a:t>Rottman</a:t>
            </a:r>
            <a:r>
              <a:rPr lang="en-US" sz="2000" dirty="0"/>
              <a:t> &amp; Hastie (2016)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94FE4A-F19C-714D-BE00-90C38EB496D8}"/>
              </a:ext>
            </a:extLst>
          </p:cNvPr>
          <p:cNvSpPr/>
          <p:nvPr/>
        </p:nvSpPr>
        <p:spPr>
          <a:xfrm>
            <a:off x="2648231" y="21458687"/>
            <a:ext cx="1320508" cy="13205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6A7AED5-7F92-C54C-B4BC-5F4B61535702}"/>
              </a:ext>
            </a:extLst>
          </p:cNvPr>
          <p:cNvSpPr/>
          <p:nvPr/>
        </p:nvSpPr>
        <p:spPr>
          <a:xfrm>
            <a:off x="6850040" y="20498226"/>
            <a:ext cx="1320508" cy="13205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E155EC-8E98-8546-B3F2-A8E012ABF714}"/>
              </a:ext>
            </a:extLst>
          </p:cNvPr>
          <p:cNvSpPr/>
          <p:nvPr/>
        </p:nvSpPr>
        <p:spPr>
          <a:xfrm>
            <a:off x="6850787" y="22419148"/>
            <a:ext cx="1320508" cy="132050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393D06-7B07-084D-9C9B-87B9ECF200F6}"/>
              </a:ext>
            </a:extLst>
          </p:cNvPr>
          <p:cNvCxnSpPr>
            <a:cxnSpLocks/>
            <a:stCxn id="37" idx="6"/>
            <a:endCxn id="68" idx="2"/>
          </p:cNvCxnSpPr>
          <p:nvPr/>
        </p:nvCxnSpPr>
        <p:spPr>
          <a:xfrm flipV="1">
            <a:off x="3968739" y="21158480"/>
            <a:ext cx="2881301" cy="96046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31BEA3-69EC-EF4C-AF92-58E060CECA03}"/>
              </a:ext>
            </a:extLst>
          </p:cNvPr>
          <p:cNvCxnSpPr>
            <a:cxnSpLocks/>
            <a:stCxn id="37" idx="6"/>
            <a:endCxn id="69" idx="2"/>
          </p:cNvCxnSpPr>
          <p:nvPr/>
        </p:nvCxnSpPr>
        <p:spPr>
          <a:xfrm>
            <a:off x="3968739" y="22118941"/>
            <a:ext cx="2882048" cy="960461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A290707-C028-3D4D-A27C-0E29591C9B68}"/>
              </a:ext>
            </a:extLst>
          </p:cNvPr>
          <p:cNvSpPr txBox="1"/>
          <p:nvPr/>
        </p:nvSpPr>
        <p:spPr>
          <a:xfrm rot="20468995">
            <a:off x="3920649" y="21057399"/>
            <a:ext cx="279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75% causal strengths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2AEA90-DA5F-504E-A3F2-7634308A3A69}"/>
              </a:ext>
            </a:extLst>
          </p:cNvPr>
          <p:cNvSpPr txBox="1"/>
          <p:nvPr/>
        </p:nvSpPr>
        <p:spPr>
          <a:xfrm>
            <a:off x="1229206" y="20366688"/>
            <a:ext cx="193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50% base rate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B9F7E1-FF82-5840-9219-70F4DC820C65}"/>
              </a:ext>
            </a:extLst>
          </p:cNvPr>
          <p:cNvCxnSpPr>
            <a:endCxn id="37" idx="1"/>
          </p:cNvCxnSpPr>
          <p:nvPr/>
        </p:nvCxnSpPr>
        <p:spPr>
          <a:xfrm>
            <a:off x="2126691" y="20877858"/>
            <a:ext cx="714924" cy="77421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6AA29E2-BF0E-144A-9A1A-B15397F3B969}"/>
              </a:ext>
            </a:extLst>
          </p:cNvPr>
          <p:cNvSpPr/>
          <p:nvPr/>
        </p:nvSpPr>
        <p:spPr>
          <a:xfrm>
            <a:off x="12323994" y="7709303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50E0AC2-D65B-C047-8BBB-982DF6D7ECB3}"/>
              </a:ext>
            </a:extLst>
          </p:cNvPr>
          <p:cNvSpPr/>
          <p:nvPr/>
        </p:nvSpPr>
        <p:spPr>
          <a:xfrm>
            <a:off x="13758023" y="7325619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3078B23-B9E2-E741-A1E7-EFF45787A50E}"/>
              </a:ext>
            </a:extLst>
          </p:cNvPr>
          <p:cNvSpPr/>
          <p:nvPr/>
        </p:nvSpPr>
        <p:spPr>
          <a:xfrm>
            <a:off x="13758023" y="8092986"/>
            <a:ext cx="566297" cy="5662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?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9EAE4F-90B1-7848-A49E-1668A18BBE60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12890291" y="7608768"/>
            <a:ext cx="867732" cy="3836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7863589-3A30-5341-B61E-2F976D6D6B12}"/>
              </a:ext>
            </a:extLst>
          </p:cNvPr>
          <p:cNvCxnSpPr>
            <a:cxnSpLocks/>
            <a:stCxn id="84" idx="6"/>
            <a:endCxn id="88" idx="2"/>
          </p:cNvCxnSpPr>
          <p:nvPr/>
        </p:nvCxnSpPr>
        <p:spPr>
          <a:xfrm>
            <a:off x="12890291" y="7992452"/>
            <a:ext cx="867732" cy="3836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24A3D5A-0A0B-0445-8596-A20296262C8C}"/>
              </a:ext>
            </a:extLst>
          </p:cNvPr>
          <p:cNvSpPr txBox="1"/>
          <p:nvPr/>
        </p:nvSpPr>
        <p:spPr>
          <a:xfrm>
            <a:off x="12363477" y="6505913"/>
            <a:ext cx="1921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consistent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9C51856-07B0-A24E-B2C8-DE271D4B1B17}"/>
              </a:ext>
            </a:extLst>
          </p:cNvPr>
          <p:cNvSpPr/>
          <p:nvPr/>
        </p:nvSpPr>
        <p:spPr>
          <a:xfrm>
            <a:off x="15469436" y="7730246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204C8E0-609B-6640-97B2-35C2A5EEDB7B}"/>
              </a:ext>
            </a:extLst>
          </p:cNvPr>
          <p:cNvSpPr/>
          <p:nvPr/>
        </p:nvSpPr>
        <p:spPr>
          <a:xfrm>
            <a:off x="16903465" y="7346562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–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468E6F7-164B-9242-BDDF-D2E19232469D}"/>
              </a:ext>
            </a:extLst>
          </p:cNvPr>
          <p:cNvSpPr/>
          <p:nvPr/>
        </p:nvSpPr>
        <p:spPr>
          <a:xfrm>
            <a:off x="16903465" y="8113929"/>
            <a:ext cx="566297" cy="5662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87AC6F-7C56-804F-A321-B1E341E19C48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 flipV="1">
            <a:off x="16035733" y="7629711"/>
            <a:ext cx="867732" cy="3836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9516001-C946-B048-A608-7C364639A5FA}"/>
              </a:ext>
            </a:extLst>
          </p:cNvPr>
          <p:cNvCxnSpPr>
            <a:cxnSpLocks/>
            <a:stCxn id="105" idx="6"/>
            <a:endCxn id="109" idx="2"/>
          </p:cNvCxnSpPr>
          <p:nvPr/>
        </p:nvCxnSpPr>
        <p:spPr>
          <a:xfrm>
            <a:off x="16035733" y="8013395"/>
            <a:ext cx="867732" cy="3836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97BF9DE-C3F8-214A-A9AA-3404D56D553B}"/>
              </a:ext>
            </a:extLst>
          </p:cNvPr>
          <p:cNvSpPr txBox="1"/>
          <p:nvPr/>
        </p:nvSpPr>
        <p:spPr>
          <a:xfrm>
            <a:off x="15339618" y="6509474"/>
            <a:ext cx="2098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incomplete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E2626D4-272E-B743-B5AD-C93A96EC9E59}"/>
              </a:ext>
            </a:extLst>
          </p:cNvPr>
          <p:cNvSpPr/>
          <p:nvPr/>
        </p:nvSpPr>
        <p:spPr>
          <a:xfrm>
            <a:off x="18453370" y="7730246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5D9A90D-C095-3440-9300-3DBE32D03F69}"/>
              </a:ext>
            </a:extLst>
          </p:cNvPr>
          <p:cNvSpPr/>
          <p:nvPr/>
        </p:nvSpPr>
        <p:spPr>
          <a:xfrm>
            <a:off x="19887399" y="7346562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16CE789-08E5-414C-B65E-D54BCDD4F97F}"/>
              </a:ext>
            </a:extLst>
          </p:cNvPr>
          <p:cNvSpPr/>
          <p:nvPr/>
        </p:nvSpPr>
        <p:spPr>
          <a:xfrm>
            <a:off x="19887399" y="8113929"/>
            <a:ext cx="566297" cy="5662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?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4E1A35A-9E0F-EF49-BEC7-914E8055D7CD}"/>
              </a:ext>
            </a:extLst>
          </p:cNvPr>
          <p:cNvCxnSpPr>
            <a:cxnSpLocks/>
            <a:stCxn id="117" idx="6"/>
            <a:endCxn id="118" idx="2"/>
          </p:cNvCxnSpPr>
          <p:nvPr/>
        </p:nvCxnSpPr>
        <p:spPr>
          <a:xfrm flipV="1">
            <a:off x="19019667" y="7629711"/>
            <a:ext cx="867732" cy="3836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CFDB08-3819-ED40-BAE4-450B80E0D194}"/>
              </a:ext>
            </a:extLst>
          </p:cNvPr>
          <p:cNvCxnSpPr>
            <a:cxnSpLocks/>
            <a:stCxn id="117" idx="6"/>
            <a:endCxn id="119" idx="2"/>
          </p:cNvCxnSpPr>
          <p:nvPr/>
        </p:nvCxnSpPr>
        <p:spPr>
          <a:xfrm>
            <a:off x="19019667" y="8013395"/>
            <a:ext cx="867732" cy="3836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A7F4759-F39F-894D-A0AF-06ECC413365E}"/>
              </a:ext>
            </a:extLst>
          </p:cNvPr>
          <p:cNvSpPr txBox="1"/>
          <p:nvPr/>
        </p:nvSpPr>
        <p:spPr>
          <a:xfrm>
            <a:off x="18332553" y="6509474"/>
            <a:ext cx="2241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inconsistent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E62BCD-46A6-714F-8F9E-A71F5BB9950B}"/>
              </a:ext>
            </a:extLst>
          </p:cNvPr>
          <p:cNvSpPr/>
          <p:nvPr/>
        </p:nvSpPr>
        <p:spPr>
          <a:xfrm>
            <a:off x="12323994" y="9877886"/>
            <a:ext cx="566297" cy="5662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?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E0CBD82-097E-AD4C-81A3-4EDFDFBF1A44}"/>
              </a:ext>
            </a:extLst>
          </p:cNvPr>
          <p:cNvSpPr/>
          <p:nvPr/>
        </p:nvSpPr>
        <p:spPr>
          <a:xfrm>
            <a:off x="13758023" y="9494202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4F329ED-A471-5E45-ACAF-39384ACECDA8}"/>
              </a:ext>
            </a:extLst>
          </p:cNvPr>
          <p:cNvSpPr/>
          <p:nvPr/>
        </p:nvSpPr>
        <p:spPr>
          <a:xfrm>
            <a:off x="13758023" y="10261569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A8FE914-FFB3-704C-8CA2-CCBEA8ECC613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2890291" y="9777351"/>
            <a:ext cx="867732" cy="3836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BFAA912-D85A-774A-AE09-FDD0691FA509}"/>
              </a:ext>
            </a:extLst>
          </p:cNvPr>
          <p:cNvCxnSpPr>
            <a:cxnSpLocks/>
            <a:stCxn id="124" idx="6"/>
            <a:endCxn id="126" idx="2"/>
          </p:cNvCxnSpPr>
          <p:nvPr/>
        </p:nvCxnSpPr>
        <p:spPr>
          <a:xfrm>
            <a:off x="12890291" y="10161035"/>
            <a:ext cx="867732" cy="3836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0647BCB9-8EBF-AD4A-878A-E7F3110D4A12}"/>
              </a:ext>
            </a:extLst>
          </p:cNvPr>
          <p:cNvSpPr/>
          <p:nvPr/>
        </p:nvSpPr>
        <p:spPr>
          <a:xfrm>
            <a:off x="15469436" y="9898829"/>
            <a:ext cx="566297" cy="5662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?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051BE0D-3B24-F14B-9DA7-953BF21AB8CD}"/>
              </a:ext>
            </a:extLst>
          </p:cNvPr>
          <p:cNvSpPr/>
          <p:nvPr/>
        </p:nvSpPr>
        <p:spPr>
          <a:xfrm>
            <a:off x="16903465" y="9515145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4C5E661-9093-ED48-B096-97CA62162F56}"/>
              </a:ext>
            </a:extLst>
          </p:cNvPr>
          <p:cNvSpPr/>
          <p:nvPr/>
        </p:nvSpPr>
        <p:spPr>
          <a:xfrm>
            <a:off x="16903465" y="10282512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–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31A2BD8-B7B0-2945-B969-F76A27A327AA}"/>
              </a:ext>
            </a:extLst>
          </p:cNvPr>
          <p:cNvCxnSpPr>
            <a:cxnSpLocks/>
            <a:stCxn id="130" idx="6"/>
            <a:endCxn id="131" idx="2"/>
          </p:cNvCxnSpPr>
          <p:nvPr/>
        </p:nvCxnSpPr>
        <p:spPr>
          <a:xfrm flipV="1">
            <a:off x="16035733" y="9798294"/>
            <a:ext cx="867732" cy="3836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68AACBA-5262-D947-9956-5A0E9E13DDB0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>
            <a:off x="16035733" y="10181978"/>
            <a:ext cx="867732" cy="3836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2B19D02-07E6-AD42-9D85-716368BAD876}"/>
              </a:ext>
            </a:extLst>
          </p:cNvPr>
          <p:cNvSpPr/>
          <p:nvPr/>
        </p:nvSpPr>
        <p:spPr>
          <a:xfrm>
            <a:off x="18453370" y="9898829"/>
            <a:ext cx="566297" cy="5662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?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8A2DFC0-470D-2E49-A8B0-AAA7EFEE6C5B}"/>
              </a:ext>
            </a:extLst>
          </p:cNvPr>
          <p:cNvSpPr/>
          <p:nvPr/>
        </p:nvSpPr>
        <p:spPr>
          <a:xfrm>
            <a:off x="19887399" y="9515145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8010358-2512-CA43-9306-B2A66DF5D429}"/>
              </a:ext>
            </a:extLst>
          </p:cNvPr>
          <p:cNvSpPr/>
          <p:nvPr/>
        </p:nvSpPr>
        <p:spPr>
          <a:xfrm>
            <a:off x="19887399" y="10282512"/>
            <a:ext cx="566297" cy="5662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3DED309-6B26-434E-8041-008301A6463A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 flipV="1">
            <a:off x="19019667" y="9798294"/>
            <a:ext cx="867732" cy="3836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B8F0FED-18B6-3A45-AC5F-5F8ED07950E4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>
          <a:xfrm>
            <a:off x="19019667" y="10181978"/>
            <a:ext cx="867732" cy="3836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15E2D81-3C03-224E-B9D0-8F808249FFE8}"/>
              </a:ext>
            </a:extLst>
          </p:cNvPr>
          <p:cNvSpPr txBox="1"/>
          <p:nvPr/>
        </p:nvSpPr>
        <p:spPr>
          <a:xfrm rot="16200000">
            <a:off x="10713778" y="7721006"/>
            <a:ext cx="1885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predictive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9960974-AC37-B044-80A7-24B43DE01043}"/>
              </a:ext>
            </a:extLst>
          </p:cNvPr>
          <p:cNvSpPr txBox="1"/>
          <p:nvPr/>
        </p:nvSpPr>
        <p:spPr>
          <a:xfrm rot="16200000">
            <a:off x="10691502" y="9891756"/>
            <a:ext cx="1916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diagnostic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A781900-36C7-4A48-A6DD-DB759A6BD7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915" y="7462671"/>
            <a:ext cx="9350024" cy="623334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FAB28E29-5E66-4545-9F4A-4F783A80888D}"/>
              </a:ext>
            </a:extLst>
          </p:cNvPr>
          <p:cNvSpPr txBox="1"/>
          <p:nvPr/>
        </p:nvSpPr>
        <p:spPr>
          <a:xfrm>
            <a:off x="14407461" y="16854291"/>
            <a:ext cx="3504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Raw results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4EFA30-04A8-B447-95DA-87375DC84DBC}"/>
              </a:ext>
            </a:extLst>
          </p:cNvPr>
          <p:cNvCxnSpPr>
            <a:cxnSpLocks/>
          </p:cNvCxnSpPr>
          <p:nvPr/>
        </p:nvCxnSpPr>
        <p:spPr>
          <a:xfrm flipV="1">
            <a:off x="22664049" y="13688178"/>
            <a:ext cx="0" cy="45720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EC5B6-A32B-A143-B4EA-BAF338E9FAA4}"/>
              </a:ext>
            </a:extLst>
          </p:cNvPr>
          <p:cNvCxnSpPr>
            <a:cxnSpLocks/>
          </p:cNvCxnSpPr>
          <p:nvPr/>
        </p:nvCxnSpPr>
        <p:spPr>
          <a:xfrm flipV="1">
            <a:off x="25905066" y="13717564"/>
            <a:ext cx="0" cy="45720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6CD728-405B-774A-B49A-367DF8204CD9}"/>
              </a:ext>
            </a:extLst>
          </p:cNvPr>
          <p:cNvSpPr txBox="1"/>
          <p:nvPr/>
        </p:nvSpPr>
        <p:spPr>
          <a:xfrm>
            <a:off x="22733661" y="13688178"/>
            <a:ext cx="267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normative response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463BE3-D6C6-3247-9FA7-9801B78FF2EB}"/>
              </a:ext>
            </a:extLst>
          </p:cNvPr>
          <p:cNvSpPr txBox="1"/>
          <p:nvPr/>
        </p:nvSpPr>
        <p:spPr>
          <a:xfrm>
            <a:off x="25974677" y="13715976"/>
            <a:ext cx="3594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participant judgment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F76ED4-6F0A-4F41-B99F-84C341358B8E}"/>
              </a:ext>
            </a:extLst>
          </p:cNvPr>
          <p:cNvSpPr txBox="1"/>
          <p:nvPr/>
        </p:nvSpPr>
        <p:spPr>
          <a:xfrm>
            <a:off x="26264429" y="5688421"/>
            <a:ext cx="3293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“Spikes” at 50% </a:t>
            </a:r>
          </a:p>
          <a:p>
            <a:pPr algn="ctr"/>
            <a:r>
              <a:rPr lang="en-US" sz="3600" dirty="0"/>
              <a:t>vary by query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42DC053-07F6-F046-AC9F-5130BBCE6CAD}"/>
              </a:ext>
            </a:extLst>
          </p:cNvPr>
          <p:cNvSpPr txBox="1"/>
          <p:nvPr/>
        </p:nvSpPr>
        <p:spPr>
          <a:xfrm>
            <a:off x="22582112" y="6866291"/>
            <a:ext cx="3504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Many multi-</a:t>
            </a:r>
          </a:p>
          <a:p>
            <a:pPr algn="ctr"/>
            <a:r>
              <a:rPr lang="en-US" sz="3600" dirty="0"/>
              <a:t>modal responses!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72FFF4-C7FF-EA48-8F1E-95BEEE65B621}"/>
              </a:ext>
            </a:extLst>
          </p:cNvPr>
          <p:cNvCxnSpPr>
            <a:cxnSpLocks/>
          </p:cNvCxnSpPr>
          <p:nvPr/>
        </p:nvCxnSpPr>
        <p:spPr>
          <a:xfrm>
            <a:off x="27752038" y="6814830"/>
            <a:ext cx="0" cy="64784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F7B05BA9-BC5C-4148-B352-2A287278D7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" r="47514" b="9687"/>
          <a:stretch/>
        </p:blipFill>
        <p:spPr>
          <a:xfrm>
            <a:off x="11536943" y="17987195"/>
            <a:ext cx="6528385" cy="4890586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A18CE0CC-E0AD-344C-A029-C27DE9378FC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6"/>
          <a:stretch/>
        </p:blipFill>
        <p:spPr>
          <a:xfrm>
            <a:off x="11536943" y="22837253"/>
            <a:ext cx="6705429" cy="5500989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201AFDE-F031-D849-BD1A-487AC85F323D}"/>
              </a:ext>
            </a:extLst>
          </p:cNvPr>
          <p:cNvSpPr txBox="1"/>
          <p:nvPr/>
        </p:nvSpPr>
        <p:spPr>
          <a:xfrm>
            <a:off x="17978099" y="19718571"/>
            <a:ext cx="3276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within-participant </a:t>
            </a:r>
          </a:p>
          <a:p>
            <a:r>
              <a:rPr lang="en-US" sz="3200" dirty="0"/>
              <a:t>variability differs </a:t>
            </a:r>
          </a:p>
          <a:p>
            <a:r>
              <a:rPr lang="en-US" sz="3200" dirty="0"/>
              <a:t>by inference type!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E0202ED-51B9-604D-B140-B28A97631F79}"/>
              </a:ext>
            </a:extLst>
          </p:cNvPr>
          <p:cNvSpPr/>
          <p:nvPr/>
        </p:nvSpPr>
        <p:spPr>
          <a:xfrm>
            <a:off x="13103302" y="11228383"/>
            <a:ext cx="452566" cy="4525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06D4E97-3169-0245-A558-01398EC40AD4}"/>
              </a:ext>
            </a:extLst>
          </p:cNvPr>
          <p:cNvSpPr txBox="1"/>
          <p:nvPr/>
        </p:nvSpPr>
        <p:spPr>
          <a:xfrm>
            <a:off x="13586596" y="11228383"/>
            <a:ext cx="221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queried variable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53735B0-E82F-1046-8CEF-B0BB418399AE}"/>
              </a:ext>
            </a:extLst>
          </p:cNvPr>
          <p:cNvSpPr/>
          <p:nvPr/>
        </p:nvSpPr>
        <p:spPr>
          <a:xfrm>
            <a:off x="13103302" y="11838146"/>
            <a:ext cx="452566" cy="452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F773360-F3BC-DD43-BFAF-D90421D690F4}"/>
              </a:ext>
            </a:extLst>
          </p:cNvPr>
          <p:cNvSpPr txBox="1"/>
          <p:nvPr/>
        </p:nvSpPr>
        <p:spPr>
          <a:xfrm>
            <a:off x="13586596" y="11790020"/>
            <a:ext cx="2202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present variable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E11D837-0111-D244-8135-FFA7523678E9}"/>
              </a:ext>
            </a:extLst>
          </p:cNvPr>
          <p:cNvSpPr/>
          <p:nvPr/>
        </p:nvSpPr>
        <p:spPr>
          <a:xfrm>
            <a:off x="16225444" y="11259396"/>
            <a:ext cx="452566" cy="452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–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EB01942-396F-6045-A2B9-2423CEB7495E}"/>
              </a:ext>
            </a:extLst>
          </p:cNvPr>
          <p:cNvSpPr txBox="1"/>
          <p:nvPr/>
        </p:nvSpPr>
        <p:spPr>
          <a:xfrm>
            <a:off x="16682955" y="11259396"/>
            <a:ext cx="353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variable’s state is unknown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9AB38EE-7029-BF43-95D8-41D87DCF4586}"/>
              </a:ext>
            </a:extLst>
          </p:cNvPr>
          <p:cNvSpPr/>
          <p:nvPr/>
        </p:nvSpPr>
        <p:spPr>
          <a:xfrm>
            <a:off x="16225444" y="11828156"/>
            <a:ext cx="452566" cy="452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E61AD55-F008-FC4D-8C9C-E68CAFF58C33}"/>
              </a:ext>
            </a:extLst>
          </p:cNvPr>
          <p:cNvSpPr txBox="1"/>
          <p:nvPr/>
        </p:nvSpPr>
        <p:spPr>
          <a:xfrm>
            <a:off x="16682955" y="11796072"/>
            <a:ext cx="2091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absent variable</a:t>
            </a:r>
          </a:p>
        </p:txBody>
      </p:sp>
    </p:spTree>
    <p:extLst>
      <p:ext uri="{BB962C8B-B14F-4D97-AF65-F5344CB8AC3E}">
        <p14:creationId xmlns:p14="http://schemas.microsoft.com/office/powerpoint/2010/main" val="149691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14867</TotalTime>
  <Words>623</Words>
  <Application>Microsoft Macintosh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Ivar Kolvoort</dc:creator>
  <cp:lastModifiedBy>Microsoft Office User</cp:lastModifiedBy>
  <cp:revision>261</cp:revision>
  <dcterms:created xsi:type="dcterms:W3CDTF">2019-12-05T14:14:57Z</dcterms:created>
  <dcterms:modified xsi:type="dcterms:W3CDTF">2021-06-16T23:14:56Z</dcterms:modified>
</cp:coreProperties>
</file>