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7" r:id="rId3"/>
    <p:sldId id="272" r:id="rId4"/>
    <p:sldId id="303" r:id="rId5"/>
    <p:sldId id="309" r:id="rId6"/>
    <p:sldId id="319" r:id="rId7"/>
    <p:sldId id="304" r:id="rId8"/>
    <p:sldId id="307" r:id="rId9"/>
    <p:sldId id="313" r:id="rId10"/>
    <p:sldId id="310" r:id="rId11"/>
    <p:sldId id="311" r:id="rId12"/>
    <p:sldId id="312" r:id="rId13"/>
    <p:sldId id="301" r:id="rId14"/>
    <p:sldId id="305" r:id="rId15"/>
    <p:sldId id="324" r:id="rId16"/>
    <p:sldId id="314" r:id="rId17"/>
    <p:sldId id="316" r:id="rId18"/>
    <p:sldId id="325" r:id="rId19"/>
    <p:sldId id="318" r:id="rId20"/>
    <p:sldId id="323" r:id="rId21"/>
    <p:sldId id="317" r:id="rId22"/>
    <p:sldId id="320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59DF0A-DA2A-BC47-B969-339C07BA6D07}">
          <p14:sldIdLst>
            <p14:sldId id="256"/>
            <p14:sldId id="327"/>
          </p14:sldIdLst>
        </p14:section>
        <p14:section name="Zach" id="{F07343C6-0410-8246-B06C-545A4F124EE6}">
          <p14:sldIdLst>
            <p14:sldId id="272"/>
            <p14:sldId id="303"/>
            <p14:sldId id="309"/>
            <p14:sldId id="319"/>
            <p14:sldId id="304"/>
            <p14:sldId id="307"/>
            <p14:sldId id="313"/>
            <p14:sldId id="310"/>
            <p14:sldId id="311"/>
            <p14:sldId id="312"/>
          </p14:sldIdLst>
        </p14:section>
        <p14:section name="Nishad" id="{4016E77C-4C3F-5C4D-8EFA-D0709C550DEC}">
          <p14:sldIdLst>
            <p14:sldId id="301"/>
            <p14:sldId id="305"/>
            <p14:sldId id="324"/>
            <p14:sldId id="314"/>
            <p14:sldId id="316"/>
            <p14:sldId id="325"/>
            <p14:sldId id="318"/>
            <p14:sldId id="323"/>
            <p14:sldId id="317"/>
            <p14:sldId id="32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9D"/>
    <a:srgbClr val="30689C"/>
    <a:srgbClr val="67B9E7"/>
    <a:srgbClr val="E7928D"/>
    <a:srgbClr val="ABC5FD"/>
    <a:srgbClr val="89E1DE"/>
    <a:srgbClr val="AA94CD"/>
    <a:srgbClr val="EDD357"/>
    <a:srgbClr val="E1CA8A"/>
    <a:srgbClr val="E8A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E4E57-1CF6-4440-8310-3CBE926400C3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Sea Ice Forecasting using Attention-based Ensemble LSTM </a:t>
            </a:r>
          </a:p>
          <a:p>
            <a:r>
              <a:rPr lang="en-US"/>
              <a:t>
Sea Ice Forecasting using Attention-based Ensemble LSTM </a:t>
            </a:r>
          </a:p>
          <a:p>
            <a:r>
              <a:rPr lang="en-US"/>
              <a:t>
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3DC02-E926-F143-BEA7-834664C0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2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Sea Ice Forecasting using Attention-based Ensemble LSTM </a:t>
            </a:r>
          </a:p>
          <a:p>
            <a:r>
              <a:rPr lang="en-US"/>
              <a:t>
Sea Ice Forecasting using Attention-based Ensemble LSTM </a:t>
            </a:r>
          </a:p>
          <a:p>
            <a:r>
              <a:rPr lang="en-US"/>
              <a:t>
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(Introduce paper, state goal, state inputs and outputs</a:t>
            </a:r>
          </a:p>
          <a:p>
            <a:endParaRPr lang="en-US"/>
          </a:p>
          <a:p>
            <a:r>
              <a:rPr lang="en-US"/>
              <a:t>Can note that we do not understand how an average of, say, wind velocity over that big a region can be indicative of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9DB2-9221-804F-973B-4450AB297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Sea Ice Forecasting using Attention-based Ensemble LSTM </a:t>
            </a:r>
          </a:p>
          <a:p>
            <a:r>
              <a:rPr lang="en-US"/>
              <a:t>
Sea Ice Forecasting using Attention-based Ensemble LSTM 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818418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Maybe explain why we think this general architecture works. </a:t>
            </a:r>
          </a:p>
          <a:p>
            <a:endParaRPr lang="en-US"/>
          </a:p>
          <a:p>
            <a:r>
              <a:rPr lang="en-US"/>
              <a:t>i.e. spatial branch learns </a:t>
            </a:r>
            <a:r>
              <a:rPr lang="en-US" err="1"/>
              <a:t>spatio</a:t>
            </a:r>
            <a:r>
              <a:rPr lang="en-US"/>
              <a:t>-temporal system while temporal input learns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96A8-F74A-FC43-8043-A5FAB6F8F6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Sea Ice Forecasting using Attention-based Ensemble LSTM </a:t>
            </a:r>
          </a:p>
          <a:p>
            <a:r>
              <a:rPr lang="en-US"/>
              <a:t>
Sea Ice Forecasting using Attention-based Ensemble LSTM 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914458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Explicitely</a:t>
            </a:r>
            <a:r>
              <a:rPr lang="en-US"/>
              <a:t> say we are not using R2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8A6FA-2311-FE4D-BC0C-61DEDAAC29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Sea Ice Forecasting using Attention-based Ensemble LSTM </a:t>
            </a:r>
          </a:p>
          <a:p>
            <a:r>
              <a:rPr lang="en-US"/>
              <a:t>
Sea Ice Forecasting using Attention-based Ensemble LSTM 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538884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what each “block” does?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FC55-3F9B-2541-A993-3E9BF02400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Sea Ice Forecasting using Attention-based Ensemble LSTM </a:t>
            </a:r>
          </a:p>
          <a:p>
            <a:r>
              <a:rPr lang="en-US"/>
              <a:t>
Sea Ice Forecasting using Attention-based Ensemble LSTM 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27790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They introduce two main innovations</a:t>
            </a:r>
          </a:p>
          <a:p>
            <a:endParaRPr lang="en-US"/>
          </a:p>
          <a:p>
            <a:r>
              <a:rPr lang="en-US"/>
              <a:t>1. combining timescales, to account for the influence of short- and long-term trends and influences</a:t>
            </a:r>
          </a:p>
          <a:p>
            <a:r>
              <a:rPr lang="en-US"/>
              <a:t>	- to accomplish this: reshape data to 30*11, w/ monthly data having one timestep, daily data having 30 timesteps</a:t>
            </a:r>
          </a:p>
          <a:p>
            <a:endParaRPr lang="en-US"/>
          </a:p>
          <a:p>
            <a:r>
              <a:rPr lang="en-US"/>
              <a:t>2. adding attention layers on the outputs of the two LSTM layers to learn to focus on specific features of the hidden states</a:t>
            </a:r>
          </a:p>
          <a:p>
            <a:r>
              <a:rPr lang="en-US"/>
              <a:t> 	- (they do not go into detail about why they think this should improve performance, nor test  whether it does; in our tests, it did but only marginally)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E318-C0AF-F244-B15E-0CCA4DD124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Sea Ice Forecasting using Attention-based Ensemble LSTM </a:t>
            </a:r>
          </a:p>
          <a:p>
            <a:r>
              <a:rPr lang="en-US"/>
              <a:t>
Sea Ice Forecasting using Attention-based Ensemble LSTM 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66649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888F5-09DB-2948-85A8-5BFB3B9BA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Sea Ice Forecasting using Attention-based Ensemble LSTM </a:t>
            </a:r>
          </a:p>
          <a:p>
            <a:r>
              <a:rPr lang="en-US"/>
              <a:t>
Sea Ice Forecasting using Attention-based Ensemble LSTM 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524398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our d-LSTM r2 score is actually higher than theirs &amp; that the </a:t>
            </a:r>
            <a:r>
              <a:rPr lang="en-US" err="1"/>
              <a:t>ea</a:t>
            </a:r>
            <a:r>
              <a:rPr lang="en-US"/>
              <a:t>-LSTM performs the worst &amp; has highest Std 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77B7-6BAC-3F45-83A3-EB8DBC9233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Sea Ice Forecasting using Attention-based Ensemble LSTM </a:t>
            </a:r>
          </a:p>
          <a:p>
            <a:r>
              <a:rPr lang="en-US"/>
              <a:t>
Sea Ice Forecasting using Attention-based Ensemble LSTM 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85549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Random forest gives the best results with low standard deviation </a:t>
            </a:r>
          </a:p>
          <a:p>
            <a:r>
              <a:rPr lang="en-US"/>
              <a:t>Linear regression, Ridge regression, Gradient Boosting and XGBoost perform well with very low standard deviation</a:t>
            </a:r>
          </a:p>
          <a:p>
            <a:r>
              <a:rPr lang="en-US"/>
              <a:t>Decision Tree and SVM regression performs slightly worse than the above models</a:t>
            </a:r>
          </a:p>
          <a:p>
            <a:r>
              <a:rPr lang="en-US"/>
              <a:t>Polynomial regression with degree 2 leads to a decrease in performance. Increase in degree leads to lower performance</a:t>
            </a:r>
          </a:p>
          <a:p>
            <a:r>
              <a:rPr lang="en-US"/>
              <a:t>Lasso regression does not generalize at all. L1 norm penalty does not work for the problem.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4B022-7D3E-8943-9784-1A4547D1B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Sea Ice Forecasting using Attention-based Ensemble LSTM </a:t>
            </a:r>
          </a:p>
          <a:p>
            <a:r>
              <a:rPr lang="en-US"/>
              <a:t>
Sea Ice Forecasting using Attention-based Ensemble LSTM 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04681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178C-41F9-E54E-92D4-E8F384F05F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Sea Ice Forecasting using Attention-based Ensemble LSTM </a:t>
            </a:r>
          </a:p>
          <a:p>
            <a:r>
              <a:rPr lang="en-US"/>
              <a:t>
Sea Ice Forecasting using Attention-based Ensemble LSTM 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33196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give the "why”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6AD1-C331-EC4B-947B-782B9014A4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Sea Ice Forecasting using Attention-based Ensemble LSTM </a:t>
            </a:r>
          </a:p>
          <a:p>
            <a:r>
              <a:rPr lang="en-US"/>
              <a:t>
Sea Ice Forecasting using Attention-based Ensemble LSTM 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21903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these are all variables which are related to ocean physics, but that we do not necessarily have good theory for how each would affect sea ice formation / melt  / etc. and that we plan to do a sensitivity analysis to find variable importance</a:t>
            </a:r>
          </a:p>
          <a:p>
            <a:endParaRPr lang="en-US"/>
          </a:p>
          <a:p>
            <a:r>
              <a:rPr lang="en-US"/>
              <a:t>Sensitivity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9B41-F800-0243-BD86-3652BDDAE7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Sea Ice Forecasting using Attention-based Ensemble LSTM </a:t>
            </a:r>
          </a:p>
          <a:p>
            <a:r>
              <a:rPr lang="en-US"/>
              <a:t>
Sea Ice Forecasting using Attention-based Ensemble LSTM 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518372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say we won’t go into detail about </a:t>
            </a:r>
            <a:r>
              <a:rPr lang="en-US" err="1"/>
              <a:t>ConvLSTMs</a:t>
            </a:r>
            <a:r>
              <a:rPr lang="en-US"/>
              <a:t> or LSTMs due to time constraint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A99DD-C048-E94D-AD16-6D2B7521BB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Sea Ice Forecasting using Attention-based Ensemble LSTM </a:t>
            </a:r>
          </a:p>
          <a:p>
            <a:r>
              <a:rPr lang="en-US"/>
              <a:t>
Sea Ice Forecasting using Attention-based Ensemble LSTM 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59498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0DF486-3438-A340-9F75-BB86BE289D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" y="5598000"/>
            <a:ext cx="4567498" cy="12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605660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F18FF30-B0AC-224E-84F8-5D425A2A0546}" type="datetime1">
              <a:rPr lang="en-CA" smtClean="0"/>
              <a:t>2022-04-18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Sea Ice Forecasting using Attention-based Ensemble LSTM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" y="198582"/>
            <a:ext cx="3082197" cy="1985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3050818" y="198582"/>
            <a:ext cx="3047061" cy="1985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6097879" y="198582"/>
            <a:ext cx="3047061" cy="1985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9144939" y="198582"/>
            <a:ext cx="3047061" cy="1985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0"/>
            <a:ext cx="12191999" cy="1985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1" y="1396192"/>
            <a:ext cx="5542713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881" y="2184400"/>
            <a:ext cx="5542713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6154" y="1396192"/>
            <a:ext cx="5593458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154" y="2184400"/>
            <a:ext cx="5593458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3CD5-5EBB-EE41-BBD9-606451540C06}" type="datetime1">
              <a:rPr lang="en-CA" smtClean="0"/>
              <a:t>2022-04-18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C1A3-0186-F444-8C66-4B575D9B6BA0}" type="datetime1">
              <a:rPr lang="en-CA" smtClean="0"/>
              <a:t>2022-04-18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348-39D6-6347-ACA8-C002A5F92426}" type="datetime1">
              <a:rPr lang="en-CA" smtClean="0"/>
              <a:t>2022-04-18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9213CAE5-EBE2-0E4E-A45C-D95AF0EA9A54}" type="datetime1">
              <a:rPr lang="en-CA" smtClean="0"/>
              <a:t>2022-04-18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2D4160-4A25-214B-B0DD-33C1D7760F8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FFB46B-498F-AE4A-B9A7-4C6AB5B81AA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7A2065-ED1B-724B-9396-45C1760E61EB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3DEAB-7BCF-4A44-8C12-F5B4318DA822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30BD48-AC82-AD43-8C23-93AE5272CAC7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26E371-D75A-604E-88BB-90AFCE90362A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0071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b="1" cap="all" baseline="0"/>
            </a:lvl1pPr>
          </a:lstStyle>
          <a:p>
            <a:r>
              <a:rPr lang="en-US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6E3FD185-1ACD-AF44-A770-680BE78C9401}" type="datetime1">
              <a:rPr lang="en-CA" smtClean="0"/>
              <a:t>2022-04-18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93007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93007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0400" y="2420360"/>
            <a:ext cx="108712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93007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9AFB0B-41DD-F947-A857-F70C3043CB58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6CD61E-7E92-D14D-9C2B-ACA64B9951C1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D0C72E-2BBA-454D-BD97-AC183A643FB8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A61640-FDAF-4345-8014-B6E2CE4F6002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4264D-D990-F44D-9800-EA8DF5CA5159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6356CE-4984-C84D-82AE-A8CF95C81E5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50285" y="807867"/>
            <a:ext cx="5440648" cy="544515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362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b="1" cap="all" baseline="0"/>
            </a:lvl1pPr>
          </a:lstStyle>
          <a:p>
            <a:r>
              <a:rPr lang="en-US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8ED9EE05-C48D-BD4C-9719-CE6E341449FE}" type="datetime1">
              <a:rPr lang="en-CA" smtClean="0"/>
              <a:t>2022-04-18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3887245" cy="250337"/>
          </a:xfrm>
        </p:spPr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79637" y="6335309"/>
            <a:ext cx="1016000" cy="250337"/>
          </a:xfrm>
        </p:spPr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4943" y="2409026"/>
            <a:ext cx="4950694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5436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5436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5436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DF50DA-7B18-354A-ADC8-AE0388894B36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30A8D4-6A5A-154F-B1A1-1EFA9143C0D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BD13B1-A03B-334C-8443-736D9DCC4D25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E77912-2640-D24A-B1C4-A778B4DEDB3F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43BB98-0911-ED45-99DF-3136DA24B6D5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DE1CE2-C376-9C45-BAD5-76783368CF28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223AB9B-547B-5848-B404-0930C0B02501}" type="datetime1">
              <a:rPr lang="en-CA" smtClean="0"/>
              <a:t>2022-04-18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9E5936-8DDE-404C-8287-66CA0AC7109D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089031-6A5B-9449-87D7-7C5CDDC88BC8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F6C75A-9108-CA4F-8B66-B6CECA99FEA2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CF4384-BA6E-6245-8D88-99ED543B1D4E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6C63DE-AB2B-974A-A8EC-EA2603B292F2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2A04B-66A2-9349-97DE-C751FF65605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78E381-87A7-AE46-90CD-8BBCAF2F6B32}" type="datetime1">
              <a:rPr lang="en-CA" smtClean="0"/>
              <a:t>2022-04-18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Sea Ice Forecasting using Attention-based Ensemble LSTM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F584D0-0125-DD43-839D-88959E97F904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85CBA6-CECB-7248-880F-540A646F768D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497680-B31E-0E4C-B43C-A3D9D08A4D9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6DF40-54B9-3B43-AE5C-98DAA975F99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60022-B720-0147-9D04-01AA504D7011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E8E639-BFC3-EE48-B3BA-F70F153789ED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3F4BCE-99CD-0F40-B40D-F7C06DEA12DB}" type="datetime1">
              <a:rPr lang="en-CA" smtClean="0"/>
              <a:t>2022-04-18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Sea Ice Forecasting using Attention-based Ensemble LSTM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670234-9DB2-424E-8823-6A9DA1AF548A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DA2F90-2B7E-6F47-8B0A-F3C4FF1C9A5E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27351F-0FF7-514A-8571-9BFEC244FE4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8888C3-9E25-4646-9D2D-E0F0EF3A8D49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11E38F-B04A-1742-90E3-F0CA0679C756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ED03F5-8D14-604E-AF5A-BBD1209FB81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25" y="4581236"/>
            <a:ext cx="10877550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245C6CB2-BFFB-DF43-A895-8EC688DFB7A5}" type="datetime1">
              <a:rPr lang="en-CA" smtClean="0"/>
              <a:t>2022-04-18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8F22C7D-C1E2-3043-B369-F9AA670BF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27" y="985586"/>
            <a:ext cx="6096144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181EB66-B155-FB4D-B04B-93354A8FF07B}" type="datetime1">
              <a:rPr lang="en-CA" smtClean="0"/>
              <a:t>2022-04-18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Sea Ice Forecasting using Attention-based Ensemble LSTM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BE1A07C-8552-0542-9BF7-2A6100634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" y="5598000"/>
            <a:ext cx="456749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425" y="4682836"/>
            <a:ext cx="10725150" cy="1559782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80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B7199C-AF9A-4848-915A-D8F661407EB6}" type="datetime1">
              <a:rPr lang="en-CA" smtClean="0"/>
              <a:t>2022-04-18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Sea Ice Forecasting using Attention-based Ensemble LSTM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827E-EAC5-3946-AC23-03E04566D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28" y="985586"/>
            <a:ext cx="6096144" cy="4075200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A1933B-4578-2C48-B386-B6DE7FB469A0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D5CB7-AA4B-854B-AB3D-49F9259FE929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8DEA-9F1F-B348-8F9E-92515F1EA58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104A-FEE3-5D47-AFE9-8B7C3396723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469BE-AFF9-CF46-B1D0-26FE866E2BA0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5D989-FEE7-E847-A878-5126F541AF8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7C3A90-F8E5-1047-85CC-DAF523CB23A2}" type="datetime1">
              <a:rPr lang="en-CA" smtClean="0"/>
              <a:t>2022-04-18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Sea Ice Forecasting using Attention-based Ensemble LSTM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827E-EAC5-3946-AC23-03E04566D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28" y="799131"/>
            <a:ext cx="6096144" cy="4075200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A1933B-4578-2C48-B386-B6DE7FB469A0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D5CB7-AA4B-854B-AB3D-49F9259FE929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8DEA-9F1F-B348-8F9E-92515F1EA58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104A-FEE3-5D47-AFE9-8B7C3396723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469BE-AFF9-CF46-B1D0-26FE866E2BA0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5D989-FEE7-E847-A878-5126F541AF8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7C4EF9-A5C2-5947-9C94-BD3C8A011B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13A5EE-7ACD-F44B-B9D4-9E14E16B8E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746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7842B6A-813C-FA45-B88D-CE413A77FF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" y="5598000"/>
            <a:ext cx="4567499" cy="12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254931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6D04B40-2E4B-D64A-91F6-4E98C35143B3}" type="datetime1">
              <a:rPr lang="en-CA" smtClean="0"/>
              <a:t>2022-04-18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Sea Ice Forecasting using Attention-based Ensemble LSTM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D293109-0F0D-8E4C-8E80-784717915917}" type="datetime1">
              <a:rPr lang="en-CA" smtClean="0"/>
              <a:t>2022-04-18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Sea Ice Forecasting using Attention-based Ensemble LSTM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0F173A6-3ACA-4942-AF2C-D0B120EE61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" y="5598000"/>
            <a:ext cx="456749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3317-FC01-7B46-A888-12A6FE95E7C7}" type="datetime1">
              <a:rPr lang="en-CA" smtClean="0"/>
              <a:t>2022-04-18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CA" sz="1000" b="0" smtClean="0">
                <a:effectLst/>
              </a:defRPr>
            </a:lvl1pPr>
          </a:lstStyle>
          <a:p>
            <a:r>
              <a:rPr lang="en-CA"/>
              <a:t>Sea Ice Forecasting using Attention-based Ensemble LSTM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07696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908224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408752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6831A52-7191-E840-970C-D06DC734B153}" type="datetime1">
              <a:rPr lang="en-CA" smtClean="0"/>
              <a:t>2022-04-18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2" y="1709738"/>
            <a:ext cx="9399507" cy="2852737"/>
          </a:xfrm>
        </p:spPr>
        <p:txBody>
          <a:bodyPr anchor="b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  <a:br>
              <a:rPr lang="en-US"/>
            </a:br>
            <a:r>
              <a:rPr lang="en-US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4589463"/>
            <a:ext cx="9399507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4CD9-B866-5B44-A4E7-F331C03CECA4}" type="datetime1">
              <a:rPr lang="en-CA" smtClean="0"/>
              <a:t>2022-04-18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0521" y="3228200"/>
            <a:ext cx="8770620" cy="1212056"/>
          </a:xfrm>
        </p:spPr>
        <p:txBody>
          <a:bodyPr anchor="b">
            <a:noAutofit/>
          </a:bodyPr>
          <a:lstStyle>
            <a:lvl1pPr algn="l">
              <a:defRPr sz="4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</a:t>
            </a:r>
            <a:br>
              <a:rPr lang="en-US"/>
            </a:br>
            <a:r>
              <a:rPr lang="en-US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60521" y="4448086"/>
            <a:ext cx="8770620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0C0E4EE9-9540-0C4B-AE82-24546D4E7208}" type="datetime1">
              <a:rPr lang="en-CA" smtClean="0"/>
              <a:t>2022-04-18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92" y="1413164"/>
            <a:ext cx="5658620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ADB6-9594-E343-B931-A76A90B8674C}" type="datetime1">
              <a:rPr lang="en-CA" smtClean="0"/>
              <a:t>2022-04-18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D18FC7-EB3D-A142-853C-7A6BC4BDE92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02" y="5990481"/>
            <a:ext cx="3262499" cy="90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935F124-ADAD-304F-A69B-2CA55778D691}" type="datetime1">
              <a:rPr lang="en-CA" smtClean="0"/>
              <a:t>2022-04-18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CA"/>
              <a:t>Sea Ice Forecasting using Attention-based Ensemble LSTM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  <p:sldLayoutId id="2147483723" r:id="rId21"/>
  </p:sldLayoutIdLst>
  <p:transition spd="slow">
    <p:push dir="u"/>
  </p:transition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wf.int/en/forecasts/datasets/reanalysis-datasets/era5" TargetMode="External"/><Relationship Id="rId2" Type="http://schemas.openxmlformats.org/officeDocument/2006/relationships/hyperlink" Target="https://blog.minitab.com/en/adventures-in-statistics-2/regression-analysis-how-do-i-interpret-r-squared-and-assess-the-goodness-of-fit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arxiv.org/abs/1506.0421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738" y="1028940"/>
            <a:ext cx="11484157" cy="1474115"/>
          </a:xfrm>
        </p:spPr>
        <p:txBody>
          <a:bodyPr/>
          <a:lstStyle/>
          <a:p>
            <a:r>
              <a:rPr lang="en-US"/>
              <a:t>SYDE 675: Project</a:t>
            </a:r>
            <a:br>
              <a:rPr lang="en-US"/>
            </a:br>
            <a:r>
              <a:rPr lang="en-US" sz="2800"/>
              <a:t>paper: Sea Ice Forecasting using Attention-based Ensemble LSTM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891" y="4277972"/>
            <a:ext cx="5486243" cy="7425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err="1"/>
              <a:t>Zacharie</a:t>
            </a:r>
            <a:r>
              <a:rPr lang="en-US"/>
              <a:t> </a:t>
            </a:r>
            <a:r>
              <a:rPr lang="en-US" err="1"/>
              <a:t>Gousseau</a:t>
            </a:r>
            <a:r>
              <a:rPr lang="en-US"/>
              <a:t> &amp; Nishad </a:t>
            </a:r>
            <a:r>
              <a:rPr lang="en-US" err="1"/>
              <a:t>Rajmalwar</a:t>
            </a:r>
            <a:br>
              <a:rPr lang="en-US"/>
            </a:br>
            <a:r>
              <a:rPr lang="en-US"/>
              <a:t>Systems Design Engineering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4399-2749-2F49-886E-DEC08092B217}" type="datetime1">
              <a:rPr lang="en-CA" smtClean="0"/>
              <a:t>2022-04-18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F047B-27CC-4244-BD14-4139ABC4E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30"/>
          <a:stretch/>
        </p:blipFill>
        <p:spPr>
          <a:xfrm>
            <a:off x="4399407" y="2785590"/>
            <a:ext cx="6835183" cy="33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365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D6F743-FAEB-E645-8FA9-4F4D5440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to a baseline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B4E837-1482-8841-96F3-441A4196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2" y="1413164"/>
            <a:ext cx="11370463" cy="180900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To properly assess the skill of their model, we compare their results to a simple statistical baseline: climatology with a linear trend</a:t>
            </a:r>
          </a:p>
          <a:p>
            <a:pPr lvl="1"/>
            <a:r>
              <a:rPr lang="en-US"/>
              <a:t>Climatology: Monthly averages of the entire training set</a:t>
            </a:r>
          </a:p>
          <a:p>
            <a:pPr lvl="1"/>
            <a:r>
              <a:rPr lang="en-US"/>
              <a:t>Linear trend: Linear trend of the residuals after removing climatology (to account for the steady decrease in SIE)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6CDA2-E8BB-FC4F-A6F4-3CA281BA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814CCE-D197-1E47-80A6-B42EF265D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9882" y="3205688"/>
            <a:ext cx="5969285" cy="218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A774B77A-3699-3C4A-B6E9-8694942EC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72597"/>
              </p:ext>
            </p:extLst>
          </p:nvPr>
        </p:nvGraphicFramePr>
        <p:xfrm>
          <a:off x="6958693" y="3387137"/>
          <a:ext cx="4396491" cy="184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2158">
                  <a:extLst>
                    <a:ext uri="{9D8B030D-6E8A-4147-A177-3AD203B41FA5}">
                      <a16:colId xmlns:a16="http://schemas.microsoft.com/office/drawing/2014/main" val="3376158981"/>
                    </a:ext>
                  </a:extLst>
                </a:gridCol>
                <a:gridCol w="1274740">
                  <a:extLst>
                    <a:ext uri="{9D8B030D-6E8A-4147-A177-3AD203B41FA5}">
                      <a16:colId xmlns:a16="http://schemas.microsoft.com/office/drawing/2014/main" val="474879968"/>
                    </a:ext>
                  </a:extLst>
                </a:gridCol>
                <a:gridCol w="1419593">
                  <a:extLst>
                    <a:ext uri="{9D8B030D-6E8A-4147-A177-3AD203B41FA5}">
                      <a16:colId xmlns:a16="http://schemas.microsoft.com/office/drawing/2014/main" val="14674563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800" b="1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Score</a:t>
                      </a:r>
                      <a:endParaRPr lang="en-US" sz="24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RMSE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7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d-LSTM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0.983</a:t>
                      </a:r>
                      <a:endParaRPr lang="en-US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4.15</a:t>
                      </a:r>
                      <a:endParaRPr lang="en-US" sz="14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92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m-LSTM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0.974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4.86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14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EA-LSTM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5.78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1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ysClr val="windowText" lastClr="000000"/>
                          </a:solidFill>
                        </a:rPr>
                        <a:t>Baseline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0.986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3.60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620869"/>
                  </a:ext>
                </a:extLst>
              </a:tr>
            </a:tbl>
          </a:graphicData>
        </a:graphic>
      </p:graphicFrame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1178E2F-63BA-4348-846F-EADAF59FFE06}"/>
              </a:ext>
            </a:extLst>
          </p:cNvPr>
          <p:cNvSpPr txBox="1">
            <a:spLocks/>
          </p:cNvSpPr>
          <p:nvPr/>
        </p:nvSpPr>
        <p:spPr>
          <a:xfrm>
            <a:off x="259881" y="5624214"/>
            <a:ext cx="11370463" cy="583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25" indent="-288925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baseline model performs best &amp; can account for 98.6% of the variation!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78057-49AE-704A-96D7-B1565C25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05DF-2A06-C443-B7B2-30133F92AFF8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74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425-BEAB-2D4E-8401-7328CAE5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Beating the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6622-D7B3-4543-93BE-4E0FFA22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3" y="1413163"/>
            <a:ext cx="6130758" cy="4595117"/>
          </a:xfrm>
        </p:spPr>
        <p:txBody>
          <a:bodyPr>
            <a:normAutofit/>
          </a:bodyPr>
          <a:lstStyle/>
          <a:p>
            <a:r>
              <a:rPr lang="en-US" sz="1800"/>
              <a:t>A skillful model should be able to predict variations in the target variable after having removed seasonality and linear trend (i.e. be able to predict anomalies)</a:t>
            </a:r>
          </a:p>
          <a:p>
            <a:r>
              <a:rPr lang="en-US" sz="1800"/>
              <a:t>Removing the seasonality and linear trend from the target data allows the model to focus on capturing non-obvious variations </a:t>
            </a:r>
          </a:p>
          <a:p>
            <a:r>
              <a:rPr lang="en-US" sz="1800" b="1"/>
              <a:t>Can we use Ali et al.’s architecture to predict these anomalies?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6618E-944F-614F-B9A3-AF882782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995CC96-EECD-D745-B15E-1810AFFC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4086" y="2479704"/>
            <a:ext cx="4195925" cy="157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F6D556E-50DE-1648-940D-517DBB110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05" y="687160"/>
            <a:ext cx="4213806" cy="157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85453D1-CE80-054C-98A3-E47EFDE0F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24" y="4272248"/>
            <a:ext cx="4261487" cy="157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2727241-36C5-9247-BCD9-E48A85CA0E5C}"/>
              </a:ext>
            </a:extLst>
          </p:cNvPr>
          <p:cNvCxnSpPr>
            <a:cxnSpLocks/>
          </p:cNvCxnSpPr>
          <p:nvPr/>
        </p:nvCxnSpPr>
        <p:spPr>
          <a:xfrm>
            <a:off x="11286051" y="2029704"/>
            <a:ext cx="12700" cy="900000"/>
          </a:xfrm>
          <a:prstGeom prst="curvedConnector3">
            <a:avLst>
              <a:gd name="adj1" fmla="val 3480000"/>
            </a:avLst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1091D16-894C-7C46-B2D7-A0D4961AF778}"/>
              </a:ext>
            </a:extLst>
          </p:cNvPr>
          <p:cNvCxnSpPr>
            <a:cxnSpLocks/>
          </p:cNvCxnSpPr>
          <p:nvPr/>
        </p:nvCxnSpPr>
        <p:spPr>
          <a:xfrm>
            <a:off x="11298751" y="3740968"/>
            <a:ext cx="12700" cy="900000"/>
          </a:xfrm>
          <a:prstGeom prst="curvedConnector3">
            <a:avLst>
              <a:gd name="adj1" fmla="val 3480000"/>
            </a:avLst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1561E8-C6EE-CF42-AF96-FF301D3E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365C-3F5A-1845-BB2A-BF9D67B07A0C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051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425-BEAB-2D4E-8401-7328CAE5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Beating the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6622-D7B3-4543-93BE-4E0FFA22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3" y="1413163"/>
            <a:ext cx="11569728" cy="480258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Can we use Ali et al.’s architecture (&amp; modifications) to predict anomalies?</a:t>
            </a:r>
          </a:p>
          <a:p>
            <a:pPr lvl="1"/>
            <a:r>
              <a:rPr lang="en-US"/>
              <a:t>Modifications: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/>
              <a:t>Remove seasonality from inputs and target variables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/>
              <a:t>Add several new timeframes (3-day, 10-day, 15-day) to the ensemble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/>
              <a:t>Train the ensembles separately before combining with a dense layer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/>
              <a:t>Increase/decrease number of LSTM layers &amp; cells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b="1"/>
          </a:p>
          <a:p>
            <a:r>
              <a:rPr lang="en-US" b="1"/>
              <a:t>Short answer: No.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6618E-944F-614F-B9A3-AF882782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968C68-4577-8947-B63B-DA9D7E01A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60" y="3341912"/>
            <a:ext cx="9265920" cy="199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9ACC1-4041-0B48-812C-D2ADA51063F4}"/>
              </a:ext>
            </a:extLst>
          </p:cNvPr>
          <p:cNvSpPr txBox="1"/>
          <p:nvPr/>
        </p:nvSpPr>
        <p:spPr>
          <a:xfrm>
            <a:off x="1516944" y="5238161"/>
            <a:ext cx="994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Figure #. Arbitrary example of a poorly-performing model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72BDB8-FA97-9D41-99E7-40CD299E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8199-ADF0-414C-82EF-9EBBAC3E3716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623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Can we do better?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826CCA-11D9-5741-A0E0-B60A4AA6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E0A4-DC97-DF4E-8261-3B7760B801FC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95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D6F743-FAEB-E645-8FA9-4F4D5440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spatial information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B4E837-1482-8841-96F3-441A4196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2" y="1413163"/>
            <a:ext cx="5697573" cy="2015837"/>
          </a:xfrm>
        </p:spPr>
        <p:txBody>
          <a:bodyPr>
            <a:normAutofit fontScale="85000" lnSpcReduction="20000"/>
          </a:bodyPr>
          <a:lstStyle/>
          <a:p>
            <a:r>
              <a:rPr lang="en-US" sz="1900"/>
              <a:t>Ali et al.’s model uses 1-D inputs, thereby ignoring any spatial information</a:t>
            </a:r>
          </a:p>
          <a:p>
            <a:r>
              <a:rPr lang="en-US" sz="1900"/>
              <a:t>New input dataset: ERA5 data North of 65N* &amp; aggregated to monthly means to keep data size manageable</a:t>
            </a:r>
          </a:p>
          <a:p>
            <a:r>
              <a:rPr lang="en-US" sz="1900"/>
              <a:t>Note that we are using ERA5 sea ice concentrations to calculate SIE 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6CDA2-E8BB-FC4F-A6F4-3CA281BA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143E8-E281-2142-86E7-98CFB75689B3}"/>
              </a:ext>
            </a:extLst>
          </p:cNvPr>
          <p:cNvSpPr txBox="1"/>
          <p:nvPr/>
        </p:nvSpPr>
        <p:spPr>
          <a:xfrm>
            <a:off x="853579" y="5895500"/>
            <a:ext cx="6090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*65N is a more common definition of the pan-Arctic domain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8CF6856-E323-3142-B929-AC2491BE0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983" y="979699"/>
            <a:ext cx="5783481" cy="188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5E58530-BCCA-D04B-A165-171B443C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205" y="2892351"/>
            <a:ext cx="5763259" cy="188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06719AE6-80B7-9A40-8CBD-D7FF67843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3" y="4049600"/>
            <a:ext cx="5783481" cy="171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E4E2B-FD01-F347-985D-CB85A54D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E093-F70A-B647-ACE3-18FD0A314713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9065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D6F743-FAEB-E645-8FA9-4F4D5440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Climatological variables (19)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6CDA2-E8BB-FC4F-A6F4-3CA281BA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D24002A-3626-474F-A799-01F919EE3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82245"/>
              </p:ext>
            </p:extLst>
          </p:nvPr>
        </p:nvGraphicFramePr>
        <p:xfrm>
          <a:off x="464024" y="1981523"/>
          <a:ext cx="5509315" cy="321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760">
                  <a:extLst>
                    <a:ext uri="{9D8B030D-6E8A-4147-A177-3AD203B41FA5}">
                      <a16:colId xmlns:a16="http://schemas.microsoft.com/office/drawing/2014/main" val="920983029"/>
                    </a:ext>
                  </a:extLst>
                </a:gridCol>
                <a:gridCol w="1744555">
                  <a:extLst>
                    <a:ext uri="{9D8B030D-6E8A-4147-A177-3AD203B41FA5}">
                      <a16:colId xmlns:a16="http://schemas.microsoft.com/office/drawing/2014/main" val="1687608734"/>
                    </a:ext>
                  </a:extLst>
                </a:gridCol>
              </a:tblGrid>
              <a:tr h="33521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045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u-component of wind (u10)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s</a:t>
                      </a:r>
                      <a:r>
                        <a:rPr lang="en-CA" sz="16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 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1462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v-component of wind (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v10)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s</a:t>
                      </a:r>
                      <a:r>
                        <a:rPr lang="en-CA" sz="16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 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1067981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Dewpoint temperature (d2m)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324657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2m temperature (t2m)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7615691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precipitation (</a:t>
                      </a:r>
                      <a:r>
                        <a:rPr lang="en-CA" sz="16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5243086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Snowfall (sf)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of water eq.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698173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 surface temperature (</a:t>
                      </a:r>
                      <a:r>
                        <a:rPr lang="en-CA" sz="16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sst</a:t>
                      </a: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8797487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 ice area fraction (</a:t>
                      </a:r>
                      <a:r>
                        <a:rPr lang="en-CA" sz="16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siconc</a:t>
                      </a: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03193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Surface solar radiation downwards (</a:t>
                      </a:r>
                      <a:r>
                        <a:rPr lang="en-CA" sz="16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ssrd</a:t>
                      </a: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 m</a:t>
                      </a:r>
                      <a:r>
                        <a:rPr lang="en-CA" sz="16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788066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Surface sensible heat flux (</a:t>
                      </a:r>
                      <a:r>
                        <a:rPr lang="en-CA" sz="16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sshf</a:t>
                      </a: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</a:t>
                      </a:r>
                      <a:r>
                        <a:rPr lang="en-CA" sz="16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881931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08F4975B-61E6-A143-BB91-602EE6E97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1062"/>
              </p:ext>
            </p:extLst>
          </p:nvPr>
        </p:nvGraphicFramePr>
        <p:xfrm>
          <a:off x="6261079" y="1981523"/>
          <a:ext cx="5509314" cy="321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7201">
                  <a:extLst>
                    <a:ext uri="{9D8B030D-6E8A-4147-A177-3AD203B41FA5}">
                      <a16:colId xmlns:a16="http://schemas.microsoft.com/office/drawing/2014/main" val="920983029"/>
                    </a:ext>
                  </a:extLst>
                </a:gridCol>
                <a:gridCol w="1672113">
                  <a:extLst>
                    <a:ext uri="{9D8B030D-6E8A-4147-A177-3AD203B41FA5}">
                      <a16:colId xmlns:a16="http://schemas.microsoft.com/office/drawing/2014/main" val="16876087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045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Surface latent heat flux (</a:t>
                      </a:r>
                      <a:r>
                        <a:rPr lang="en-CA" sz="16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slhf</a:t>
                      </a: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</a:t>
                      </a:r>
                      <a:r>
                        <a:rPr lang="en-CA" sz="16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43636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sea level pressure (msl)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56244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Evaporation (e)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of water eq.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199634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Snowmelt (</a:t>
                      </a:r>
                      <a:r>
                        <a:rPr lang="en-CA" sz="16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smlt</a:t>
                      </a: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of water eq.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029849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cloud cover (</a:t>
                      </a:r>
                      <a:r>
                        <a:rPr lang="en-CA" sz="16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tcc</a:t>
                      </a: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799052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 wave height (</a:t>
                      </a:r>
                      <a:r>
                        <a:rPr lang="en-CA" sz="16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swh</a:t>
                      </a: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0884666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wave period (</a:t>
                      </a:r>
                      <a:r>
                        <a:rPr lang="en-US" sz="16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mwp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256489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wave direction (</a:t>
                      </a:r>
                      <a:r>
                        <a:rPr lang="en-US" sz="16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mwd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525135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metre wind gust (fg10)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s</a:t>
                      </a:r>
                      <a:r>
                        <a:rPr lang="en-CA" sz="16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9991274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479518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A4969-6DD0-D043-9BA5-3E2B0FAD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7934-8AE8-054B-A47C-6BF182C35B65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277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87B5-3700-BF41-AFB6-E0CE787D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Convolutional LSTMs (ConvLSTM)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D310-75B7-474F-A9B2-BE193A509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>
            <a:normAutofit/>
          </a:bodyPr>
          <a:lstStyle/>
          <a:p>
            <a:r>
              <a:rPr lang="en-US" sz="1800" dirty="0"/>
              <a:t>LSTMs cannot directly be used on spatial data, therefore we introduce convolutional LSTMs</a:t>
            </a:r>
          </a:p>
          <a:p>
            <a:pPr lvl="1"/>
            <a:r>
              <a:rPr lang="en-US" sz="1800" dirty="0"/>
              <a:t>ConvLSTM = LSTM where cell inputs and outputs, hidden states and gates are 3D tensors where the first two dimensions are the spatial dimensions.</a:t>
            </a:r>
          </a:p>
        </p:txBody>
      </p:sp>
      <p:pic>
        <p:nvPicPr>
          <p:cNvPr id="8194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EABE6B8A-5DDD-754C-84D1-678466024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4000" y="1503821"/>
            <a:ext cx="5225612" cy="407176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4D830-A51D-3A4F-A21E-45EB96A6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Sea Ice Forecasting using Attention-based Ensemble LSTM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99FC7D-7690-A945-A3F7-108E5A63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812A-28AD-9240-A09C-67201AB337A5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8068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4D7A-086C-4C44-8F5A-5A46978F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A537-9DD8-4F47-875D-B55EBD08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BC051-EE7C-2A42-9959-72F45E2E4DA7}"/>
              </a:ext>
            </a:extLst>
          </p:cNvPr>
          <p:cNvSpPr/>
          <p:nvPr/>
        </p:nvSpPr>
        <p:spPr>
          <a:xfrm>
            <a:off x="1081087" y="2274926"/>
            <a:ext cx="2339440" cy="525609"/>
          </a:xfrm>
          <a:prstGeom prst="rect">
            <a:avLst/>
          </a:prstGeom>
          <a:solidFill>
            <a:srgbClr val="67B9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ConvLSTM (stacked)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1DD94F-6852-694F-A8E6-A3D07E3DF915}"/>
              </a:ext>
            </a:extLst>
          </p:cNvPr>
          <p:cNvSpPr/>
          <p:nvPr/>
        </p:nvSpPr>
        <p:spPr>
          <a:xfrm>
            <a:off x="1081086" y="3190023"/>
            <a:ext cx="2339441" cy="535970"/>
          </a:xfrm>
          <a:prstGeom prst="rect">
            <a:avLst/>
          </a:prstGeom>
          <a:solidFill>
            <a:srgbClr val="67B9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Pooling &amp; Conv2D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(stacked)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0FBB04-8D11-3840-AF7D-4457C47C601E}"/>
              </a:ext>
            </a:extLst>
          </p:cNvPr>
          <p:cNvSpPr/>
          <p:nvPr/>
        </p:nvSpPr>
        <p:spPr>
          <a:xfrm>
            <a:off x="1081087" y="4118741"/>
            <a:ext cx="2339440" cy="420254"/>
          </a:xfrm>
          <a:prstGeom prst="rect">
            <a:avLst/>
          </a:prstGeom>
          <a:solidFill>
            <a:srgbClr val="67B9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Flatten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881ACC-8EFD-CC42-A00A-9E66D44DBC7A}"/>
              </a:ext>
            </a:extLst>
          </p:cNvPr>
          <p:cNvGrpSpPr/>
          <p:nvPr/>
        </p:nvGrpSpPr>
        <p:grpSpPr>
          <a:xfrm>
            <a:off x="1709694" y="961665"/>
            <a:ext cx="967453" cy="1312857"/>
            <a:chOff x="3556535" y="1823106"/>
            <a:chExt cx="967453" cy="13128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4F71C4-4219-9543-8473-82EBA6BAD1E0}"/>
                </a:ext>
              </a:extLst>
            </p:cNvPr>
            <p:cNvSpPr/>
            <p:nvPr/>
          </p:nvSpPr>
          <p:spPr>
            <a:xfrm>
              <a:off x="3556535" y="2144561"/>
              <a:ext cx="967453" cy="991402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rgbClr val="00B050"/>
              </a:bgClr>
            </a:pattFill>
            <a:ln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C79014-88A2-E846-9091-AEA6150B90B3}"/>
                </a:ext>
              </a:extLst>
            </p:cNvPr>
            <p:cNvSpPr/>
            <p:nvPr/>
          </p:nvSpPr>
          <p:spPr>
            <a:xfrm>
              <a:off x="3556535" y="2037410"/>
              <a:ext cx="967453" cy="991402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rgbClr val="92D050"/>
              </a:bgClr>
            </a:pattFill>
            <a:ln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FC8ED-D844-BD49-865B-161990CC05DF}"/>
                </a:ext>
              </a:extLst>
            </p:cNvPr>
            <p:cNvSpPr/>
            <p:nvPr/>
          </p:nvSpPr>
          <p:spPr>
            <a:xfrm>
              <a:off x="3556535" y="1930258"/>
              <a:ext cx="967453" cy="991402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rgbClr val="00B0F0"/>
              </a:bgClr>
            </a:pattFill>
            <a:ln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400BCB-99B0-E34D-B0CA-BC073E773BAF}"/>
                </a:ext>
              </a:extLst>
            </p:cNvPr>
            <p:cNvSpPr/>
            <p:nvPr/>
          </p:nvSpPr>
          <p:spPr>
            <a:xfrm>
              <a:off x="3556535" y="1823106"/>
              <a:ext cx="967453" cy="991402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rgbClr val="FFC000"/>
              </a:bgClr>
            </a:pattFill>
            <a:ln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06F79425-248A-6244-9287-5013A4B91EEE}"/>
              </a:ext>
            </a:extLst>
          </p:cNvPr>
          <p:cNvSpPr/>
          <p:nvPr/>
        </p:nvSpPr>
        <p:spPr>
          <a:xfrm>
            <a:off x="2139755" y="2041257"/>
            <a:ext cx="213301" cy="237491"/>
          </a:xfrm>
          <a:prstGeom prst="downArrow">
            <a:avLst>
              <a:gd name="adj1" fmla="val 27825"/>
              <a:gd name="adj2" fmla="val 426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62C33E-D6E3-CD49-B02B-6AD104FE534F}"/>
              </a:ext>
            </a:extLst>
          </p:cNvPr>
          <p:cNvSpPr/>
          <p:nvPr/>
        </p:nvSpPr>
        <p:spPr>
          <a:xfrm>
            <a:off x="8069168" y="2364321"/>
            <a:ext cx="2339439" cy="525565"/>
          </a:xfrm>
          <a:prstGeom prst="rect">
            <a:avLst/>
          </a:prstGeom>
          <a:solidFill>
            <a:srgbClr val="67B9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LSTM (stacked)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F9648B-096E-3D42-B561-CB9AD04986A3}"/>
              </a:ext>
            </a:extLst>
          </p:cNvPr>
          <p:cNvSpPr/>
          <p:nvPr/>
        </p:nvSpPr>
        <p:spPr>
          <a:xfrm>
            <a:off x="8658578" y="1223001"/>
            <a:ext cx="1291771" cy="5855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D6EDDD8-DF22-004B-9412-984DAFE13540}"/>
              </a:ext>
            </a:extLst>
          </p:cNvPr>
          <p:cNvSpPr/>
          <p:nvPr/>
        </p:nvSpPr>
        <p:spPr>
          <a:xfrm>
            <a:off x="8804557" y="1342133"/>
            <a:ext cx="999811" cy="322290"/>
          </a:xfrm>
          <a:custGeom>
            <a:avLst/>
            <a:gdLst>
              <a:gd name="connsiteX0" fmla="*/ 0 w 999811"/>
              <a:gd name="connsiteY0" fmla="*/ 301969 h 322290"/>
              <a:gd name="connsiteX1" fmla="*/ 200967 w 999811"/>
              <a:gd name="connsiteY1" fmla="*/ 45736 h 322290"/>
              <a:gd name="connsiteX2" fmla="*/ 552660 w 999811"/>
              <a:gd name="connsiteY2" fmla="*/ 20615 h 322290"/>
              <a:gd name="connsiteX3" fmla="*/ 768699 w 999811"/>
              <a:gd name="connsiteY3" fmla="*/ 266800 h 322290"/>
              <a:gd name="connsiteX4" fmla="*/ 874207 w 999811"/>
              <a:gd name="connsiteY4" fmla="*/ 322066 h 322290"/>
              <a:gd name="connsiteX5" fmla="*/ 999811 w 999811"/>
              <a:gd name="connsiteY5" fmla="*/ 256752 h 32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811" h="322290">
                <a:moveTo>
                  <a:pt x="0" y="301969"/>
                </a:moveTo>
                <a:cubicBezTo>
                  <a:pt x="54428" y="197298"/>
                  <a:pt x="108857" y="92628"/>
                  <a:pt x="200967" y="45736"/>
                </a:cubicBezTo>
                <a:cubicBezTo>
                  <a:pt x="293077" y="-1156"/>
                  <a:pt x="458038" y="-16229"/>
                  <a:pt x="552660" y="20615"/>
                </a:cubicBezTo>
                <a:cubicBezTo>
                  <a:pt x="647282" y="57459"/>
                  <a:pt x="715108" y="216558"/>
                  <a:pt x="768699" y="266800"/>
                </a:cubicBezTo>
                <a:cubicBezTo>
                  <a:pt x="822290" y="317042"/>
                  <a:pt x="835688" y="323741"/>
                  <a:pt x="874207" y="322066"/>
                </a:cubicBezTo>
                <a:cubicBezTo>
                  <a:pt x="912726" y="320391"/>
                  <a:pt x="956268" y="288571"/>
                  <a:pt x="999811" y="256752"/>
                </a:cubicBezTo>
              </a:path>
            </a:pathLst>
          </a:custGeom>
          <a:noFill/>
          <a:ln>
            <a:solidFill>
              <a:srgbClr val="0073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>
            <a:extLst>
              <a:ext uri="{FF2B5EF4-FFF2-40B4-BE49-F238E27FC236}">
                <a16:creationId xmlns:a16="http://schemas.microsoft.com/office/drawing/2014/main" id="{4D9D8706-A2A1-634E-8B8E-02033CF33A6B}"/>
              </a:ext>
            </a:extLst>
          </p:cNvPr>
          <p:cNvSpPr/>
          <p:nvPr/>
        </p:nvSpPr>
        <p:spPr>
          <a:xfrm rot="5400000">
            <a:off x="3878445" y="2868929"/>
            <a:ext cx="321328" cy="3687275"/>
          </a:xfrm>
          <a:prstGeom prst="bentUpArrow">
            <a:avLst>
              <a:gd name="adj1" fmla="val 21523"/>
              <a:gd name="adj2" fmla="val 26841"/>
              <a:gd name="adj3" fmla="val 4163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140FDB-0FBD-CC49-B114-552051193256}"/>
              </a:ext>
            </a:extLst>
          </p:cNvPr>
          <p:cNvSpPr/>
          <p:nvPr/>
        </p:nvSpPr>
        <p:spPr>
          <a:xfrm>
            <a:off x="5882747" y="461276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FB0FBA-B7A2-0040-8C05-0B35A90EF7A6}"/>
              </a:ext>
            </a:extLst>
          </p:cNvPr>
          <p:cNvSpPr/>
          <p:nvPr/>
        </p:nvSpPr>
        <p:spPr>
          <a:xfrm>
            <a:off x="4875025" y="5219738"/>
            <a:ext cx="2339439" cy="384863"/>
          </a:xfrm>
          <a:prstGeom prst="rect">
            <a:avLst/>
          </a:prstGeom>
          <a:solidFill>
            <a:srgbClr val="67B9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C26D6D-3CF4-814C-8A95-0F9EB395388F}"/>
              </a:ext>
            </a:extLst>
          </p:cNvPr>
          <p:cNvSpPr/>
          <p:nvPr/>
        </p:nvSpPr>
        <p:spPr>
          <a:xfrm>
            <a:off x="4746169" y="5887576"/>
            <a:ext cx="2597153" cy="384863"/>
          </a:xfrm>
          <a:prstGeom prst="rect">
            <a:avLst/>
          </a:prstGeom>
          <a:solidFill>
            <a:srgbClr val="EDD3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Next timestep prediction</a:t>
            </a:r>
          </a:p>
        </p:txBody>
      </p:sp>
      <p:sp>
        <p:nvSpPr>
          <p:cNvPr id="32" name="Bent-Up Arrow 31">
            <a:extLst>
              <a:ext uri="{FF2B5EF4-FFF2-40B4-BE49-F238E27FC236}">
                <a16:creationId xmlns:a16="http://schemas.microsoft.com/office/drawing/2014/main" id="{D2F52856-35CE-7949-AFB3-4E31B6156357}"/>
              </a:ext>
            </a:extLst>
          </p:cNvPr>
          <p:cNvSpPr/>
          <p:nvPr/>
        </p:nvSpPr>
        <p:spPr>
          <a:xfrm rot="16200000" flipH="1">
            <a:off x="7335174" y="2954184"/>
            <a:ext cx="790128" cy="3046981"/>
          </a:xfrm>
          <a:prstGeom prst="bentUpArrow">
            <a:avLst>
              <a:gd name="adj1" fmla="val 10189"/>
              <a:gd name="adj2" fmla="val 9727"/>
              <a:gd name="adj3" fmla="val 1659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831239-2E1A-2F41-A3F5-40A74ED4AACC}"/>
              </a:ext>
            </a:extLst>
          </p:cNvPr>
          <p:cNvSpPr/>
          <p:nvPr/>
        </p:nvSpPr>
        <p:spPr>
          <a:xfrm>
            <a:off x="8069164" y="3536037"/>
            <a:ext cx="2339441" cy="535971"/>
          </a:xfrm>
          <a:prstGeom prst="rect">
            <a:avLst/>
          </a:prstGeom>
          <a:solidFill>
            <a:srgbClr val="67B9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Attention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635522-6EDD-204E-8170-C3D00AF555AF}"/>
              </a:ext>
            </a:extLst>
          </p:cNvPr>
          <p:cNvSpPr/>
          <p:nvPr/>
        </p:nvSpPr>
        <p:spPr>
          <a:xfrm>
            <a:off x="3070567" y="1333307"/>
            <a:ext cx="2339439" cy="384863"/>
          </a:xfrm>
          <a:prstGeom prst="rect">
            <a:avLst/>
          </a:prstGeom>
          <a:solidFill>
            <a:srgbClr val="E1CA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Spatiotemporal input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0A140F-18F3-1A45-9ACB-988D5178EAE3}"/>
              </a:ext>
            </a:extLst>
          </p:cNvPr>
          <p:cNvSpPr/>
          <p:nvPr/>
        </p:nvSpPr>
        <p:spPr>
          <a:xfrm>
            <a:off x="6100358" y="1333306"/>
            <a:ext cx="2339439" cy="384863"/>
          </a:xfrm>
          <a:prstGeom prst="rect">
            <a:avLst/>
          </a:prstGeom>
          <a:solidFill>
            <a:srgbClr val="E1CA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Temporal input (SIE)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5F192E4F-C858-BE42-8C9A-2335939138C1}"/>
              </a:ext>
            </a:extLst>
          </p:cNvPr>
          <p:cNvSpPr/>
          <p:nvPr/>
        </p:nvSpPr>
        <p:spPr>
          <a:xfrm>
            <a:off x="2139755" y="2800536"/>
            <a:ext cx="213301" cy="408448"/>
          </a:xfrm>
          <a:prstGeom prst="downArrow">
            <a:avLst>
              <a:gd name="adj1" fmla="val 27825"/>
              <a:gd name="adj2" fmla="val 426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11B90F6C-C713-2D44-A141-754677850391}"/>
              </a:ext>
            </a:extLst>
          </p:cNvPr>
          <p:cNvSpPr/>
          <p:nvPr/>
        </p:nvSpPr>
        <p:spPr>
          <a:xfrm>
            <a:off x="2139755" y="3745426"/>
            <a:ext cx="213301" cy="373632"/>
          </a:xfrm>
          <a:prstGeom prst="downArrow">
            <a:avLst>
              <a:gd name="adj1" fmla="val 27825"/>
              <a:gd name="adj2" fmla="val 426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2D35C2F6-EAE9-374F-85E5-F0A54DC19899}"/>
              </a:ext>
            </a:extLst>
          </p:cNvPr>
          <p:cNvSpPr/>
          <p:nvPr/>
        </p:nvSpPr>
        <p:spPr>
          <a:xfrm>
            <a:off x="9136639" y="1952738"/>
            <a:ext cx="213301" cy="408448"/>
          </a:xfrm>
          <a:prstGeom prst="downArrow">
            <a:avLst>
              <a:gd name="adj1" fmla="val 27825"/>
              <a:gd name="adj2" fmla="val 426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A11B65B2-DFFF-6740-9C49-78421A11944B}"/>
              </a:ext>
            </a:extLst>
          </p:cNvPr>
          <p:cNvSpPr/>
          <p:nvPr/>
        </p:nvSpPr>
        <p:spPr>
          <a:xfrm>
            <a:off x="9132235" y="2893021"/>
            <a:ext cx="213301" cy="631925"/>
          </a:xfrm>
          <a:prstGeom prst="downArrow">
            <a:avLst>
              <a:gd name="adj1" fmla="val 27825"/>
              <a:gd name="adj2" fmla="val 426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69A8582C-000A-744C-BE17-BEB46D2A19BA}"/>
              </a:ext>
            </a:extLst>
          </p:cNvPr>
          <p:cNvSpPr/>
          <p:nvPr/>
        </p:nvSpPr>
        <p:spPr>
          <a:xfrm>
            <a:off x="5938093" y="4936763"/>
            <a:ext cx="213301" cy="271329"/>
          </a:xfrm>
          <a:prstGeom prst="downArrow">
            <a:avLst>
              <a:gd name="adj1" fmla="val 27825"/>
              <a:gd name="adj2" fmla="val 426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3A5648EB-43C1-1846-B43B-0E7AC63796E2}"/>
              </a:ext>
            </a:extLst>
          </p:cNvPr>
          <p:cNvSpPr/>
          <p:nvPr/>
        </p:nvSpPr>
        <p:spPr>
          <a:xfrm>
            <a:off x="5938093" y="5604601"/>
            <a:ext cx="213301" cy="284009"/>
          </a:xfrm>
          <a:prstGeom prst="downArrow">
            <a:avLst>
              <a:gd name="adj1" fmla="val 27825"/>
              <a:gd name="adj2" fmla="val 426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3320-D326-944A-8ABC-9D6AE531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8E0B-7B9E-4943-954D-46543BA22B82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646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4D7A-086C-4C44-8F5A-5A46978F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Model Improvements and Hyperparameter Tuning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A537-9DD8-4F47-875D-B55EBD08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CDE3A93D-76A7-AB46-9207-B3C8FC10D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62624"/>
              </p:ext>
            </p:extLst>
          </p:nvPr>
        </p:nvGraphicFramePr>
        <p:xfrm>
          <a:off x="2032000" y="1574800"/>
          <a:ext cx="8128000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75851">
                  <a:extLst>
                    <a:ext uri="{9D8B030D-6E8A-4147-A177-3AD203B41FA5}">
                      <a16:colId xmlns:a16="http://schemas.microsoft.com/office/drawing/2014/main" val="1964351692"/>
                    </a:ext>
                  </a:extLst>
                </a:gridCol>
                <a:gridCol w="3452149">
                  <a:extLst>
                    <a:ext uri="{9D8B030D-6E8A-4147-A177-3AD203B41FA5}">
                      <a16:colId xmlns:a16="http://schemas.microsoft.com/office/drawing/2014/main" val="633442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Hyper-parameter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Range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1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</a:rPr>
                        <a:t>Image size (i.e. degree of </a:t>
                      </a:r>
                      <a:r>
                        <a:rPr lang="en-US" sz="1800" err="1">
                          <a:solidFill>
                            <a:sysClr val="windowText" lastClr="000000"/>
                          </a:solidFill>
                        </a:rPr>
                        <a:t>downsampling</a:t>
                      </a:r>
                      <a:r>
                        <a:rPr lang="en-US" sz="180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[1440×101, 720×50, 360×25]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9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</a:rPr>
                        <a:t>Choice of variables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[19 variables]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0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Number of ConvLSTM layers  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[1 - 4]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07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</a:rPr>
                        <a:t>Number of Conv2D layers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[1 - 4]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43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</a:rPr>
                        <a:t>Number of LSTM layers  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[1 - 4]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</a:rPr>
                        <a:t>Number of hidden units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[16 - 256]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64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</a:rPr>
                        <a:t>Kernel size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[1x1, 3x3, 5x5]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83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</a:rPr>
                        <a:t>L1, L2 kernel regularization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[1e-4, 1e-3, 1e-2, 1e-1]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ysClr val="windowText" lastClr="000000"/>
                          </a:solidFill>
                        </a:rPr>
                        <a:t>Dropout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[0.1, 0.2]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64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</a:rPr>
                        <a:t>Global average pooling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[True, False]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73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Learning rate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[1e-4 – 1e-1]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13583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75D7-8B1C-2D4E-AB7A-64DBAE51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8DE9-CA9B-634C-89F0-2BCA7C6E1492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0871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7D081D-C742-EF40-974D-D1FF91B4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393A835-2E13-5848-9EA1-93A5E4C53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lIns="90000">
                <a:normAutofit/>
              </a:bodyPr>
              <a:lstStyle/>
              <a:p>
                <a:r>
                  <a:rPr lang="en-CA" b="0">
                    <a:latin typeface="Cambria Math" panose="02040503050406030204" pitchFamily="18" charset="0"/>
                  </a:rPr>
                  <a:t>Root</a:t>
                </a:r>
                <a:r>
                  <a:rPr lang="en-CA">
                    <a:latin typeface="Cambria Math" panose="02040503050406030204" pitchFamily="18" charset="0"/>
                  </a:rPr>
                  <a:t> mean squared percent error (RMSPE)</a:t>
                </a:r>
                <a:endParaRPr lang="en-CA" b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  − </m:t>
                                        </m:r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cy-GB" i="1">
                                                <a:latin typeface="Cambria Math" panose="02040503050406030204" pitchFamily="18" charset="0"/>
                                              </a:rPr>
                                              <m:t>ŷ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US"/>
                  <a:t> </a:t>
                </a:r>
              </a:p>
              <a:p>
                <a:r>
                  <a:rPr lang="en-CA">
                    <a:latin typeface="Cambria Math" panose="02040503050406030204" pitchFamily="18" charset="0"/>
                  </a:rPr>
                  <a:t>Mean absolute percent error (MAPE)</a:t>
                </a:r>
                <a:endParaRPr lang="en-CA" b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𝑀𝐴𝑃𝐸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y-GB" i="1">
                                        <a:latin typeface="Cambria Math" panose="02040503050406030204" pitchFamily="18" charset="0"/>
                                      </a:rPr>
                                      <m:t>ŷ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y-GB" i="1">
                                        <a:latin typeface="Cambria Math" panose="02040503050406030204" pitchFamily="18" charset="0"/>
                                      </a:rPr>
                                      <m:t>ŷ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/>
              </a:p>
              <a:p>
                <a:r>
                  <a:rPr lang="en-CA">
                    <a:latin typeface="Cambria Math" panose="02040503050406030204" pitchFamily="18" charset="0"/>
                  </a:rPr>
                  <a:t>Geometric mean relative absolute error (GMRAE)</a:t>
                </a:r>
                <a:endParaRPr lang="en-CA" b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GMRAE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nary>
                          <m:naryPr>
                            <m:chr m:val="∏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cy-GB" i="1">
                                            <a:latin typeface="Cambria Math" panose="02040503050406030204" pitchFamily="18" charset="0"/>
                                          </a:rPr>
                                          <m:t>ŷ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cy-GB" i="1">
                                            <a:latin typeface="Cambria Math" panose="02040503050406030204" pitchFamily="18" charset="0"/>
                                          </a:rPr>
                                          <m:t>ŷ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nary>
                      </m:e>
                    </m:rad>
                    <m:r>
                      <a:rPr lang="en-CA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393A835-2E13-5848-9EA1-93A5E4C53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8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41723-6BAA-7B44-B27C-0F616027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104DB4-8B9D-684C-811A-4CFE52917C9F}"/>
                  </a:ext>
                </a:extLst>
              </p:cNvPr>
              <p:cNvSpPr/>
              <p:nvPr/>
            </p:nvSpPr>
            <p:spPr>
              <a:xfrm>
                <a:off x="8367334" y="2999513"/>
                <a:ext cx="2801083" cy="626701"/>
              </a:xfrm>
              <a:prstGeom prst="rect">
                <a:avLst/>
              </a:prstGeom>
            </p:spPr>
            <p:txBody>
              <a:bodyPr wrap="square" lIns="36000" tIns="36000" rIns="36000" bIns="3600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y-GB" i="1">
                              <a:latin typeface="Cambria Math" panose="02040503050406030204" pitchFamily="18" charset="0"/>
                            </a:rPr>
                            <m:t>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𝑆𝐼𝐸</m:t>
                      </m:r>
                    </m:oMath>
                  </m:oMathPara>
                </a14:m>
                <a:endParaRPr lang="en-CA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𝑆𝐼𝐸</m:t>
                      </m:r>
                    </m:oMath>
                  </m:oMathPara>
                </a14:m>
                <a:endParaRPr lang="en-CA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104DB4-8B9D-684C-811A-4CFE5291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334" y="2999513"/>
                <a:ext cx="2801083" cy="626701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1E2F983-1710-ED4F-A87F-0B2F5599AD9E}"/>
              </a:ext>
            </a:extLst>
          </p:cNvPr>
          <p:cNvSpPr txBox="1"/>
          <p:nvPr/>
        </p:nvSpPr>
        <p:spPr>
          <a:xfrm>
            <a:off x="1736035" y="3498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C0F43-2B38-B54D-86B3-26D9CD6B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1E0-9EBD-0F44-87CC-0124B503007B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657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71AA3E-093B-C642-B98D-4CEF15A5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DD0CE5-6143-CD48-BC33-AD240B14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/>
              <a:t>Overview of the original paper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Compare with ML methods &amp; statistical baselines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Investigating improvements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4483-66D7-A348-A0AC-7F2E38B7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09B94C-173D-1E4B-A705-9F838413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E45-C6DF-C047-9868-6649EF9CFD06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976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630AA32-FCE2-9D46-9D09-406E59C4E77C}"/>
              </a:ext>
            </a:extLst>
          </p:cNvPr>
          <p:cNvSpPr/>
          <p:nvPr/>
        </p:nvSpPr>
        <p:spPr>
          <a:xfrm>
            <a:off x="3426146" y="1242940"/>
            <a:ext cx="2584704" cy="22695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C7352-26D7-704A-A18E-985C905E6922}"/>
              </a:ext>
            </a:extLst>
          </p:cNvPr>
          <p:cNvSpPr/>
          <p:nvPr/>
        </p:nvSpPr>
        <p:spPr>
          <a:xfrm>
            <a:off x="382086" y="3993757"/>
            <a:ext cx="2584704" cy="22695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41CB6F-4667-084B-8F09-F964BC273BE9}"/>
              </a:ext>
            </a:extLst>
          </p:cNvPr>
          <p:cNvSpPr/>
          <p:nvPr/>
        </p:nvSpPr>
        <p:spPr>
          <a:xfrm>
            <a:off x="3426146" y="3732873"/>
            <a:ext cx="2584704" cy="4560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B90E17-DE01-5D41-8D3E-980027583CA8}"/>
              </a:ext>
            </a:extLst>
          </p:cNvPr>
          <p:cNvSpPr/>
          <p:nvPr/>
        </p:nvSpPr>
        <p:spPr>
          <a:xfrm>
            <a:off x="3426146" y="4869650"/>
            <a:ext cx="2584704" cy="4560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492E2D-F9C2-5749-8E00-D5E33208705F}"/>
              </a:ext>
            </a:extLst>
          </p:cNvPr>
          <p:cNvSpPr/>
          <p:nvPr/>
        </p:nvSpPr>
        <p:spPr>
          <a:xfrm>
            <a:off x="6414259" y="4527537"/>
            <a:ext cx="2562022" cy="11824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0BFC3B-E940-B547-B27D-8F555F86EED9}"/>
              </a:ext>
            </a:extLst>
          </p:cNvPr>
          <p:cNvSpPr/>
          <p:nvPr/>
        </p:nvSpPr>
        <p:spPr>
          <a:xfrm>
            <a:off x="9390676" y="4784528"/>
            <a:ext cx="2562022" cy="6263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15BAD-7933-814E-8C6C-C4C2EAFAAD63}"/>
              </a:ext>
            </a:extLst>
          </p:cNvPr>
          <p:cNvSpPr/>
          <p:nvPr/>
        </p:nvSpPr>
        <p:spPr>
          <a:xfrm>
            <a:off x="362388" y="1250465"/>
            <a:ext cx="2584704" cy="22695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84D7A-086C-4C44-8F5A-5A46978F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A537-9DD8-4F47-875D-B55EBD08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37064-CA91-AF4E-93A6-DC060185EE47}"/>
              </a:ext>
            </a:extLst>
          </p:cNvPr>
          <p:cNvSpPr/>
          <p:nvPr/>
        </p:nvSpPr>
        <p:spPr>
          <a:xfrm>
            <a:off x="499628" y="1897773"/>
            <a:ext cx="2339439" cy="431752"/>
          </a:xfrm>
          <a:prstGeom prst="rect">
            <a:avLst/>
          </a:prstGeom>
          <a:solidFill>
            <a:srgbClr val="67B9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ConvLSTM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5x5 conv. | 64 filters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93C603-B15E-AF4F-A7C9-63C5FDD1E038}"/>
              </a:ext>
            </a:extLst>
          </p:cNvPr>
          <p:cNvSpPr/>
          <p:nvPr/>
        </p:nvSpPr>
        <p:spPr>
          <a:xfrm>
            <a:off x="504720" y="2406864"/>
            <a:ext cx="2334347" cy="431752"/>
          </a:xfrm>
          <a:prstGeom prst="rect">
            <a:avLst/>
          </a:prstGeom>
          <a:solidFill>
            <a:srgbClr val="67B9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ConvLSTM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3x3 conv. | 32 filters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8FA8C7-775E-8F47-904E-C00E2EE8DFAF}"/>
              </a:ext>
            </a:extLst>
          </p:cNvPr>
          <p:cNvSpPr/>
          <p:nvPr/>
        </p:nvSpPr>
        <p:spPr>
          <a:xfrm>
            <a:off x="504720" y="2915955"/>
            <a:ext cx="2339439" cy="431752"/>
          </a:xfrm>
          <a:prstGeom prst="rect">
            <a:avLst/>
          </a:prstGeom>
          <a:solidFill>
            <a:srgbClr val="67B9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ConvLSTM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1x1 conv. | 32 filters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3F0DB-A367-234E-BC85-CFD8CCCEA81A}"/>
              </a:ext>
            </a:extLst>
          </p:cNvPr>
          <p:cNvSpPr/>
          <p:nvPr/>
        </p:nvSpPr>
        <p:spPr>
          <a:xfrm>
            <a:off x="3548781" y="1371475"/>
            <a:ext cx="2339439" cy="431752"/>
          </a:xfrm>
          <a:prstGeom prst="rect">
            <a:avLst/>
          </a:prstGeom>
          <a:solidFill>
            <a:srgbClr val="6CCC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MaxPooling2D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900">
                <a:solidFill>
                  <a:schemeClr val="tx1"/>
                </a:solidFill>
              </a:rPr>
              <a:t>2x2 conv.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EFC617-2B6F-4D48-A33B-AC783B903329}"/>
              </a:ext>
            </a:extLst>
          </p:cNvPr>
          <p:cNvSpPr/>
          <p:nvPr/>
        </p:nvSpPr>
        <p:spPr>
          <a:xfrm>
            <a:off x="3548779" y="1881511"/>
            <a:ext cx="2339439" cy="431752"/>
          </a:xfrm>
          <a:prstGeom prst="rect">
            <a:avLst/>
          </a:prstGeom>
          <a:solidFill>
            <a:srgbClr val="89E1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Conv2D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3x3 conv. | 32 filters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8288AC-2B16-AE4F-AD8A-6BA624651961}"/>
              </a:ext>
            </a:extLst>
          </p:cNvPr>
          <p:cNvSpPr/>
          <p:nvPr/>
        </p:nvSpPr>
        <p:spPr>
          <a:xfrm>
            <a:off x="3548779" y="2427922"/>
            <a:ext cx="2339439" cy="431752"/>
          </a:xfrm>
          <a:prstGeom prst="rect">
            <a:avLst/>
          </a:prstGeom>
          <a:solidFill>
            <a:srgbClr val="6CCC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MaxPooling2D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900">
                <a:solidFill>
                  <a:schemeClr val="tx1"/>
                </a:solidFill>
              </a:rPr>
              <a:t>2x2 conv.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683274-CBF2-F140-AB65-B9656523BB17}"/>
              </a:ext>
            </a:extLst>
          </p:cNvPr>
          <p:cNvSpPr/>
          <p:nvPr/>
        </p:nvSpPr>
        <p:spPr>
          <a:xfrm>
            <a:off x="3548779" y="2961825"/>
            <a:ext cx="2339439" cy="431752"/>
          </a:xfrm>
          <a:prstGeom prst="rect">
            <a:avLst/>
          </a:prstGeom>
          <a:solidFill>
            <a:srgbClr val="89E1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Conv2D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3x3 conv. | 1 filters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7BAB7A-E39A-A048-9FA0-927946C32E80}"/>
              </a:ext>
            </a:extLst>
          </p:cNvPr>
          <p:cNvSpPr/>
          <p:nvPr/>
        </p:nvSpPr>
        <p:spPr>
          <a:xfrm>
            <a:off x="3528458" y="3810128"/>
            <a:ext cx="2360150" cy="2948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Flatten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04A554-D69C-1646-BE49-18E01E3582A0}"/>
              </a:ext>
            </a:extLst>
          </p:cNvPr>
          <p:cNvSpPr/>
          <p:nvPr/>
        </p:nvSpPr>
        <p:spPr>
          <a:xfrm>
            <a:off x="504719" y="1388682"/>
            <a:ext cx="2339439" cy="431752"/>
          </a:xfrm>
          <a:prstGeom prst="rect">
            <a:avLst/>
          </a:prstGeom>
          <a:solidFill>
            <a:srgbClr val="E1CA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Spatiotemporal Input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900">
                <a:solidFill>
                  <a:schemeClr val="tx1"/>
                </a:solidFill>
              </a:rPr>
              <a:t>(3, 25, 360, 19)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14CE1-BB82-F84E-86F2-95B8F3839F50}"/>
              </a:ext>
            </a:extLst>
          </p:cNvPr>
          <p:cNvSpPr/>
          <p:nvPr/>
        </p:nvSpPr>
        <p:spPr>
          <a:xfrm>
            <a:off x="504719" y="4632282"/>
            <a:ext cx="2339439" cy="431752"/>
          </a:xfrm>
          <a:prstGeom prst="rect">
            <a:avLst/>
          </a:prstGeom>
          <a:solidFill>
            <a:srgbClr val="E792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 LSTM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64 filters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BC81D-FE8A-CC43-B5E4-BB02D92B1212}"/>
              </a:ext>
            </a:extLst>
          </p:cNvPr>
          <p:cNvSpPr/>
          <p:nvPr/>
        </p:nvSpPr>
        <p:spPr>
          <a:xfrm>
            <a:off x="499628" y="5719242"/>
            <a:ext cx="2339439" cy="431752"/>
          </a:xfrm>
          <a:prstGeom prst="rect">
            <a:avLst/>
          </a:prstGeom>
          <a:solidFill>
            <a:srgbClr val="E792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LSTM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1 filter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5DBAFE-AE88-8E40-A660-61B2399603E4}"/>
              </a:ext>
            </a:extLst>
          </p:cNvPr>
          <p:cNvSpPr/>
          <p:nvPr/>
        </p:nvSpPr>
        <p:spPr>
          <a:xfrm>
            <a:off x="499628" y="5164162"/>
            <a:ext cx="2339439" cy="431752"/>
          </a:xfrm>
          <a:prstGeom prst="rect">
            <a:avLst/>
          </a:prstGeom>
          <a:solidFill>
            <a:srgbClr val="E792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LSTM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32 filters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DC836B-B635-CF4B-B7C3-AF057AC6FDF9}"/>
              </a:ext>
            </a:extLst>
          </p:cNvPr>
          <p:cNvSpPr/>
          <p:nvPr/>
        </p:nvSpPr>
        <p:spPr>
          <a:xfrm>
            <a:off x="504719" y="4095785"/>
            <a:ext cx="2339439" cy="431752"/>
          </a:xfrm>
          <a:prstGeom prst="rect">
            <a:avLst/>
          </a:prstGeom>
          <a:solidFill>
            <a:srgbClr val="E1CA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Temporal Input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900">
                <a:solidFill>
                  <a:schemeClr val="tx1"/>
                </a:solidFill>
              </a:rPr>
              <a:t>(3, 1)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99C0D2-7304-9C4A-A460-CC1876B512C1}"/>
              </a:ext>
            </a:extLst>
          </p:cNvPr>
          <p:cNvSpPr/>
          <p:nvPr/>
        </p:nvSpPr>
        <p:spPr>
          <a:xfrm>
            <a:off x="3557758" y="4952783"/>
            <a:ext cx="2339439" cy="2948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Concatenate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B364D2-DE32-6A4B-869C-432BC26EFC6C}"/>
              </a:ext>
            </a:extLst>
          </p:cNvPr>
          <p:cNvSpPr/>
          <p:nvPr/>
        </p:nvSpPr>
        <p:spPr>
          <a:xfrm>
            <a:off x="6525551" y="4630579"/>
            <a:ext cx="2339439" cy="431752"/>
          </a:xfrm>
          <a:prstGeom prst="rect">
            <a:avLst/>
          </a:prstGeom>
          <a:solidFill>
            <a:srgbClr val="AA9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Dense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900">
                <a:solidFill>
                  <a:schemeClr val="tx1"/>
                </a:solidFill>
              </a:rPr>
              <a:t>64 filters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F6C2-1C68-1F47-AF96-ECE3B3F61E0F}"/>
              </a:ext>
            </a:extLst>
          </p:cNvPr>
          <p:cNvSpPr/>
          <p:nvPr/>
        </p:nvSpPr>
        <p:spPr>
          <a:xfrm>
            <a:off x="6525552" y="5147564"/>
            <a:ext cx="2339439" cy="431752"/>
          </a:xfrm>
          <a:prstGeom prst="rect">
            <a:avLst/>
          </a:prstGeom>
          <a:solidFill>
            <a:srgbClr val="AA9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Dense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900">
                <a:solidFill>
                  <a:schemeClr val="tx1"/>
                </a:solidFill>
              </a:rPr>
              <a:t>1 filter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ED1595-B362-2E42-8F96-C79B2BEE6C7B}"/>
              </a:ext>
            </a:extLst>
          </p:cNvPr>
          <p:cNvSpPr/>
          <p:nvPr/>
        </p:nvSpPr>
        <p:spPr>
          <a:xfrm>
            <a:off x="9504798" y="4878976"/>
            <a:ext cx="2339439" cy="431752"/>
          </a:xfrm>
          <a:prstGeom prst="rect">
            <a:avLst/>
          </a:prstGeom>
          <a:solidFill>
            <a:srgbClr val="EDD3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Output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900">
                <a:solidFill>
                  <a:schemeClr val="tx1"/>
                </a:solidFill>
              </a:rPr>
              <a:t>Mean Squared Error loss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04F22A-8868-0741-B518-F3267D801AE8}"/>
              </a:ext>
            </a:extLst>
          </p:cNvPr>
          <p:cNvSpPr/>
          <p:nvPr/>
        </p:nvSpPr>
        <p:spPr>
          <a:xfrm>
            <a:off x="2947093" y="2342454"/>
            <a:ext cx="461382" cy="17093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87B58DE3-641A-0741-86C5-0ABDCA7A2D2A}"/>
              </a:ext>
            </a:extLst>
          </p:cNvPr>
          <p:cNvSpPr/>
          <p:nvPr/>
        </p:nvSpPr>
        <p:spPr>
          <a:xfrm>
            <a:off x="4645948" y="3514917"/>
            <a:ext cx="163058" cy="190971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850DE1-B992-2149-AE61-375F23B410CA}"/>
              </a:ext>
            </a:extLst>
          </p:cNvPr>
          <p:cNvSpPr/>
          <p:nvPr/>
        </p:nvSpPr>
        <p:spPr>
          <a:xfrm>
            <a:off x="2980688" y="5030096"/>
            <a:ext cx="427786" cy="17093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13BE4D64-C150-2446-B3B7-47D75E405D2D}"/>
              </a:ext>
            </a:extLst>
          </p:cNvPr>
          <p:cNvSpPr/>
          <p:nvPr/>
        </p:nvSpPr>
        <p:spPr>
          <a:xfrm>
            <a:off x="4645948" y="4188154"/>
            <a:ext cx="163058" cy="654512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7D71997B-9068-804C-B3D9-8D990F1D94D8}"/>
              </a:ext>
            </a:extLst>
          </p:cNvPr>
          <p:cNvSpPr/>
          <p:nvPr/>
        </p:nvSpPr>
        <p:spPr>
          <a:xfrm>
            <a:off x="6028522" y="5012224"/>
            <a:ext cx="374041" cy="17093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CD262620-E4A4-2B4E-8E23-B26AEF9AAF6C}"/>
              </a:ext>
            </a:extLst>
          </p:cNvPr>
          <p:cNvSpPr/>
          <p:nvPr/>
        </p:nvSpPr>
        <p:spPr>
          <a:xfrm>
            <a:off x="8973638" y="5026568"/>
            <a:ext cx="417038" cy="17093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88E43-BCD3-644A-81C1-B38B6143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F19-069C-F342-9766-47FEB32B6420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8129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7E76-2C0C-A945-B1DF-F5AAA311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F337-865C-D24D-A7B9-EBF10CAF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C6B46E-8486-B44F-8E9E-8BAABAE73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38" y="1619655"/>
            <a:ext cx="8305899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96F63F6-7F65-024E-94A7-FD5EE5A80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37" y="4192653"/>
            <a:ext cx="8305901" cy="186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21BE5C70-70DE-E047-9B73-4F4CD2A0D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931692"/>
              </p:ext>
            </p:extLst>
          </p:nvPr>
        </p:nvGraphicFramePr>
        <p:xfrm>
          <a:off x="240868" y="1704365"/>
          <a:ext cx="3348000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37615898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7487996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467456355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Model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73628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ConvLSTM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0.961</a:t>
                      </a:r>
                      <a:endParaRPr lang="en-US" sz="16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0.678</a:t>
                      </a:r>
                      <a:endParaRPr lang="en-US" sz="12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92526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Persistence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0.995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148383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B0712B9E-1D41-8348-8292-D9B866E05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74496"/>
              </p:ext>
            </p:extLst>
          </p:nvPr>
        </p:nvGraphicFramePr>
        <p:xfrm>
          <a:off x="240868" y="4343306"/>
          <a:ext cx="3348000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37615898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7487996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467456355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Model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RMSPE</a:t>
                      </a:r>
                      <a:endParaRPr 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73628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ConvLSTM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6.40</a:t>
                      </a:r>
                      <a:endParaRPr lang="en-US" sz="16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3.67</a:t>
                      </a:r>
                      <a:endParaRPr lang="en-US" sz="12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92526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Climatology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8.70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4.65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148383"/>
                  </a:ext>
                </a:extLst>
              </a:tr>
            </a:tbl>
          </a:graphicData>
        </a:graphic>
      </p:graphicFrame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D61B56E9-F258-D94F-9943-79CCB1408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32122"/>
              </p:ext>
            </p:extLst>
          </p:nvPr>
        </p:nvGraphicFramePr>
        <p:xfrm>
          <a:off x="240869" y="1160769"/>
          <a:ext cx="11809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868">
                  <a:extLst>
                    <a:ext uri="{9D8B030D-6E8A-4147-A177-3AD203B41FA5}">
                      <a16:colId xmlns:a16="http://schemas.microsoft.com/office/drawing/2014/main" val="14370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ysClr val="windowText" lastClr="000000"/>
                          </a:solidFill>
                        </a:rPr>
                        <a:t>Anomalies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51020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B6DA2A37-FD6B-4F4F-B589-75E385C6D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645270"/>
              </p:ext>
            </p:extLst>
          </p:nvPr>
        </p:nvGraphicFramePr>
        <p:xfrm>
          <a:off x="240869" y="3758465"/>
          <a:ext cx="11809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868">
                  <a:extLst>
                    <a:ext uri="{9D8B030D-6E8A-4147-A177-3AD203B41FA5}">
                      <a16:colId xmlns:a16="http://schemas.microsoft.com/office/drawing/2014/main" val="14370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ysClr val="windowText" lastClr="000000"/>
                          </a:solidFill>
                        </a:rPr>
                        <a:t>Sea ice extent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5102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E6B4A-83CA-A442-A294-B8B2F4B0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84A9-DFF7-694C-A158-534D54A69F07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7389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9E12-6DD8-834F-A31D-0070982F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5C16-D8B3-5C42-A7EC-BC36D685B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11569729" cy="4590472"/>
          </a:xfrm>
        </p:spPr>
        <p:txBody>
          <a:bodyPr/>
          <a:lstStyle/>
          <a:p>
            <a:r>
              <a:rPr lang="en-US" dirty="0"/>
              <a:t>Original paper: </a:t>
            </a:r>
            <a:r>
              <a:rPr lang="en-US" dirty="0">
                <a:solidFill>
                  <a:srgbClr val="57058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https://arxiv.org/abs/2108.00853</a:t>
            </a:r>
          </a:p>
          <a:p>
            <a:r>
              <a:rPr lang="en-US" dirty="0"/>
              <a:t>ERA5: </a:t>
            </a:r>
            <a:r>
              <a:rPr lang="en-US" dirty="0">
                <a:hlinkClick r:id="rId3"/>
              </a:rPr>
              <a:t>https://www.ecmwf.int/en/forecasts/datasets/reanalysis-datasets/era5</a:t>
            </a:r>
            <a:endParaRPr lang="en-US" dirty="0"/>
          </a:p>
          <a:p>
            <a:r>
              <a:rPr lang="en-US" dirty="0"/>
              <a:t>ConvLSTM: </a:t>
            </a:r>
            <a:r>
              <a:rPr lang="en-US" dirty="0">
                <a:hlinkClick r:id="rId4"/>
              </a:rPr>
              <a:t>https://arxiv.org/abs/1506.04214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BCFE-4615-3844-97E5-C389C95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C7FD2-AFAB-BB4B-A280-07F2F941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1A6-506A-1E4C-8B5E-0C37F8A7CE97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649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7E21D-A8EB-044A-A5ED-4608D7D0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373-A018-D249-B0B3-E9AF6E5120A1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93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tic Sea Ice Minimum 2021 - YouTube">
            <a:extLst>
              <a:ext uri="{FF2B5EF4-FFF2-40B4-BE49-F238E27FC236}">
                <a16:creationId xmlns:a16="http://schemas.microsoft.com/office/drawing/2014/main" id="{694035BD-CA1E-5B4C-97D3-10AE34244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886"/>
            <a:ext cx="12192000" cy="646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Sea ice extent prediction using attention-based LSTMs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Overview: Ali et 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E72BF0-C978-9B47-8CFA-A52CC6C4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747A-8DB9-4649-8CBF-7599D082965F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992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D6F743-FAEB-E645-8FA9-4F4D5440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B4E837-1482-8841-96F3-441A4196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2" y="1413164"/>
            <a:ext cx="11843628" cy="144787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sz="2000"/>
              <a:t>Goal: Predict arctic sea ice extent (SIE) with a 1-month lead time </a:t>
            </a:r>
          </a:p>
          <a:p>
            <a:pPr lvl="1">
              <a:spcBef>
                <a:spcPts val="0"/>
              </a:spcBef>
            </a:pPr>
            <a:r>
              <a:rPr lang="en-US" sz="1600"/>
              <a:t>i.e., the average SIE for the next month</a:t>
            </a:r>
          </a:p>
          <a:p>
            <a:pPr>
              <a:spcBef>
                <a:spcPts val="0"/>
              </a:spcBef>
            </a:pPr>
            <a:r>
              <a:rPr lang="en-US" sz="2000"/>
              <a:t>Input variables sourced from the ERA5 global reanalysis product, and averaged over everything North of 25˚N</a:t>
            </a:r>
          </a:p>
          <a:p>
            <a:pPr>
              <a:spcBef>
                <a:spcPts val="0"/>
              </a:spcBef>
            </a:pPr>
            <a:r>
              <a:rPr lang="en-US" sz="2000"/>
              <a:t>Target variable (SIE) calculated from NSIDC’s sea ice concentration product (from Nimbus-7 passive microwave data)</a:t>
            </a:r>
            <a:endParaRPr lang="en-US"/>
          </a:p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6CDA2-E8BB-FC4F-A6F4-3CA281BA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3DA42-867F-C048-A081-012362CF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47" y="3292629"/>
            <a:ext cx="4895353" cy="29242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93B589-2ECC-8944-A035-01AD4C2A4C3F}"/>
              </a:ext>
            </a:extLst>
          </p:cNvPr>
          <p:cNvSpPr txBox="1"/>
          <p:nvPr/>
        </p:nvSpPr>
        <p:spPr>
          <a:xfrm>
            <a:off x="692647" y="2979457"/>
            <a:ext cx="489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/>
              <a:t>Input 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752A6-E3FD-0C42-8DAC-A502E4B021FF}"/>
              </a:ext>
            </a:extLst>
          </p:cNvPr>
          <p:cNvSpPr txBox="1"/>
          <p:nvPr/>
        </p:nvSpPr>
        <p:spPr>
          <a:xfrm>
            <a:off x="5869559" y="2979569"/>
            <a:ext cx="489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/>
              <a:t>Target variable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E61CCD-C749-3F40-B4C3-79889F3E6209}"/>
              </a:ext>
            </a:extLst>
          </p:cNvPr>
          <p:cNvGrpSpPr/>
          <p:nvPr/>
        </p:nvGrpSpPr>
        <p:grpSpPr>
          <a:xfrm>
            <a:off x="6096000" y="3465070"/>
            <a:ext cx="4895353" cy="818865"/>
            <a:chOff x="6151118" y="4822809"/>
            <a:chExt cx="4895353" cy="81886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3BC033-77E6-144F-B1D8-270A1C1E9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535"/>
            <a:stretch/>
          </p:blipFill>
          <p:spPr>
            <a:xfrm>
              <a:off x="6151118" y="5189415"/>
              <a:ext cx="4895353" cy="45225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2339DC-0FDF-0F4F-B967-19C6F9766D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642" b="80857"/>
            <a:stretch/>
          </p:blipFill>
          <p:spPr>
            <a:xfrm>
              <a:off x="6151118" y="4822809"/>
              <a:ext cx="4895353" cy="394795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0AC212-2324-D44A-99B8-DC087BD87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59" y="4205085"/>
            <a:ext cx="5387927" cy="197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63D4D5-AB70-1D42-B894-6EB944ABDA8D}"/>
              </a:ext>
            </a:extLst>
          </p:cNvPr>
          <p:cNvSpPr txBox="1"/>
          <p:nvPr/>
        </p:nvSpPr>
        <p:spPr>
          <a:xfrm>
            <a:off x="6553200" y="3810290"/>
            <a:ext cx="43370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SEA ICE EXTENT	                 [0, 1e7]                    km</a:t>
            </a:r>
            <a:r>
              <a:rPr lang="en-US" sz="11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0A1A4-7A00-C248-B93C-4E0DE481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EE07-B676-F14A-80F8-DDE415F322D5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042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5E23-9993-E04A-AEEF-0D854A9C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Innovations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BA41-1259-5C44-82FD-9357520F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Combine daily and monthly observations as an ensemble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Implement attention to learn to focus on specific features of the hidden states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6DABA-9EEF-3948-9E1B-6EA1CC94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71322-02B1-1046-AC4C-36A528104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25" y="2650855"/>
            <a:ext cx="9349483" cy="3531213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7E7F3-D5A3-A740-8971-3198B3BF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B8F2-D77F-3C4C-9591-DAC8B7594318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800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BFEF-69B8-C644-952D-621DCA5C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 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7EE6A-38BB-D94E-8ADD-F948F1280D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882" y="1413163"/>
                <a:ext cx="11569729" cy="4753461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R</a:t>
                </a:r>
                <a:r>
                  <a:rPr lang="en-US" baseline="30000"/>
                  <a:t>2</a:t>
                </a:r>
                <a:r>
                  <a:rPr lang="en-US"/>
                  <a:t> score</a:t>
                </a:r>
                <a:endParaRPr lang="en-CA" sz="2800"/>
              </a:p>
              <a:p>
                <a:pPr lvl="1">
                  <a:spcAft>
                    <a:spcPts val="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=1−</m:t>
                    </m:r>
                    <m:rad>
                      <m:radPr>
                        <m:degHide m:val="o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  − </m:t>
                                        </m:r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cy-GB" i="1">
                                                <a:latin typeface="Cambria Math" panose="02040503050406030204" pitchFamily="18" charset="0"/>
                                              </a:rPr>
                                              <m:t>ŷ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  −</m:t>
                                        </m:r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rad>
                  </m:oMath>
                </a14:m>
                <a:endParaRPr lang="en-CA"/>
              </a:p>
              <a:p>
                <a:pPr>
                  <a:lnSpc>
                    <a:spcPct val="150000"/>
                  </a:lnSpc>
                </a:pPr>
                <a:r>
                  <a:rPr lang="en-US"/>
                  <a:t>Percent Root Mean Squared Error (%RMSE) using mean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  − </m:t>
                                        </m:r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cy-GB" i="1">
                                                <a:latin typeface="Cambria Math" panose="02040503050406030204" pitchFamily="18" charset="0"/>
                                              </a:rPr>
                                              <m:t>ŷ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CA"/>
              </a:p>
              <a:p>
                <a:pPr lvl="1"/>
                <a:r>
                  <a:rPr lang="en-CA"/>
                  <a:t>%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𝑅𝑀𝑆𝐸</m:t>
                    </m:r>
                  </m:oMath>
                </a14:m>
                <a:r>
                  <a:rPr lang="en-US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𝑅𝑀𝑆𝐸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(ŷ)</m:t>
                        </m:r>
                      </m:den>
                    </m:f>
                  </m:oMath>
                </a14:m>
                <a:r>
                  <a:rPr lang="en-US"/>
                  <a:t> </a:t>
                </a:r>
              </a:p>
              <a:p>
                <a:pPr lvl="1">
                  <a:lnSpc>
                    <a:spcPct val="150000"/>
                  </a:lnSpc>
                </a:pPr>
                <a:endParaRPr lang="en-US" sz="1600"/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7EE6A-38BB-D94E-8ADD-F948F1280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82" y="1413163"/>
                <a:ext cx="11569729" cy="4753461"/>
              </a:xfrm>
              <a:blipFill>
                <a:blip r:embed="rId3"/>
                <a:stretch>
                  <a:fillRect l="-548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0E115-F395-544B-AFB3-5F7ABB03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EFCC85-A1F1-8146-8ACD-329F6F3C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FC6-29F8-784E-8054-2F3D4C895EA7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718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D6F743-FAEB-E645-8FA9-4F4D5440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Replicating their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B4E837-1482-8841-96F3-441A4196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2" y="1413164"/>
            <a:ext cx="11569729" cy="1913774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Summary: Could not replicate their results, despite having the original code and data available</a:t>
            </a:r>
          </a:p>
          <a:p>
            <a:pPr lvl="1"/>
            <a:r>
              <a:rPr lang="en-US"/>
              <a:t>The models do not produce consistent results between random model initializations, likely due to poor regularization.</a:t>
            </a:r>
          </a:p>
          <a:p>
            <a:pPr lvl="1"/>
            <a:r>
              <a:rPr lang="en-US"/>
              <a:t>We suspect their results are the product of a single model run, rather than an average of multiple trials.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6CDA2-E8BB-FC4F-A6F4-3CA281BA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0E31A9-E39F-7F4A-9C56-24678EA6F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19975"/>
              </p:ext>
            </p:extLst>
          </p:nvPr>
        </p:nvGraphicFramePr>
        <p:xfrm>
          <a:off x="876396" y="3809940"/>
          <a:ext cx="3972532" cy="1483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538017">
                  <a:extLst>
                    <a:ext uri="{9D8B030D-6E8A-4147-A177-3AD203B41FA5}">
                      <a16:colId xmlns:a16="http://schemas.microsoft.com/office/drawing/2014/main" val="3376158981"/>
                    </a:ext>
                  </a:extLst>
                </a:gridCol>
                <a:gridCol w="1151815">
                  <a:extLst>
                    <a:ext uri="{9D8B030D-6E8A-4147-A177-3AD203B41FA5}">
                      <a16:colId xmlns:a16="http://schemas.microsoft.com/office/drawing/2014/main" val="474879968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46745635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Model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R</a:t>
                      </a:r>
                      <a:r>
                        <a:rPr kumimoji="0" lang="en-US" sz="14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en-US" sz="14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Score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% RMSE</a:t>
                      </a:r>
                      <a:endParaRPr kumimoji="0" lang="en-US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7362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d-LSTM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0.980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4.45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92526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m-LSTM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4.21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14838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EA-LSTM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0.982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4.11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14355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6698D95C-59FD-3040-B05C-9701C020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68631"/>
              </p:ext>
            </p:extLst>
          </p:nvPr>
        </p:nvGraphicFramePr>
        <p:xfrm>
          <a:off x="5457587" y="3438940"/>
          <a:ext cx="5858017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538017">
                  <a:extLst>
                    <a:ext uri="{9D8B030D-6E8A-4147-A177-3AD203B41FA5}">
                      <a16:colId xmlns:a16="http://schemas.microsoft.com/office/drawing/2014/main" val="337615898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4737051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51072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742206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3613054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Model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400" b="1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Score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% RMSE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736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Std. Dev.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Std. Dev.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89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d-LSTM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0.983</a:t>
                      </a:r>
                      <a:endParaRPr lang="en-US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2.72e-3</a:t>
                      </a:r>
                      <a:endParaRPr lang="en-US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4.15</a:t>
                      </a:r>
                      <a:endParaRPr lang="en-US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3.30e-3</a:t>
                      </a:r>
                      <a:endParaRPr lang="en-US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92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m-LSTM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0.974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7.56e-3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4.86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7.15e-3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14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EA-LSTM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0.964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6.56e-3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5.78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5.19e-3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143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BFC61D-2495-004D-91F1-58EAC9108DBB}"/>
              </a:ext>
            </a:extLst>
          </p:cNvPr>
          <p:cNvSpPr txBox="1"/>
          <p:nvPr/>
        </p:nvSpPr>
        <p:spPr>
          <a:xfrm>
            <a:off x="886875" y="5455568"/>
            <a:ext cx="3972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Table 1. Original results by Ali et al.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C8E3B-5EDC-5845-A692-433A4865F78D}"/>
              </a:ext>
            </a:extLst>
          </p:cNvPr>
          <p:cNvSpPr txBox="1"/>
          <p:nvPr/>
        </p:nvSpPr>
        <p:spPr>
          <a:xfrm>
            <a:off x="5486398" y="5455568"/>
            <a:ext cx="585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Table X. Results obtained in this work using n=20 model runs.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2A23-4EE5-8643-AA06-FDA3E038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6DB3-8EC0-1F43-A984-F876B3F291ED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94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How do simple algorithms compare?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Methods &amp; Baselines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136920-240B-124F-B5BC-DC24194D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9767-8379-8348-90D6-B61EAFABE4F4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123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D6F743-FAEB-E645-8FA9-4F4D5440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ML model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6CDA2-E8BB-FC4F-A6F4-3CA281BA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 Ice Forecasting using Attention-based Ensemble LSTM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CE28BF2-EAE2-E84F-8183-7E844A901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44619"/>
              </p:ext>
            </p:extLst>
          </p:nvPr>
        </p:nvGraphicFramePr>
        <p:xfrm>
          <a:off x="696036" y="1603913"/>
          <a:ext cx="10241922" cy="345005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664764">
                  <a:extLst>
                    <a:ext uri="{9D8B030D-6E8A-4147-A177-3AD203B41FA5}">
                      <a16:colId xmlns:a16="http://schemas.microsoft.com/office/drawing/2014/main" val="3376158981"/>
                    </a:ext>
                  </a:extLst>
                </a:gridCol>
                <a:gridCol w="1663638">
                  <a:extLst>
                    <a:ext uri="{9D8B030D-6E8A-4147-A177-3AD203B41FA5}">
                      <a16:colId xmlns:a16="http://schemas.microsoft.com/office/drawing/2014/main" val="474879968"/>
                    </a:ext>
                  </a:extLst>
                </a:gridCol>
                <a:gridCol w="2178923">
                  <a:extLst>
                    <a:ext uri="{9D8B030D-6E8A-4147-A177-3AD203B41FA5}">
                      <a16:colId xmlns:a16="http://schemas.microsoft.com/office/drawing/2014/main" val="3990528981"/>
                    </a:ext>
                  </a:extLst>
                </a:gridCol>
                <a:gridCol w="1599526">
                  <a:extLst>
                    <a:ext uri="{9D8B030D-6E8A-4147-A177-3AD203B41FA5}">
                      <a16:colId xmlns:a16="http://schemas.microsoft.com/office/drawing/2014/main" val="2830507134"/>
                    </a:ext>
                  </a:extLst>
                </a:gridCol>
                <a:gridCol w="2135071">
                  <a:extLst>
                    <a:ext uri="{9D8B030D-6E8A-4147-A177-3AD203B41FA5}">
                      <a16:colId xmlns:a16="http://schemas.microsoft.com/office/drawing/2014/main" val="1729296816"/>
                    </a:ext>
                  </a:extLst>
                </a:gridCol>
              </a:tblGrid>
              <a:tr h="38090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rPr>
                        <a:t>Model</a:t>
                      </a:r>
                      <a:endParaRPr kumimoji="0" lang="en-US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r>
                        <a:rPr lang="en-US" sz="1400" b="1" baseline="300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1400" b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 Score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% RMSE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61718"/>
                  </a:ext>
                </a:extLst>
              </a:tr>
              <a:tr h="315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ysClr val="windowText" lastClr="000000"/>
                          </a:solidFill>
                        </a:rPr>
                        <a:t>Std. Dev.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ysClr val="windowText" lastClr="000000"/>
                          </a:solidFill>
                        </a:rPr>
                        <a:t>Std. Dev.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23875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0.975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1.14e-16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4.85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2.14e-15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8966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2.28e-16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4.87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2.14e-15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652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32.4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5.69e-15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05965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Decision Tree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0.967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4.41e-3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5.57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3.82e-3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14838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ysClr val="windowText" lastClr="000000"/>
                          </a:solidFill>
                        </a:rPr>
                        <a:t>Random Forest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5.45e-4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4.25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6.01e-4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51435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Gradient Boosting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2.18e-4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4.85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2.11e-4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62904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XGBoost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0.979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2.28e-16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7.12e-16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58935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Polynomial Regression (deg=2)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0.927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1.14e-16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8.31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1.42e-15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2941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SVM Regression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1.14e-16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5.43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6244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327C2A4-77FE-F04F-8C54-62B805C58230}"/>
              </a:ext>
            </a:extLst>
          </p:cNvPr>
          <p:cNvSpPr txBox="1"/>
          <p:nvPr/>
        </p:nvSpPr>
        <p:spPr>
          <a:xfrm>
            <a:off x="1122093" y="5455568"/>
            <a:ext cx="994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Table 4. Results from traditional machine learning methods on Sea Ice prediction with a lead time of 1 month calculated over 20 experiments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ECDDE-0333-B64D-BA96-39C93C86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04FF-63C4-D343-AA43-9EC5F13F692B}" type="datetime1">
              <a:rPr lang="en-CA" smtClean="0"/>
              <a:t>2022-04-18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684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UofWaterloo_WhiteBkgrd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Custom 3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ulty_of_engineering_powerpoint_template_16-9_widescreen" id="{A69F3CDF-2B60-9644-AF8B-13D52DBA835D}" vid="{CF355330-5829-2446-A825-2400ABA140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UofWaterloo_WhiteBkgrd</Template>
  <TotalTime>3</TotalTime>
  <Words>1998</Words>
  <Application>Microsoft Macintosh PowerPoint</Application>
  <PresentationFormat>Widescreen</PresentationFormat>
  <Paragraphs>436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Barlow Condensed</vt:lpstr>
      <vt:lpstr>Calibri</vt:lpstr>
      <vt:lpstr>Cambria Math</vt:lpstr>
      <vt:lpstr>Georgia</vt:lpstr>
      <vt:lpstr>Times New Roman</vt:lpstr>
      <vt:lpstr>Verdana</vt:lpstr>
      <vt:lpstr>Wingdings</vt:lpstr>
      <vt:lpstr>UofWaterloo_WhiteBkgrd</vt:lpstr>
      <vt:lpstr>SYDE 675: Project paper: Sea Ice Forecasting using Attention-based Ensemble LSTM </vt:lpstr>
      <vt:lpstr>Presentation outline</vt:lpstr>
      <vt:lpstr>Overview: Ali et al.</vt:lpstr>
      <vt:lpstr>Problem statement </vt:lpstr>
      <vt:lpstr>Innovations</vt:lpstr>
      <vt:lpstr>Metrics used</vt:lpstr>
      <vt:lpstr>Replicating their results</vt:lpstr>
      <vt:lpstr>ML Methods &amp; Baselines</vt:lpstr>
      <vt:lpstr>Comparison of ML model performance</vt:lpstr>
      <vt:lpstr>Comparing to a baseline</vt:lpstr>
      <vt:lpstr>Beating the baseline</vt:lpstr>
      <vt:lpstr>Beating the baseline</vt:lpstr>
      <vt:lpstr>Improvements</vt:lpstr>
      <vt:lpstr>Introducing spatial information</vt:lpstr>
      <vt:lpstr>Climatological variables (19)</vt:lpstr>
      <vt:lpstr>Convolutional LSTMs (ConvLSTM)</vt:lpstr>
      <vt:lpstr>General architecture</vt:lpstr>
      <vt:lpstr>Model Improvements and Hyperparameter Tuning</vt:lpstr>
      <vt:lpstr>Metrics</vt:lpstr>
      <vt:lpstr>Sample architecture</vt:lpstr>
      <vt:lpstr>Preliminary results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SYDE 675: Project paper: Sea Ice Forecasting using Attention-based Ensemble LSTM (Ali et al.) </dc:title>
  <dc:creator>Zacharie Gousseau</dc:creator>
  <cp:lastModifiedBy>Nishad Rajmalwar</cp:lastModifiedBy>
  <cp:revision>2</cp:revision>
  <dcterms:created xsi:type="dcterms:W3CDTF">2022-03-21T18:56:11Z</dcterms:created>
  <dcterms:modified xsi:type="dcterms:W3CDTF">2022-04-18T23:44:07Z</dcterms:modified>
</cp:coreProperties>
</file>