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7FB1F-9BD0-BA61-9842-FFD88D9D81CE}" v="1561" dt="2025-04-14T19:12:37.541"/>
    <p1510:client id="{709D7BF5-67AE-5C73-69DF-1010CB690C0C}" v="290" dt="2025-04-15T15:00:23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928DF66-7817-1F34-9FAD-3568252AA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86FEFFFE-703B-5866-5A9F-9D03094FAB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F52F814F-5D73-50E9-029A-42B55F33C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215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35AE0530-FB56-FEE1-6054-34574944C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EBB76EF3-EABB-C7AB-27B0-1CEF0333A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AA318C02-EB03-5A1E-0616-09E40A7F01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77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18E62316-D995-4245-AB31-A2115C2B1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15EF27D0-5E1C-CD06-D997-83D04CE0BB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7A98C992-8040-85B5-CBB3-50AECA09E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911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945CA87-2E5A-D5C0-7D6C-42622BB3F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5D772C7F-7755-B33F-7EE3-D2B9F80CC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5E27C49B-32D8-6A2B-4B3D-44239C0F1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91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FE604A32-007A-9333-B1D7-83C383CA2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CA57747C-3214-6DF5-BB08-56389CDE28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BC0CDCD9-6AB4-2038-1846-68F6CAD12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644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2C50F51A-25D9-917B-0C4A-FB5811602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2166E3D8-F660-745B-659B-FAF180C448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AC92D5EC-5F75-CA46-A3D5-FE6A5DE93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18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84b13d6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84b13d6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84b13d6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984b13d6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6E97C2D8-C526-2914-0F79-6E5B7E65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D589A299-57B9-0986-7B26-8A0DF1731E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90B5BEFB-A08B-2D73-6D14-C6828803C1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12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71E71DD4-A68F-CFCC-7095-691ECA024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17179336-3FCA-D73B-7A99-FD1FA6FCBB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E7614244-10AE-DB08-338E-1EA28EFEF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8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6057FF9A-8D9A-6D28-4604-5283DE2C1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226572B6-F0A1-18E0-E018-9CC02CE8E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DB40E8F9-FE11-AA0A-C803-6B29FA889E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951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58B09BDC-2D91-B1D2-4853-CCCE86A89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E7D24037-967C-BFE5-FE3D-02B2D9AFC4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F8C9654F-8C24-A6AE-3524-10F5E61DF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25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25CEB80E-1AD4-4EA0-DA4A-81A5C2F0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C895E56C-0BC9-6A04-FE22-869B2AE3F3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18ACE4FF-10A9-B209-5D24-104245D935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30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communitydata.science/Community_Data_Science_Workshops_(Fall_2014)/Day_2_SQL_project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romyismycat.tistory.com/entry/Grafana%EA%B7%B8%EB%9D%BC%ED%8C%8C%EB%82%98-%EA%B7%B8%EA%B2%83%EC%9D%B4-%EC%95%8C%EA%B3%A0%EC%8B%B6%EB%8B%A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with.mu/es/tutorials/1.1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elblogdepicodev.blogspot.com/2012/06/guia-instalacion-raspberry-pi-con-arch_22.html" TargetMode="External"/><Relationship Id="rId4" Type="http://schemas.openxmlformats.org/officeDocument/2006/relationships/hyperlink" Target="https://fekir.info/post/chroot-as-docker-alternative-for-building/" TargetMode="Externa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ngall.com/checklist-png/download/4574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ch-weav/HoneyP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53750" y="3975850"/>
            <a:ext cx="4039800" cy="1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Name: Zachary Weaver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Date: April 25, 2025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Major: B.S in Cybersecurity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Advisor: Julie Henderson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0" name="Google Shape;60;p13" title="logo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25" y="365175"/>
            <a:ext cx="3811549" cy="25410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344350" y="3117450"/>
            <a:ext cx="44553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Portable Raspberry Pi Honeypot System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BBF26330-E0D6-B5E3-56E4-E7306BF6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C8F518C-6CD4-C267-F7A8-25D7B73B1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 – Live Demo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3A035-2378-4BA7-5A52-B34A5A50185F}"/>
              </a:ext>
            </a:extLst>
          </p:cNvPr>
          <p:cNvSpPr txBox="1"/>
          <p:nvPr/>
        </p:nvSpPr>
        <p:spPr>
          <a:xfrm>
            <a:off x="3968750" y="2341561"/>
            <a:ext cx="12065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294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6FBB8968-5E42-E35F-9571-FDC17334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8CFA615B-A155-F3EE-8B34-98847C387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Test Plan</a:t>
            </a:r>
            <a:br>
              <a:rPr lang="en-US" dirty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A7CB6398-C886-3A1E-E192-226E9C1A77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68287"/>
            <a:ext cx="5456725" cy="4297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Testing Phases: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Ad hoc tests during development.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Unit tests using detailed test cases.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Crowdsource tests from fellow CSCI students.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Primary Focus: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Log ingestion.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Dashboard accuracy.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Capturing successful connections.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health monitoring.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Raspberry Pi Host Security.</a:t>
            </a:r>
          </a:p>
        </p:txBody>
      </p:sp>
    </p:spTree>
    <p:extLst>
      <p:ext uri="{BB962C8B-B14F-4D97-AF65-F5344CB8AC3E}">
        <p14:creationId xmlns:p14="http://schemas.microsoft.com/office/powerpoint/2010/main" val="144750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0D78403E-6F16-696E-8F32-A954A31C1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DAC1E14-23B8-5B12-14B9-E9A621597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Test Results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A9E2A744-872D-A0C4-5C3D-1D74BF905C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8" y="668288"/>
            <a:ext cx="9330224" cy="437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Initial test cases passed successfully:</a:t>
            </a:r>
            <a:endParaRPr lang="en-US">
              <a:solidFill>
                <a:schemeClr val="bg1"/>
              </a:solidFill>
            </a:endParaRP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orchestration and networking.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Log ingestion.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Dashboard visibility.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Simulating attacker interaction.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Valuable feedback from peer testing: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Improving design and minimizing attack footprint.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Updating user permissions.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Strengthening overall host security.</a:t>
            </a:r>
          </a:p>
          <a:p>
            <a:pPr marL="596900" lvl="1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2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1087E6BE-A327-7D34-0EC5-3C27EC5D4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7060F12-FE0B-89AF-711A-1241514A0A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Challenges Overcome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3F9368E0-887B-90B4-631D-0BE78ADA9C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3816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and host networking conflicts.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Log forwarding failures.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Grafana alerting mechanisms.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and dashboard persistence.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Peer testing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09994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46535BB9-4C66-BDAF-5116-359D95779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C28B9D2D-340A-33F8-6AA3-83ADA2B0AF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Future Enhancements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AC0D01C5-2982-E8AB-1051-335709C1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34975"/>
            <a:ext cx="8457100" cy="4503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Further enhancing host security:</a:t>
            </a:r>
            <a:endParaRPr lang="en-US">
              <a:solidFill>
                <a:schemeClr val="bg1"/>
              </a:solidFill>
            </a:endParaRP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Using port forwarding to limit direct access to container information.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Stealthier network presence: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  <a:buSzPts val="1800"/>
            </a:pPr>
            <a:r>
              <a:rPr lang="en-US" dirty="0">
                <a:solidFill>
                  <a:schemeClr val="bg1"/>
                </a:solidFill>
              </a:rPr>
              <a:t>Hiding unused ports from external scans to reduce exposure.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More advanced emulated ssh commands: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Simulate more realistic Linux shell behavior.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Command responses, file systems, user accounts.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Signature based detection to find specific malware.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Additional decoy services.</a:t>
            </a:r>
          </a:p>
        </p:txBody>
      </p:sp>
    </p:spTree>
    <p:extLst>
      <p:ext uri="{BB962C8B-B14F-4D97-AF65-F5344CB8AC3E}">
        <p14:creationId xmlns:p14="http://schemas.microsoft.com/office/powerpoint/2010/main" val="199831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5AA21B5A-EEE7-EEF6-7F9E-0BDE7BE0C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357CE4E2-E25E-BC3A-F58A-9FB56C570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950" y="1922309"/>
            <a:ext cx="19721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Thank You!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9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SOP and Problem Statement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Modern networks face constant threats from unauthorized access.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NIDS (Honeypots) can be used to help prevent attacks and analyze threat actor behavior.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Goals: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Design a portable Honeypot system that emulates decoy services.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Visualize attacker activity and behavior in real-time.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Provide a low-cost, hands-on platform to explore intrusion detection and log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1315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Research &amp; Background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858787"/>
            <a:ext cx="54884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Influenced by real-world honeypot deployments and open-source tools.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Researched common application exploits.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How to collect threat intelligence without exposing the infrastructure.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Interest in physical, deployable tools.</a:t>
            </a:r>
          </a:p>
          <a:p>
            <a:pPr marL="285750" indent="-285750">
              <a:spcAft>
                <a:spcPts val="1200"/>
              </a:spcAft>
            </a:pPr>
            <a:endParaRPr lang="en-US" dirty="0"/>
          </a:p>
        </p:txBody>
      </p:sp>
      <p:pic>
        <p:nvPicPr>
          <p:cNvPr id="2" name="Picture 1" descr="Magnifying Glass | Free Stock Photo | Illustration of a magnifying ...">
            <a:extLst>
              <a:ext uri="{FF2B5EF4-FFF2-40B4-BE49-F238E27FC236}">
                <a16:creationId xmlns:a16="http://schemas.microsoft.com/office/drawing/2014/main" id="{D48E2E97-C67F-B087-7956-5A41B3955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29" y="1836737"/>
            <a:ext cx="1782102" cy="2541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Languages, Software, and Hardware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52950" y="906412"/>
            <a:ext cx="8830162" cy="3855633"/>
          </a:xfrm>
          <a:prstGeom prst="rect">
            <a:avLst/>
          </a:prstGeom>
        </p:spPr>
        <p:txBody>
          <a:bodyPr spcFirstLastPara="1" wrap="square" lIns="91425" tIns="91425" rIns="91425" bIns="91425" numCol="3" anchor="t" anchorCtr="0">
            <a:noAutofit/>
          </a:bodyPr>
          <a:lstStyle/>
          <a:p>
            <a:pPr marL="285750" indent="-285750">
              <a:lnSpc>
                <a:spcPct val="110000"/>
              </a:lnSpc>
              <a:spcAft>
                <a:spcPts val="1200"/>
              </a:spcAft>
            </a:pPr>
            <a:r>
              <a:rPr lang="en-US" b="1" dirty="0">
                <a:solidFill>
                  <a:schemeClr val="bg1"/>
                </a:solidFill>
              </a:rPr>
              <a:t>Languages: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MySQL 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YAML 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Bash</a:t>
            </a:r>
          </a:p>
          <a:p>
            <a:pPr marL="457200" lvl="1" indent="0">
              <a:lnSpc>
                <a:spcPct val="110000"/>
              </a:lnSpc>
              <a:spcAft>
                <a:spcPts val="1200"/>
              </a:spcAft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10000"/>
              </a:lnSpc>
              <a:spcAft>
                <a:spcPts val="1200"/>
              </a:spcAft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10000"/>
              </a:lnSpc>
              <a:spcAft>
                <a:spcPts val="1200"/>
              </a:spcAft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1200"/>
              </a:spcAft>
            </a:pPr>
            <a:r>
              <a:rPr lang="en-US" b="1" dirty="0">
                <a:solidFill>
                  <a:schemeClr val="bg1"/>
                </a:solidFill>
              </a:rPr>
              <a:t>Software: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  <a:buSzPts val="1800"/>
            </a:pPr>
            <a:r>
              <a:rPr lang="en-US" dirty="0">
                <a:solidFill>
                  <a:schemeClr val="bg1"/>
                </a:solidFill>
              </a:rPr>
              <a:t>Raspberry Pi OS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Docker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Grafana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Promtail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Loki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Prometheus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cAdvisor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</a:pPr>
            <a:r>
              <a:rPr lang="en-US" b="1" dirty="0">
                <a:solidFill>
                  <a:schemeClr val="bg1"/>
                </a:solidFill>
              </a:rPr>
              <a:t>Hardware: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Raspberry Pi 4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64GB microSD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Internet connectivity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2" name="Picture 1" descr="A blue whale with a pile of boxes on it&#10;&#10;AI-generated content may be incorrect.">
            <a:extLst>
              <a:ext uri="{FF2B5EF4-FFF2-40B4-BE49-F238E27FC236}">
                <a16:creationId xmlns:a16="http://schemas.microsoft.com/office/drawing/2014/main" id="{609B2CDE-D015-39A6-7730-5448DECA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 flipV="1">
            <a:off x="6091238" y="3995736"/>
            <a:ext cx="1017589" cy="768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D599BE-3588-E36C-3989-0CEFEE5D79EC}"/>
              </a:ext>
            </a:extLst>
          </p:cNvPr>
          <p:cNvSpPr txBox="1"/>
          <p:nvPr/>
        </p:nvSpPr>
        <p:spPr>
          <a:xfrm rot="10800000" flipV="1">
            <a:off x="1122363" y="8609012"/>
            <a:ext cx="1858963" cy="47625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pic>
        <p:nvPicPr>
          <p:cNvPr id="5" name="Picture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7F9A5168-3658-0844-703E-07B21BD93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4647" y="3413315"/>
            <a:ext cx="1050332" cy="674307"/>
          </a:xfrm>
          <a:prstGeom prst="rect">
            <a:avLst/>
          </a:prstGeom>
        </p:spPr>
      </p:pic>
      <p:pic>
        <p:nvPicPr>
          <p:cNvPr id="8" name="Picture 7" descr="A logo of a software company&#10;&#10;AI-generated content may be incorrect.">
            <a:extLst>
              <a:ext uri="{FF2B5EF4-FFF2-40B4-BE49-F238E27FC236}">
                <a16:creationId xmlns:a16="http://schemas.microsoft.com/office/drawing/2014/main" id="{F90AF075-0350-1211-75BE-6009DA3F43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054110" y="3225800"/>
            <a:ext cx="860653" cy="1208088"/>
          </a:xfrm>
          <a:prstGeom prst="rect">
            <a:avLst/>
          </a:prstGeom>
        </p:spPr>
      </p:pic>
      <p:pic>
        <p:nvPicPr>
          <p:cNvPr id="12" name="Picture 11" descr="A raspberry with leaves&#10;&#10;AI-generated content may be incorrect.">
            <a:extLst>
              <a:ext uri="{FF2B5EF4-FFF2-40B4-BE49-F238E27FC236}">
                <a16:creationId xmlns:a16="http://schemas.microsoft.com/office/drawing/2014/main" id="{C7ECBC81-7CCF-0432-DC68-5FAA400E6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261293" y="2873375"/>
            <a:ext cx="677228" cy="849313"/>
          </a:xfrm>
          <a:prstGeom prst="rect">
            <a:avLst/>
          </a:prstGeom>
        </p:spPr>
      </p:pic>
      <p:pic>
        <p:nvPicPr>
          <p:cNvPr id="15" name="Picture 14" descr="A logo with a spiral in the center&#10;&#10;AI-generated content may be incorrect.">
            <a:extLst>
              <a:ext uri="{FF2B5EF4-FFF2-40B4-BE49-F238E27FC236}">
                <a16:creationId xmlns:a16="http://schemas.microsoft.com/office/drawing/2014/main" id="{43B025B3-3F89-F906-EBDF-E93F7EB23A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956036" y="2836862"/>
            <a:ext cx="915178" cy="9144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0E20F21A-7E5D-3C58-ABE9-DA0061E3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A9CEC43C-8F4F-4F1B-FB1B-ACB483F893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Core Requirements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947F9C19-A44D-2A0D-6DD1-EA4D2253D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4350"/>
            <a:ext cx="6202850" cy="358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Raspberry Pi Device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SSH and SQL containers configured with general logging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Centralized log monitoring and visualization through Grafana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Custom Grafana dashboard for container heath and attacker behavior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orchestration with persistent configuration on startup</a:t>
            </a:r>
          </a:p>
        </p:txBody>
      </p:sp>
      <p:pic>
        <p:nvPicPr>
          <p:cNvPr id="2" name="Picture 1" descr="A clipboard with check marks&#10;&#10;AI-generated content may be incorrect.">
            <a:extLst>
              <a:ext uri="{FF2B5EF4-FFF2-40B4-BE49-F238E27FC236}">
                <a16:creationId xmlns:a16="http://schemas.microsoft.com/office/drawing/2014/main" id="{5366CE99-ABDC-D0AF-DC9E-254491CA7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46542" y="733104"/>
            <a:ext cx="1859603" cy="20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7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C741D355-36ED-E149-7B89-4DF7BFA07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6C4D658-C1EA-1568-9004-A00549D76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 – Setup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5007A921-7444-D322-5AB7-5162C372F5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68898"/>
            <a:ext cx="8520600" cy="43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Orchestration: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Docker used to deploy and isolate each honeypot on the host.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Containerized decoy services (</a:t>
            </a:r>
            <a:r>
              <a:rPr lang="en-US" b="1" dirty="0">
                <a:solidFill>
                  <a:schemeClr val="bg1"/>
                </a:solidFill>
              </a:rPr>
              <a:t>SSH and MySQL</a:t>
            </a:r>
            <a:r>
              <a:rPr lang="en-US" dirty="0">
                <a:solidFill>
                  <a:schemeClr val="bg1"/>
                </a:solidFill>
              </a:rPr>
              <a:t>) log all interactions.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Logs are monitored by </a:t>
            </a:r>
            <a:r>
              <a:rPr lang="en-US" b="1" dirty="0">
                <a:solidFill>
                  <a:schemeClr val="bg1"/>
                </a:solidFill>
              </a:rPr>
              <a:t>Promtail</a:t>
            </a:r>
            <a:r>
              <a:rPr lang="en-US" dirty="0">
                <a:solidFill>
                  <a:schemeClr val="bg1"/>
                </a:solidFill>
              </a:rPr>
              <a:t> and then ingested into Loki to be visualized on the dashboard.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Auto-start: All docker run commands are executed on system startup with crontab.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Grafana Dashboard: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Configured data sources</a:t>
            </a:r>
            <a:r>
              <a:rPr lang="en-US" b="1" dirty="0">
                <a:solidFill>
                  <a:schemeClr val="bg1"/>
                </a:solidFill>
              </a:rPr>
              <a:t> Loki</a:t>
            </a:r>
            <a:r>
              <a:rPr lang="en-US" dirty="0">
                <a:solidFill>
                  <a:schemeClr val="bg1"/>
                </a:solidFill>
              </a:rPr>
              <a:t> (for logs), and </a:t>
            </a:r>
            <a:r>
              <a:rPr lang="en-US" b="1" dirty="0">
                <a:solidFill>
                  <a:schemeClr val="bg1"/>
                </a:solidFill>
              </a:rPr>
              <a:t>Prometheus</a:t>
            </a:r>
            <a:r>
              <a:rPr lang="en-US" dirty="0">
                <a:solidFill>
                  <a:schemeClr val="bg1"/>
                </a:solidFill>
              </a:rPr>
              <a:t> (container metrics).</a:t>
            </a:r>
            <a:endParaRPr lang="en-US">
              <a:solidFill>
                <a:srgbClr val="202729"/>
              </a:solidFill>
            </a:endParaRP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Prometheus receives metrics from </a:t>
            </a:r>
            <a:r>
              <a:rPr lang="en-US" b="1" dirty="0">
                <a:solidFill>
                  <a:schemeClr val="bg1"/>
                </a:solidFill>
              </a:rPr>
              <a:t>cAdvisor</a:t>
            </a:r>
            <a:r>
              <a:rPr lang="en-US" dirty="0">
                <a:solidFill>
                  <a:schemeClr val="bg1"/>
                </a:solidFill>
              </a:rPr>
              <a:t> container scraping.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Grafana alerts fire when new connections are made.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GitHub Repository: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https://github.com/zach-weav/HoneyPi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8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D444BAF7-4F53-2EF9-D5CB-81C46D436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D6CAC159-667A-FF58-ADF8-6A970CB242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 – SSH Container Interaction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9F0BA-D340-F8EA-3CC2-F3CB33326F95}"/>
              </a:ext>
            </a:extLst>
          </p:cNvPr>
          <p:cNvSpPr txBox="1"/>
          <p:nvPr/>
        </p:nvSpPr>
        <p:spPr>
          <a:xfrm>
            <a:off x="3102952" y="4449274"/>
            <a:ext cx="29448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1. Decoy SSH Server</a:t>
            </a:r>
          </a:p>
        </p:txBody>
      </p:sp>
      <p:pic>
        <p:nvPicPr>
          <p:cNvPr id="6" name="Picture 5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285448A8-6B03-BA24-800F-1AC6E3D6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75" y="803031"/>
            <a:ext cx="6189052" cy="35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3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AFC14D2E-4D24-731E-87FE-AC73E728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939C557B-771A-FF56-D235-1A422017DA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 – MySQL Container Interaction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F31CD-0C5A-EA9E-D07A-62FC99CCC8BF}"/>
              </a:ext>
            </a:extLst>
          </p:cNvPr>
          <p:cNvSpPr txBox="1"/>
          <p:nvPr/>
        </p:nvSpPr>
        <p:spPr>
          <a:xfrm>
            <a:off x="3102952" y="4346087"/>
            <a:ext cx="29448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2. Decoy MySQL DB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A2802E-9074-04BF-1D1E-1F3D617C6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736600"/>
            <a:ext cx="7699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9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A9AF2DC8-3AD6-F54C-A6BC-3307E238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07D8594-7356-23F5-2A1E-DA1B091AB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 – Container Interaction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A54F0-16AD-AEF3-4A5B-B1EEC3A03F40}"/>
              </a:ext>
            </a:extLst>
          </p:cNvPr>
          <p:cNvSpPr txBox="1"/>
          <p:nvPr/>
        </p:nvSpPr>
        <p:spPr>
          <a:xfrm>
            <a:off x="3317265" y="4679462"/>
            <a:ext cx="25161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3. Grafana Dashboard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7405F5-120E-AE42-5DE1-3BF60A9D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592363"/>
            <a:ext cx="8088312" cy="40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5614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535</Words>
  <Application>Microsoft Office PowerPoint</Application>
  <PresentationFormat>On-screen Show 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Proxima Nova</vt:lpstr>
      <vt:lpstr>Arial</vt:lpstr>
      <vt:lpstr>Spearmint</vt:lpstr>
      <vt:lpstr>PowerPoint Presentation</vt:lpstr>
      <vt:lpstr>SOP and Problem Statement</vt:lpstr>
      <vt:lpstr>Research &amp; Background</vt:lpstr>
      <vt:lpstr>Languages, Software, and Hardware</vt:lpstr>
      <vt:lpstr>Core Requirements</vt:lpstr>
      <vt:lpstr>Implementation – Setup</vt:lpstr>
      <vt:lpstr>Implementation – SSH Container Interaction</vt:lpstr>
      <vt:lpstr>Implementation – MySQL Container Interaction</vt:lpstr>
      <vt:lpstr>Implementation – Container Interaction</vt:lpstr>
      <vt:lpstr>Implementation – Live Demo</vt:lpstr>
      <vt:lpstr>Test Plan </vt:lpstr>
      <vt:lpstr>Test Results</vt:lpstr>
      <vt:lpstr>Challenges Overcome</vt:lpstr>
      <vt:lpstr>Future Enhancements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Zachary D. Weaver</cp:lastModifiedBy>
  <cp:revision>473</cp:revision>
  <dcterms:modified xsi:type="dcterms:W3CDTF">2025-04-15T15:04:26Z</dcterms:modified>
</cp:coreProperties>
</file>