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Lst>
  <p:notesMasterIdLst>
    <p:notesMasterId r:id="rId51"/>
  </p:notesMasterIdLst>
  <p:sldIdLst>
    <p:sldId id="256" r:id="rId3"/>
    <p:sldId id="308" r:id="rId4"/>
    <p:sldId id="265" r:id="rId5"/>
    <p:sldId id="266" r:id="rId6"/>
    <p:sldId id="305" r:id="rId7"/>
    <p:sldId id="306" r:id="rId8"/>
    <p:sldId id="304" r:id="rId9"/>
    <p:sldId id="307" r:id="rId10"/>
    <p:sldId id="258" r:id="rId11"/>
    <p:sldId id="262" r:id="rId12"/>
    <p:sldId id="263" r:id="rId13"/>
    <p:sldId id="261" r:id="rId14"/>
    <p:sldId id="269" r:id="rId15"/>
    <p:sldId id="270" r:id="rId16"/>
    <p:sldId id="287" r:id="rId17"/>
    <p:sldId id="275" r:id="rId18"/>
    <p:sldId id="298" r:id="rId19"/>
    <p:sldId id="274" r:id="rId20"/>
    <p:sldId id="276" r:id="rId21"/>
    <p:sldId id="314" r:id="rId22"/>
    <p:sldId id="310" r:id="rId23"/>
    <p:sldId id="277" r:id="rId24"/>
    <p:sldId id="281" r:id="rId25"/>
    <p:sldId id="280" r:id="rId26"/>
    <p:sldId id="285" r:id="rId27"/>
    <p:sldId id="290" r:id="rId28"/>
    <p:sldId id="283" r:id="rId29"/>
    <p:sldId id="315" r:id="rId30"/>
    <p:sldId id="289" r:id="rId31"/>
    <p:sldId id="279" r:id="rId32"/>
    <p:sldId id="295" r:id="rId33"/>
    <p:sldId id="294" r:id="rId34"/>
    <p:sldId id="296" r:id="rId35"/>
    <p:sldId id="299" r:id="rId36"/>
    <p:sldId id="302" r:id="rId37"/>
    <p:sldId id="317" r:id="rId38"/>
    <p:sldId id="300" r:id="rId39"/>
    <p:sldId id="316" r:id="rId40"/>
    <p:sldId id="312" r:id="rId41"/>
    <p:sldId id="278" r:id="rId42"/>
    <p:sldId id="301" r:id="rId43"/>
    <p:sldId id="264" r:id="rId44"/>
    <p:sldId id="288" r:id="rId45"/>
    <p:sldId id="313" r:id="rId46"/>
    <p:sldId id="284" r:id="rId47"/>
    <p:sldId id="267" r:id="rId48"/>
    <p:sldId id="268" r:id="rId49"/>
    <p:sldId id="311"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F49A"/>
    <a:srgbClr val="F3EFE9"/>
    <a:srgbClr val="C5BE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852" autoAdjust="0"/>
  </p:normalViewPr>
  <p:slideViewPr>
    <p:cSldViewPr snapToGrid="0">
      <p:cViewPr varScale="1">
        <p:scale>
          <a:sx n="57" d="100"/>
          <a:sy n="57" d="100"/>
        </p:scale>
        <p:origin x="2122" y="43"/>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88963-55BD-4840-899A-F33101A012A6}" type="datetimeFigureOut">
              <a:rPr lang="en-US" smtClean="0"/>
              <a:t>9/27/2018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794EE-C1C2-41A0-AA87-C3BEC68E62A7}" type="slidenum">
              <a:rPr lang="en-US" smtClean="0"/>
              <a:t>‹#›</a:t>
            </a:fld>
            <a:endParaRPr lang="en-US" dirty="0"/>
          </a:p>
        </p:txBody>
      </p:sp>
    </p:spTree>
    <p:extLst>
      <p:ext uri="{BB962C8B-B14F-4D97-AF65-F5344CB8AC3E}">
        <p14:creationId xmlns:p14="http://schemas.microsoft.com/office/powerpoint/2010/main" val="210430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Explanation of why I chose Git version control as a topic:</a:t>
            </a:r>
          </a:p>
          <a:p>
            <a:pPr marL="171450" indent="-171450">
              <a:buFont typeface="Arial" panose="020B0604020202020204" pitchFamily="34" charset="0"/>
              <a:buChar char="•"/>
            </a:pPr>
            <a:r>
              <a:rPr lang="en-US" dirty="0"/>
              <a:t>Thinking back, I was halfway through college before I dove into version control. I worked on some of my own projects before that, so I know what’s it like to use VC and not. I would never go back. I am very passionate about Git and so I wanted to give a talk on it.</a:t>
            </a:r>
          </a:p>
          <a:p>
            <a:pPr marL="171450" indent="-171450">
              <a:buFont typeface="Arial" panose="020B0604020202020204" pitchFamily="34" charset="0"/>
              <a:buChar char="•"/>
            </a:pPr>
            <a:r>
              <a:rPr lang="en-US" dirty="0"/>
              <a:t>Git has become the leading version control tool and will likely need to know it at some point.</a:t>
            </a:r>
          </a:p>
          <a:p>
            <a:pPr marL="171450" indent="-171450">
              <a:buFont typeface="Arial" panose="020B0604020202020204" pitchFamily="34" charset="0"/>
              <a:buChar char="•"/>
            </a:pPr>
            <a:r>
              <a:rPr lang="en-US" dirty="0"/>
              <a:t>If you </a:t>
            </a:r>
            <a:r>
              <a:rPr lang="en-US" b="1" i="1" dirty="0"/>
              <a:t>are </a:t>
            </a:r>
            <a:r>
              <a:rPr lang="en-US" dirty="0"/>
              <a:t>using it, I’m sure we can learn some things to help us better harness Git’s power.</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My goal is—if you’ve never used Git, to convince you to try it out, or if you’re using it, to get a little more comfortable with and rely on some of its powerful features.</a:t>
            </a:r>
          </a:p>
        </p:txBody>
      </p:sp>
      <p:sp>
        <p:nvSpPr>
          <p:cNvPr id="4" name="Slide Number Placeholder 3"/>
          <p:cNvSpPr>
            <a:spLocks noGrp="1"/>
          </p:cNvSpPr>
          <p:nvPr>
            <p:ph type="sldNum" sz="quarter" idx="10"/>
          </p:nvPr>
        </p:nvSpPr>
        <p:spPr/>
        <p:txBody>
          <a:bodyPr/>
          <a:lstStyle/>
          <a:p>
            <a:fld id="{548794EE-C1C2-41A0-AA87-C3BEC68E62A7}" type="slidenum">
              <a:rPr lang="en-US" smtClean="0"/>
              <a:t>1</a:t>
            </a:fld>
            <a:endParaRPr lang="en-US" dirty="0"/>
          </a:p>
        </p:txBody>
      </p:sp>
    </p:spTree>
    <p:extLst>
      <p:ext uri="{BB962C8B-B14F-4D97-AF65-F5344CB8AC3E}">
        <p14:creationId xmlns:p14="http://schemas.microsoft.com/office/powerpoint/2010/main" val="64874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13 years later, Git dominates. One source that analyzes repositories found that 61% of repos were in Git! Subversion is still a big player.</a:t>
            </a:r>
          </a:p>
          <a:p>
            <a:endParaRPr lang="en-US" dirty="0"/>
          </a:p>
          <a:p>
            <a:r>
              <a:rPr lang="en-US" dirty="0"/>
              <a:t>(Git eclipsed Subversion popularity in 2014 to become the most popular version control tool.)</a:t>
            </a:r>
          </a:p>
        </p:txBody>
      </p:sp>
      <p:sp>
        <p:nvSpPr>
          <p:cNvPr id="4" name="Slide Number Placeholder 3"/>
          <p:cNvSpPr>
            <a:spLocks noGrp="1"/>
          </p:cNvSpPr>
          <p:nvPr>
            <p:ph type="sldNum" sz="quarter" idx="10"/>
          </p:nvPr>
        </p:nvSpPr>
        <p:spPr/>
        <p:txBody>
          <a:bodyPr/>
          <a:lstStyle/>
          <a:p>
            <a:fld id="{548794EE-C1C2-41A0-AA87-C3BEC68E62A7}" type="slidenum">
              <a:rPr lang="en-US" smtClean="0"/>
              <a:t>10</a:t>
            </a:fld>
            <a:endParaRPr lang="en-US" dirty="0"/>
          </a:p>
        </p:txBody>
      </p:sp>
    </p:spTree>
    <p:extLst>
      <p:ext uri="{BB962C8B-B14F-4D97-AF65-F5344CB8AC3E}">
        <p14:creationId xmlns:p14="http://schemas.microsoft.com/office/powerpoint/2010/main" val="1372964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Stack Overflow’s developer survey this year is even more extreme. Almost 90% of developers use Git.</a:t>
            </a:r>
          </a:p>
          <a:p>
            <a:endParaRPr lang="en-US" dirty="0"/>
          </a:p>
          <a:p>
            <a:r>
              <a:rPr lang="en-US" dirty="0"/>
              <a:t>I’m guessing a lot of you are familiar with Git already—that’s great! Wherever you’re at, I hope you’ll learn at least one thing to make you a better Git user.</a:t>
            </a:r>
          </a:p>
        </p:txBody>
      </p:sp>
      <p:sp>
        <p:nvSpPr>
          <p:cNvPr id="4" name="Slide Number Placeholder 3"/>
          <p:cNvSpPr>
            <a:spLocks noGrp="1"/>
          </p:cNvSpPr>
          <p:nvPr>
            <p:ph type="sldNum" sz="quarter" idx="5"/>
          </p:nvPr>
        </p:nvSpPr>
        <p:spPr/>
        <p:txBody>
          <a:bodyPr/>
          <a:lstStyle/>
          <a:p>
            <a:fld id="{548794EE-C1C2-41A0-AA87-C3BEC68E62A7}" type="slidenum">
              <a:rPr lang="en-US" smtClean="0"/>
              <a:t>11</a:t>
            </a:fld>
            <a:endParaRPr lang="en-US" dirty="0"/>
          </a:p>
        </p:txBody>
      </p:sp>
    </p:spTree>
    <p:extLst>
      <p:ext uri="{BB962C8B-B14F-4D97-AF65-F5344CB8AC3E}">
        <p14:creationId xmlns:p14="http://schemas.microsoft.com/office/powerpoint/2010/main" val="3517945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jump in, I just wanted to make this clear, Git != GitHub. I imagine this is confusing for those just starting out.</a:t>
            </a:r>
          </a:p>
          <a:p>
            <a:endParaRPr lang="en-US" dirty="0"/>
          </a:p>
          <a:p>
            <a:r>
              <a:rPr lang="en-US" dirty="0"/>
              <a:t>GitHub uses an implementation of Git behind the scenes.</a:t>
            </a:r>
          </a:p>
          <a:p>
            <a:endParaRPr lang="en-US" dirty="0"/>
          </a:p>
          <a:p>
            <a:r>
              <a:rPr lang="en-US" dirty="0"/>
              <a:t>GitHub’s popularity has played a major role in helping Git to become popular too.</a:t>
            </a:r>
          </a:p>
          <a:p>
            <a:endParaRPr lang="en-US" dirty="0"/>
          </a:p>
          <a:p>
            <a:r>
              <a:rPr lang="en-US" b="1" dirty="0"/>
              <a:t>Speaking of GitHub, </a:t>
            </a:r>
            <a:r>
              <a:rPr lang="en-US" b="1" dirty="0" err="1"/>
              <a:t>Hacktoberfest</a:t>
            </a:r>
            <a:r>
              <a:rPr lang="en-US" b="1" dirty="0"/>
              <a:t> is almost here. If you haven’t participated before, it’s a month-long promotion of open-source. If you make 5 open-source contributions next month, you’ll receive a free T-shirt!</a:t>
            </a:r>
          </a:p>
          <a:p>
            <a:endParaRPr lang="en-US" dirty="0"/>
          </a:p>
        </p:txBody>
      </p:sp>
      <p:sp>
        <p:nvSpPr>
          <p:cNvPr id="4" name="Slide Number Placeholder 3"/>
          <p:cNvSpPr>
            <a:spLocks noGrp="1"/>
          </p:cNvSpPr>
          <p:nvPr>
            <p:ph type="sldNum" sz="quarter" idx="5"/>
          </p:nvPr>
        </p:nvSpPr>
        <p:spPr/>
        <p:txBody>
          <a:bodyPr/>
          <a:lstStyle/>
          <a:p>
            <a:fld id="{548794EE-C1C2-41A0-AA87-C3BEC68E62A7}" type="slidenum">
              <a:rPr lang="en-US" smtClean="0"/>
              <a:t>12</a:t>
            </a:fld>
            <a:endParaRPr lang="en-US" dirty="0"/>
          </a:p>
        </p:txBody>
      </p:sp>
    </p:spTree>
    <p:extLst>
      <p:ext uri="{BB962C8B-B14F-4D97-AF65-F5344CB8AC3E}">
        <p14:creationId xmlns:p14="http://schemas.microsoft.com/office/powerpoint/2010/main" val="1497550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traditional way of representing data in version control tools is by storing deltas. The first version of a file stores the entire file, but later versions store only changes/deltas (e.g. couple lines added, one line removed).</a:t>
            </a:r>
          </a:p>
          <a:p>
            <a:endParaRPr lang="en-US" dirty="0"/>
          </a:p>
          <a:p>
            <a:r>
              <a:rPr lang="en-US" dirty="0"/>
              <a:t>Most tools use this strategy.</a:t>
            </a:r>
          </a:p>
          <a:p>
            <a:endParaRPr lang="en-US" dirty="0"/>
          </a:p>
        </p:txBody>
      </p:sp>
      <p:sp>
        <p:nvSpPr>
          <p:cNvPr id="4" name="Slide Number Placeholder 3"/>
          <p:cNvSpPr>
            <a:spLocks noGrp="1"/>
          </p:cNvSpPr>
          <p:nvPr>
            <p:ph type="sldNum" sz="quarter" idx="5"/>
          </p:nvPr>
        </p:nvSpPr>
        <p:spPr/>
        <p:txBody>
          <a:bodyPr/>
          <a:lstStyle/>
          <a:p>
            <a:fld id="{548794EE-C1C2-41A0-AA87-C3BEC68E62A7}" type="slidenum">
              <a:rPr lang="en-US" smtClean="0"/>
              <a:t>13</a:t>
            </a:fld>
            <a:endParaRPr lang="en-US" dirty="0"/>
          </a:p>
        </p:txBody>
      </p:sp>
    </p:spTree>
    <p:extLst>
      <p:ext uri="{BB962C8B-B14F-4D97-AF65-F5344CB8AC3E}">
        <p14:creationId xmlns:p14="http://schemas.microsoft.com/office/powerpoint/2010/main" val="476313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sngStrike" kern="1200" baseline="0" dirty="0">
                <a:solidFill>
                  <a:schemeClr val="tx1"/>
                </a:solidFill>
                <a:latin typeface="+mn-lt"/>
                <a:ea typeface="+mn-ea"/>
                <a:cs typeface="+mn-cs"/>
              </a:rPr>
              <a:t>Linus wasn’t heavily into version control. Traditional designs didn’t have a huge influence on his design. </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Linus took a novel approach for Git. For each version, Git stores a “snapshot”—</a:t>
            </a:r>
            <a:r>
              <a:rPr lang="en-US" sz="1200" b="1" i="1" u="none" strike="noStrike" kern="1200" baseline="0" dirty="0">
                <a:solidFill>
                  <a:schemeClr val="tx1"/>
                </a:solidFill>
                <a:latin typeface="+mn-lt"/>
                <a:ea typeface="+mn-ea"/>
                <a:cs typeface="+mn-cs"/>
              </a:rPr>
              <a:t>entire copy </a:t>
            </a:r>
            <a:r>
              <a:rPr lang="en-US" sz="1200" b="0" i="0" u="none" strike="noStrike" kern="1200" baseline="0" dirty="0">
                <a:solidFill>
                  <a:schemeClr val="tx1"/>
                </a:solidFill>
                <a:latin typeface="+mn-lt"/>
                <a:ea typeface="+mn-ea"/>
                <a:cs typeface="+mn-cs"/>
              </a:rPr>
              <a:t>of the file. The diffs you see when you inspect a commit are computed on the fly. </a:t>
            </a:r>
            <a:r>
              <a:rPr lang="en-US" sz="1200" b="1" i="1" u="none" strike="noStrike" kern="1200" baseline="0" dirty="0">
                <a:solidFill>
                  <a:schemeClr val="tx1"/>
                </a:solidFill>
                <a:latin typeface="+mn-lt"/>
                <a:ea typeface="+mn-ea"/>
                <a:cs typeface="+mn-cs"/>
              </a:rPr>
              <a:t>(go through example) </a:t>
            </a:r>
            <a:r>
              <a:rPr lang="en-US" sz="1200" b="0" i="0" u="none" strike="noStrike" kern="1200" baseline="0" dirty="0">
                <a:solidFill>
                  <a:schemeClr val="tx1"/>
                </a:solidFill>
                <a:latin typeface="+mn-lt"/>
                <a:ea typeface="+mn-ea"/>
                <a:cs typeface="+mn-cs"/>
              </a:rPr>
              <a:t>If a file does not change, then it just keeps a reference to the old file.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Consider as files get big…. this will waste space. Git handles this with special compression.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Git regularly moves these objects to a single “pack” file. It then runs delta compression on all objects collectively.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the end, Git does store deltas, but they’re not always relative to the previous version. They could be relative to and older version or an entirely different file if a chunk of code was moved. This strategy gives better compression.</a:t>
            </a:r>
          </a:p>
        </p:txBody>
      </p:sp>
      <p:sp>
        <p:nvSpPr>
          <p:cNvPr id="4" name="Slide Number Placeholder 3"/>
          <p:cNvSpPr>
            <a:spLocks noGrp="1"/>
          </p:cNvSpPr>
          <p:nvPr>
            <p:ph type="sldNum" sz="quarter" idx="5"/>
          </p:nvPr>
        </p:nvSpPr>
        <p:spPr/>
        <p:txBody>
          <a:bodyPr/>
          <a:lstStyle/>
          <a:p>
            <a:fld id="{548794EE-C1C2-41A0-AA87-C3BEC68E62A7}" type="slidenum">
              <a:rPr lang="en-US" smtClean="0"/>
              <a:t>14</a:t>
            </a:fld>
            <a:endParaRPr lang="en-US" dirty="0"/>
          </a:p>
        </p:txBody>
      </p:sp>
    </p:spTree>
    <p:extLst>
      <p:ext uri="{BB962C8B-B14F-4D97-AF65-F5344CB8AC3E}">
        <p14:creationId xmlns:p14="http://schemas.microsoft.com/office/powerpoint/2010/main" val="749278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main states your files can be in. </a:t>
            </a:r>
          </a:p>
          <a:p>
            <a:endParaRPr lang="en-US" dirty="0"/>
          </a:p>
          <a:p>
            <a:r>
              <a:rPr lang="en-US" dirty="0"/>
              <a:t>When you first create a file, it’s in the Untracked state. Files in the other 3 states are tracked.</a:t>
            </a:r>
          </a:p>
          <a:p>
            <a:endParaRPr lang="en-US" dirty="0"/>
          </a:p>
          <a:p>
            <a:r>
              <a:rPr lang="en-US" dirty="0"/>
              <a:t>Unmodified = no changes since last version.</a:t>
            </a:r>
          </a:p>
          <a:p>
            <a:r>
              <a:rPr lang="en-US" dirty="0"/>
              <a:t>Editing an unmodified file moves it to the modified state, of course.</a:t>
            </a:r>
          </a:p>
          <a:p>
            <a:endParaRPr lang="en-US" dirty="0"/>
          </a:p>
          <a:p>
            <a:r>
              <a:rPr lang="en-US" dirty="0"/>
              <a:t>The “Staged” state keeps track of what’s in your </a:t>
            </a:r>
            <a:r>
              <a:rPr lang="en-US" b="1" i="1" dirty="0"/>
              <a:t>staging area</a:t>
            </a:r>
            <a:r>
              <a:rPr lang="en-US" dirty="0"/>
              <a:t>. The staging area is a intermediate area to mark what goes into your next commit</a:t>
            </a:r>
            <a:r>
              <a:rPr lang="en-US" b="1" dirty="0"/>
              <a:t>. The staging area is unique to Git. </a:t>
            </a:r>
            <a:r>
              <a:rPr lang="en-US" b="0" dirty="0"/>
              <a:t>It’s convenient if you have a lot of modified files but only want to commit a few. </a:t>
            </a:r>
            <a:r>
              <a:rPr lang="en-US" dirty="0"/>
              <a:t>Note: Git uses the terms “staging area” and “index” as synonyms just to confuse users. Not really…index is a more technical, lower-level term, so I’ll stick with “staging area.”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you’ve carefully crafted your staging area, you commit. This creates a new saving point. The files you committed are </a:t>
            </a:r>
            <a:r>
              <a:rPr lang="en-US" b="1" i="1" dirty="0"/>
              <a:t>unmodified </a:t>
            </a:r>
            <a:r>
              <a:rPr lang="en-US" dirty="0"/>
              <a:t>with relative to the new commit. Now you can start the cycle over again.  </a:t>
            </a:r>
          </a:p>
          <a:p>
            <a:endParaRPr lang="en-US" dirty="0"/>
          </a:p>
          <a:p>
            <a:r>
              <a:rPr lang="en-US" dirty="0"/>
              <a:t>---</a:t>
            </a:r>
          </a:p>
          <a:p>
            <a:r>
              <a:rPr lang="en-US" dirty="0"/>
              <a:t>Note to self: whole files (not small portions of files or diffs) are in these states. E.g. either an entire file or none of it is staged.</a:t>
            </a:r>
          </a:p>
        </p:txBody>
      </p:sp>
      <p:sp>
        <p:nvSpPr>
          <p:cNvPr id="4" name="Slide Number Placeholder 3"/>
          <p:cNvSpPr>
            <a:spLocks noGrp="1"/>
          </p:cNvSpPr>
          <p:nvPr>
            <p:ph type="sldNum" sz="quarter" idx="5"/>
          </p:nvPr>
        </p:nvSpPr>
        <p:spPr/>
        <p:txBody>
          <a:bodyPr/>
          <a:lstStyle/>
          <a:p>
            <a:fld id="{548794EE-C1C2-41A0-AA87-C3BEC68E62A7}" type="slidenum">
              <a:rPr lang="en-US" smtClean="0"/>
              <a:t>15</a:t>
            </a:fld>
            <a:endParaRPr lang="en-US" dirty="0"/>
          </a:p>
        </p:txBody>
      </p:sp>
    </p:spTree>
    <p:extLst>
      <p:ext uri="{BB962C8B-B14F-4D97-AF65-F5344CB8AC3E}">
        <p14:creationId xmlns:p14="http://schemas.microsoft.com/office/powerpoint/2010/main" val="3617515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object in Git is a commit. A commit represents a version of your entire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 stores the entire </a:t>
            </a:r>
            <a:r>
              <a:rPr lang="en-US" b="1" i="1" dirty="0"/>
              <a:t>snapshot </a:t>
            </a:r>
            <a:r>
              <a:rPr lang="en-US" dirty="0"/>
              <a:t>of the project, not diffs. This means there’s enough info in a commit to recreate your project at that point.  (It’s stored as a tree of objects in compressed format.)</a:t>
            </a:r>
          </a:p>
          <a:p>
            <a:endParaRPr lang="en-US" dirty="0"/>
          </a:p>
          <a:p>
            <a:r>
              <a:rPr lang="en-US" dirty="0"/>
              <a:t>The author first wrote the changes for the commit. </a:t>
            </a:r>
          </a:p>
          <a:p>
            <a:endParaRPr lang="en-US" dirty="0"/>
          </a:p>
          <a:p>
            <a:r>
              <a:rPr lang="en-US" dirty="0"/>
              <a:t>Git also tracks the committer, which could be different from the author if someone else applied your commit. We’ll see this later.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commit points back to the previous commit. In all my commit graphs, time moves ahead to the right.</a:t>
            </a:r>
          </a:p>
          <a:p>
            <a:endParaRPr lang="en-US" dirty="0"/>
          </a:p>
          <a:p>
            <a:r>
              <a:rPr lang="en-US" dirty="0"/>
              <a:t>Finally, Git uniquely identifies a commit with the hash of all the other contents. The full hash is 40 characters, but you’ll often see the first 7. That’s Git’s short version. In later slides, I’ll just use letters in place of hashes.</a:t>
            </a:r>
          </a:p>
          <a:p>
            <a:endParaRPr lang="en-US" dirty="0"/>
          </a:p>
          <a:p>
            <a:r>
              <a:rPr lang="en-US" dirty="0"/>
              <a:t>Snapshot = “Tree”</a:t>
            </a:r>
          </a:p>
          <a:p>
            <a:endParaRPr lang="en-US" dirty="0"/>
          </a:p>
          <a:p>
            <a:r>
              <a:rPr lang="en-US" dirty="0"/>
              <a:t>Here’s a visualization of a graph of 3 commits. </a:t>
            </a:r>
          </a:p>
        </p:txBody>
      </p:sp>
      <p:sp>
        <p:nvSpPr>
          <p:cNvPr id="4" name="Slide Number Placeholder 3"/>
          <p:cNvSpPr>
            <a:spLocks noGrp="1"/>
          </p:cNvSpPr>
          <p:nvPr>
            <p:ph type="sldNum" sz="quarter" idx="5"/>
          </p:nvPr>
        </p:nvSpPr>
        <p:spPr/>
        <p:txBody>
          <a:bodyPr/>
          <a:lstStyle/>
          <a:p>
            <a:fld id="{548794EE-C1C2-41A0-AA87-C3BEC68E62A7}" type="slidenum">
              <a:rPr lang="en-US" smtClean="0"/>
              <a:t>16</a:t>
            </a:fld>
            <a:endParaRPr lang="en-US" dirty="0"/>
          </a:p>
        </p:txBody>
      </p:sp>
    </p:spTree>
    <p:extLst>
      <p:ext uri="{BB962C8B-B14F-4D97-AF65-F5344CB8AC3E}">
        <p14:creationId xmlns:p14="http://schemas.microsoft.com/office/powerpoint/2010/main" val="131369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have a separate talk about tips for committing, but I highlight 3 here:</a:t>
            </a:r>
          </a:p>
          <a:p>
            <a:endParaRPr lang="en-US" dirty="0"/>
          </a:p>
          <a:p>
            <a:r>
              <a:rPr lang="en-US" dirty="0"/>
              <a:t>Keep commits logically focused on a single thing. It’s easiest to put all changes in a single commit, but you don’t have to do that. Give example….</a:t>
            </a:r>
          </a:p>
          <a:p>
            <a:endParaRPr lang="en-US" dirty="0"/>
          </a:p>
          <a:p>
            <a:r>
              <a:rPr lang="en-US" dirty="0"/>
              <a:t>Your subject should be short, no more than 50-70 characters. If you can’t come up with a concise subject, maybe your commit is doing too much. If you want to give more explanation, do that in the message body, which can be as long as you want.</a:t>
            </a:r>
          </a:p>
          <a:p>
            <a:endParaRPr lang="en-US" dirty="0"/>
          </a:p>
          <a:p>
            <a:r>
              <a:rPr lang="en-US" dirty="0"/>
              <a:t>Unless your team already has a convention, use the imperative mood. Imperative verbs are as is you’re giving a command. It’s usually shorter, and Git itself uses the imperative mood for auto-generated messages (e.g. when merging or reverting). A good template: “Applying this commit will _______”</a:t>
            </a:r>
          </a:p>
        </p:txBody>
      </p:sp>
      <p:sp>
        <p:nvSpPr>
          <p:cNvPr id="4" name="Slide Number Placeholder 3"/>
          <p:cNvSpPr>
            <a:spLocks noGrp="1"/>
          </p:cNvSpPr>
          <p:nvPr>
            <p:ph type="sldNum" sz="quarter" idx="5"/>
          </p:nvPr>
        </p:nvSpPr>
        <p:spPr/>
        <p:txBody>
          <a:bodyPr/>
          <a:lstStyle/>
          <a:p>
            <a:fld id="{548794EE-C1C2-41A0-AA87-C3BEC68E62A7}" type="slidenum">
              <a:rPr lang="en-US" smtClean="0"/>
              <a:t>17</a:t>
            </a:fld>
            <a:endParaRPr lang="en-US" dirty="0"/>
          </a:p>
        </p:txBody>
      </p:sp>
    </p:spTree>
    <p:extLst>
      <p:ext uri="{BB962C8B-B14F-4D97-AF65-F5344CB8AC3E}">
        <p14:creationId xmlns:p14="http://schemas.microsoft.com/office/powerpoint/2010/main" val="3702614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branch allows independent development on a feature. You can work in isolation until you need to sync up.</a:t>
            </a:r>
          </a:p>
          <a:p>
            <a:endParaRPr lang="en-US" dirty="0"/>
          </a:p>
          <a:p>
            <a:r>
              <a:rPr lang="en-US" dirty="0"/>
              <a:t>Creating branches in Git is very lightweight (Git excels in this area). A branch is just a pointer to a commit. Behind the scenes, Git simply writes 40 characters to a file. </a:t>
            </a:r>
            <a:r>
              <a:rPr lang="en-US" b="1" dirty="0"/>
              <a:t>It doesn’t have to copy your code like some centralized tools.</a:t>
            </a:r>
          </a:p>
        </p:txBody>
      </p:sp>
      <p:sp>
        <p:nvSpPr>
          <p:cNvPr id="4" name="Slide Number Placeholder 3"/>
          <p:cNvSpPr>
            <a:spLocks noGrp="1"/>
          </p:cNvSpPr>
          <p:nvPr>
            <p:ph type="sldNum" sz="quarter" idx="5"/>
          </p:nvPr>
        </p:nvSpPr>
        <p:spPr/>
        <p:txBody>
          <a:bodyPr/>
          <a:lstStyle/>
          <a:p>
            <a:fld id="{548794EE-C1C2-41A0-AA87-C3BEC68E62A7}" type="slidenum">
              <a:rPr lang="en-US" smtClean="0"/>
              <a:t>18</a:t>
            </a:fld>
            <a:endParaRPr lang="en-US" dirty="0"/>
          </a:p>
        </p:txBody>
      </p:sp>
    </p:spTree>
    <p:extLst>
      <p:ext uri="{BB962C8B-B14F-4D97-AF65-F5344CB8AC3E}">
        <p14:creationId xmlns:p14="http://schemas.microsoft.com/office/powerpoint/2010/main" val="200220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There’s a special pointer, or meta-pointer, in Git called HEAD. HEAD is a reference to the current commit. It points to the current branch.</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Whatever HEAD points to, that will be the state of the files on your hard drive. “Switching branches simply changes the reference in the .git/HEAD file, and then proceeds to change the contents of your workspace with the ones defined in the commit.”</a:t>
            </a:r>
          </a:p>
          <a:p>
            <a:endParaRPr lang="en-US" dirty="0"/>
          </a:p>
          <a:p>
            <a:r>
              <a:rPr lang="en-US" dirty="0"/>
              <a:t>As you commit, your branch pointer moves ahead automatically to the next commit. HEAD doesn’t change…it is still pointing to the branch.</a:t>
            </a:r>
            <a:br>
              <a:rPr lang="en-US" dirty="0"/>
            </a:br>
            <a:endParaRPr lang="en-US" dirty="0"/>
          </a:p>
          <a:p>
            <a:r>
              <a:rPr lang="en-US" b="1" dirty="0"/>
              <a:t>==== DEMO ====</a:t>
            </a:r>
          </a:p>
          <a:p>
            <a:endParaRPr lang="en-US" b="1" dirty="0"/>
          </a:p>
          <a:p>
            <a:r>
              <a:rPr lang="en-US" b="0" dirty="0"/>
              <a:t>Cleanup-menu branch: add allergy note, then add description</a:t>
            </a:r>
          </a:p>
        </p:txBody>
      </p:sp>
      <p:sp>
        <p:nvSpPr>
          <p:cNvPr id="4" name="Slide Number Placeholder 3"/>
          <p:cNvSpPr>
            <a:spLocks noGrp="1"/>
          </p:cNvSpPr>
          <p:nvPr>
            <p:ph type="sldNum" sz="quarter" idx="5"/>
          </p:nvPr>
        </p:nvSpPr>
        <p:spPr/>
        <p:txBody>
          <a:bodyPr/>
          <a:lstStyle/>
          <a:p>
            <a:fld id="{548794EE-C1C2-41A0-AA87-C3BEC68E62A7}" type="slidenum">
              <a:rPr lang="en-US" smtClean="0"/>
              <a:t>19</a:t>
            </a:fld>
            <a:endParaRPr lang="en-US" dirty="0"/>
          </a:p>
        </p:txBody>
      </p:sp>
    </p:spTree>
    <p:extLst>
      <p:ext uri="{BB962C8B-B14F-4D97-AF65-F5344CB8AC3E}">
        <p14:creationId xmlns:p14="http://schemas.microsoft.com/office/powerpoint/2010/main" val="384894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we’ll look at a history of version control (and Git specifically), how Git represents your data, and (as time permits) how to perform Git operations:</a:t>
            </a:r>
          </a:p>
          <a:p>
            <a:endParaRPr lang="en-US" dirty="0"/>
          </a:p>
          <a:p>
            <a:r>
              <a:rPr lang="en-US" dirty="0"/>
              <a:t>I’ll demo things as we go</a:t>
            </a:r>
          </a:p>
        </p:txBody>
      </p:sp>
      <p:sp>
        <p:nvSpPr>
          <p:cNvPr id="4" name="Slide Number Placeholder 3"/>
          <p:cNvSpPr>
            <a:spLocks noGrp="1"/>
          </p:cNvSpPr>
          <p:nvPr>
            <p:ph type="sldNum" sz="quarter" idx="5"/>
          </p:nvPr>
        </p:nvSpPr>
        <p:spPr/>
        <p:txBody>
          <a:bodyPr/>
          <a:lstStyle/>
          <a:p>
            <a:fld id="{548794EE-C1C2-41A0-AA87-C3BEC68E62A7}" type="slidenum">
              <a:rPr lang="en-US" smtClean="0"/>
              <a:t>2</a:t>
            </a:fld>
            <a:endParaRPr lang="en-US" dirty="0"/>
          </a:p>
        </p:txBody>
      </p:sp>
    </p:spTree>
    <p:extLst>
      <p:ext uri="{BB962C8B-B14F-4D97-AF65-F5344CB8AC3E}">
        <p14:creationId xmlns:p14="http://schemas.microsoft.com/office/powerpoint/2010/main" val="1866011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been working just within our local repo. Let’s create a remote repo. Even if it’s just one person working on a project, you’ll want a remote for backup.</a:t>
            </a:r>
          </a:p>
          <a:p>
            <a:endParaRPr lang="en-US" dirty="0"/>
          </a:p>
        </p:txBody>
      </p:sp>
      <p:sp>
        <p:nvSpPr>
          <p:cNvPr id="4" name="Slide Number Placeholder 3"/>
          <p:cNvSpPr>
            <a:spLocks noGrp="1"/>
          </p:cNvSpPr>
          <p:nvPr>
            <p:ph type="sldNum" sz="quarter" idx="5"/>
          </p:nvPr>
        </p:nvSpPr>
        <p:spPr/>
        <p:txBody>
          <a:bodyPr/>
          <a:lstStyle/>
          <a:p>
            <a:fld id="{548794EE-C1C2-41A0-AA87-C3BEC68E62A7}" type="slidenum">
              <a:rPr lang="en-US" smtClean="0"/>
              <a:t>21</a:t>
            </a:fld>
            <a:endParaRPr lang="en-US" dirty="0"/>
          </a:p>
        </p:txBody>
      </p:sp>
    </p:spTree>
    <p:extLst>
      <p:ext uri="{BB962C8B-B14F-4D97-AF65-F5344CB8AC3E}">
        <p14:creationId xmlns:p14="http://schemas.microsoft.com/office/powerpoint/2010/main" val="3446702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common development scenario: You’re implementing a new feature, say Login. You branch off your mainline “master” branch and create a couple commits. Meanwhile, your teammate works on some unrelated features. His features get applied to the mainline master branch. Now, you need to integrate both yours AND his changes….</a:t>
            </a:r>
          </a:p>
        </p:txBody>
      </p:sp>
      <p:sp>
        <p:nvSpPr>
          <p:cNvPr id="4" name="Slide Number Placeholder 3"/>
          <p:cNvSpPr>
            <a:spLocks noGrp="1"/>
          </p:cNvSpPr>
          <p:nvPr>
            <p:ph type="sldNum" sz="quarter" idx="5"/>
          </p:nvPr>
        </p:nvSpPr>
        <p:spPr/>
        <p:txBody>
          <a:bodyPr/>
          <a:lstStyle/>
          <a:p>
            <a:fld id="{548794EE-C1C2-41A0-AA87-C3BEC68E62A7}" type="slidenum">
              <a:rPr lang="en-US" smtClean="0"/>
              <a:t>22</a:t>
            </a:fld>
            <a:endParaRPr lang="en-US" dirty="0"/>
          </a:p>
        </p:txBody>
      </p:sp>
    </p:spTree>
    <p:extLst>
      <p:ext uri="{BB962C8B-B14F-4D97-AF65-F5344CB8AC3E}">
        <p14:creationId xmlns:p14="http://schemas.microsoft.com/office/powerpoint/2010/main" val="2397693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supports two ways of incorporating these changes. We’ll cover merge first, since it’s safer and usually the first one taught.</a:t>
            </a:r>
          </a:p>
        </p:txBody>
      </p:sp>
      <p:sp>
        <p:nvSpPr>
          <p:cNvPr id="4" name="Slide Number Placeholder 3"/>
          <p:cNvSpPr>
            <a:spLocks noGrp="1"/>
          </p:cNvSpPr>
          <p:nvPr>
            <p:ph type="sldNum" sz="quarter" idx="5"/>
          </p:nvPr>
        </p:nvSpPr>
        <p:spPr/>
        <p:txBody>
          <a:bodyPr/>
          <a:lstStyle/>
          <a:p>
            <a:fld id="{548794EE-C1C2-41A0-AA87-C3BEC68E62A7}" type="slidenum">
              <a:rPr lang="en-US" smtClean="0"/>
              <a:t>23</a:t>
            </a:fld>
            <a:endParaRPr lang="en-US" dirty="0"/>
          </a:p>
        </p:txBody>
      </p:sp>
    </p:spTree>
    <p:extLst>
      <p:ext uri="{BB962C8B-B14F-4D97-AF65-F5344CB8AC3E}">
        <p14:creationId xmlns:p14="http://schemas.microsoft.com/office/powerpoint/2010/main" val="784583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you need to be on the branch you want to update. Run “git merge login.”</a:t>
            </a:r>
          </a:p>
          <a:p>
            <a:endParaRPr lang="en-US" dirty="0"/>
          </a:p>
          <a:p>
            <a:r>
              <a:rPr lang="en-US" dirty="0"/>
              <a:t>Git performs a 3-way merge. Git looks at the tips of the two branches and their common ancestor, B. (Git ignores everything else.) Git creates a new merge commit G to integrate the changes.</a:t>
            </a:r>
          </a:p>
          <a:p>
            <a:pPr marL="171450" indent="-171450">
              <a:buFont typeface="Arial" panose="020B0604020202020204" pitchFamily="34" charset="0"/>
              <a:buChar char="•"/>
            </a:pPr>
            <a:r>
              <a:rPr lang="en-US" dirty="0"/>
              <a:t>Lines that are </a:t>
            </a:r>
            <a:r>
              <a:rPr lang="en-US" b="1" i="1" dirty="0"/>
              <a:t>unchanged </a:t>
            </a:r>
            <a:r>
              <a:rPr lang="en-US" dirty="0"/>
              <a:t>in both branches are carried over to G.</a:t>
            </a:r>
          </a:p>
          <a:p>
            <a:pPr marL="171450" indent="-171450">
              <a:buFont typeface="Arial" panose="020B0604020202020204" pitchFamily="34" charset="0"/>
              <a:buChar char="•"/>
            </a:pPr>
            <a:r>
              <a:rPr lang="en-US" dirty="0"/>
              <a:t>Lines that are changed in </a:t>
            </a:r>
            <a:r>
              <a:rPr lang="en-US" b="1" i="1" dirty="0"/>
              <a:t>only one </a:t>
            </a:r>
            <a:r>
              <a:rPr lang="en-US" dirty="0"/>
              <a:t>branch carry the change over to G.</a:t>
            </a:r>
          </a:p>
          <a:p>
            <a:pPr marL="171450" indent="-171450">
              <a:buFont typeface="Arial" panose="020B0604020202020204" pitchFamily="34" charset="0"/>
              <a:buChar char="•"/>
            </a:pPr>
            <a:r>
              <a:rPr lang="en-US" dirty="0"/>
              <a:t>Lines that are changed in </a:t>
            </a:r>
            <a:r>
              <a:rPr lang="en-US" b="1" i="1" dirty="0"/>
              <a:t>both</a:t>
            </a:r>
            <a:r>
              <a:rPr lang="en-US" dirty="0"/>
              <a:t> branches in different ways cause a merge conflict. Git leaves it up to you to decide which one to keep, or some combination.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a:t>Login branch remains unchanged. </a:t>
            </a:r>
          </a:p>
          <a:p>
            <a:r>
              <a:rPr lang="en-US" strike="sngStrike" dirty="0"/>
              <a:t>By default, Git names the commit message for G "Merge branch 'login’“.</a:t>
            </a:r>
          </a:p>
        </p:txBody>
      </p:sp>
      <p:sp>
        <p:nvSpPr>
          <p:cNvPr id="4" name="Slide Number Placeholder 3"/>
          <p:cNvSpPr>
            <a:spLocks noGrp="1"/>
          </p:cNvSpPr>
          <p:nvPr>
            <p:ph type="sldNum" sz="quarter" idx="5"/>
          </p:nvPr>
        </p:nvSpPr>
        <p:spPr/>
        <p:txBody>
          <a:bodyPr/>
          <a:lstStyle/>
          <a:p>
            <a:fld id="{548794EE-C1C2-41A0-AA87-C3BEC68E62A7}" type="slidenum">
              <a:rPr lang="en-US" smtClean="0"/>
              <a:t>24</a:t>
            </a:fld>
            <a:endParaRPr lang="en-US" dirty="0"/>
          </a:p>
        </p:txBody>
      </p:sp>
    </p:spTree>
    <p:extLst>
      <p:ext uri="{BB962C8B-B14F-4D97-AF65-F5344CB8AC3E}">
        <p14:creationId xmlns:p14="http://schemas.microsoft.com/office/powerpoint/2010/main" val="79935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Rebase is completely different. First, checkout your feature branch.</a:t>
            </a:r>
          </a:p>
          <a:p>
            <a:endParaRPr lang="en-US" dirty="0"/>
          </a:p>
          <a:p>
            <a:r>
              <a:rPr lang="en-US" dirty="0"/>
              <a:t>Git traces the two named branches to the first commit that is accessible from both. Then Git grabs the commits on your branch back to that commit (B), and puts these in a temporary area. Git then applies those commits in order, one-by-one, on top of the named branch (master).</a:t>
            </a:r>
          </a:p>
          <a:p>
            <a:endParaRPr lang="en-US" dirty="0"/>
          </a:p>
          <a:p>
            <a:r>
              <a:rPr lang="en-US" dirty="0"/>
              <a:t>This time the login branch changes since that was the checked out branch. Master is unchanged.</a:t>
            </a:r>
          </a:p>
          <a:p>
            <a:endParaRPr lang="en-US" dirty="0"/>
          </a:p>
          <a:p>
            <a:r>
              <a:rPr lang="en-US" dirty="0"/>
              <a:t>Notice I’ve given commits D and F new labels. They still introduce the same changes, but they’re actually different commits. The parents and committer dates will be different, so they’re assigned different hashes and they’re different commits.</a:t>
            </a:r>
          </a:p>
          <a:p>
            <a:endParaRPr lang="en-US" dirty="0"/>
          </a:p>
          <a:p>
            <a:r>
              <a:rPr lang="en-US" dirty="0"/>
              <a:t>It’s fine to rebase as long as you haven’t published your feature branch.</a:t>
            </a:r>
          </a:p>
        </p:txBody>
      </p:sp>
      <p:sp>
        <p:nvSpPr>
          <p:cNvPr id="4" name="Slide Number Placeholder 3"/>
          <p:cNvSpPr>
            <a:spLocks noGrp="1"/>
          </p:cNvSpPr>
          <p:nvPr>
            <p:ph type="sldNum" sz="quarter" idx="5"/>
          </p:nvPr>
        </p:nvSpPr>
        <p:spPr/>
        <p:txBody>
          <a:bodyPr/>
          <a:lstStyle/>
          <a:p>
            <a:fld id="{548794EE-C1C2-41A0-AA87-C3BEC68E62A7}" type="slidenum">
              <a:rPr lang="en-US" smtClean="0"/>
              <a:t>25</a:t>
            </a:fld>
            <a:endParaRPr lang="en-US" dirty="0"/>
          </a:p>
        </p:txBody>
      </p:sp>
    </p:spTree>
    <p:extLst>
      <p:ext uri="{BB962C8B-B14F-4D97-AF65-F5344CB8AC3E}">
        <p14:creationId xmlns:p14="http://schemas.microsoft.com/office/powerpoint/2010/main" val="3687605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a:t>
            </a:r>
          </a:p>
          <a:p>
            <a:r>
              <a:rPr lang="en-US" dirty="0"/>
              <a:t> * modify the branch you’re currently on.</a:t>
            </a:r>
          </a:p>
          <a:p>
            <a:endParaRPr lang="en-US" dirty="0"/>
          </a:p>
          <a:p>
            <a:r>
              <a:rPr lang="en-US" dirty="0"/>
              <a:t>There is hot debate about which one is better</a:t>
            </a:r>
          </a:p>
          <a:p>
            <a:endParaRPr lang="en-US" dirty="0"/>
          </a:p>
          <a:p>
            <a:r>
              <a:rPr lang="en-US" dirty="0"/>
              <a:t>Rebase:</a:t>
            </a:r>
          </a:p>
          <a:p>
            <a:r>
              <a:rPr lang="en-US" dirty="0"/>
              <a:t> * Cleaner history since no merge commits. Also, linear history allows easier navigation back in time.</a:t>
            </a:r>
          </a:p>
          <a:p>
            <a:r>
              <a:rPr lang="en-US" dirty="0"/>
              <a:t> * Rewrites history, so do NOT rebase public branches that others may be working on!</a:t>
            </a:r>
          </a:p>
          <a:p>
            <a:endParaRPr lang="en-US" dirty="0"/>
          </a:p>
        </p:txBody>
      </p:sp>
      <p:sp>
        <p:nvSpPr>
          <p:cNvPr id="4" name="Slide Number Placeholder 3"/>
          <p:cNvSpPr>
            <a:spLocks noGrp="1"/>
          </p:cNvSpPr>
          <p:nvPr>
            <p:ph type="sldNum" sz="quarter" idx="5"/>
          </p:nvPr>
        </p:nvSpPr>
        <p:spPr/>
        <p:txBody>
          <a:bodyPr/>
          <a:lstStyle/>
          <a:p>
            <a:fld id="{548794EE-C1C2-41A0-AA87-C3BEC68E62A7}" type="slidenum">
              <a:rPr lang="en-US" smtClean="0"/>
              <a:t>27</a:t>
            </a:fld>
            <a:endParaRPr lang="en-US" dirty="0"/>
          </a:p>
        </p:txBody>
      </p:sp>
    </p:spTree>
    <p:extLst>
      <p:ext uri="{BB962C8B-B14F-4D97-AF65-F5344CB8AC3E}">
        <p14:creationId xmlns:p14="http://schemas.microsoft.com/office/powerpoint/2010/main" val="34294370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main points of version control is the ability to undo work.</a:t>
            </a:r>
          </a:p>
          <a:p>
            <a:endParaRPr lang="en-US" dirty="0"/>
          </a:p>
          <a:p>
            <a:r>
              <a:rPr lang="en-US" dirty="0"/>
              <a:t>Some of these commands are dangerous in that they erase work, but if you learn how to use them the way Git intends, they’re fairly safe.</a:t>
            </a:r>
          </a:p>
        </p:txBody>
      </p:sp>
      <p:sp>
        <p:nvSpPr>
          <p:cNvPr id="4" name="Slide Number Placeholder 3"/>
          <p:cNvSpPr>
            <a:spLocks noGrp="1"/>
          </p:cNvSpPr>
          <p:nvPr>
            <p:ph type="sldNum" sz="quarter" idx="5"/>
          </p:nvPr>
        </p:nvSpPr>
        <p:spPr/>
        <p:txBody>
          <a:bodyPr/>
          <a:lstStyle/>
          <a:p>
            <a:fld id="{548794EE-C1C2-41A0-AA87-C3BEC68E62A7}" type="slidenum">
              <a:rPr lang="en-US" smtClean="0"/>
              <a:t>29</a:t>
            </a:fld>
            <a:endParaRPr lang="en-US" dirty="0"/>
          </a:p>
        </p:txBody>
      </p:sp>
    </p:spTree>
    <p:extLst>
      <p:ext uri="{BB962C8B-B14F-4D97-AF65-F5344CB8AC3E}">
        <p14:creationId xmlns:p14="http://schemas.microsoft.com/office/powerpoint/2010/main" val="17554797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Revert is good option for undoing a commit (or series of commits) back in time (it doesn’t need to be the latest commit). Let’s say commit B introduced a bug, and commits C and D don’t depend on B. For now, we just want to quickly undo 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 creates a new commit that negates the old one. Anything originally added is removed; anything originally removed is added back.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gives an equivalent </a:t>
            </a:r>
            <a:r>
              <a:rPr lang="en-US" b="1" i="1" dirty="0"/>
              <a:t>end state </a:t>
            </a:r>
            <a:r>
              <a:rPr lang="en-US" dirty="0"/>
              <a:t>to just having commits A, C, D, but these two are very different histories! Reverting does not erase the history, so it is a safe command. It’s perfectly fine to revert published commits (unlike rebase), because it </a:t>
            </a:r>
            <a:r>
              <a:rPr lang="en-US" b="1" i="1" dirty="0"/>
              <a:t>adds to </a:t>
            </a:r>
            <a:r>
              <a:rPr lang="en-US" dirty="0"/>
              <a:t>the history.</a:t>
            </a:r>
          </a:p>
          <a:p>
            <a:endParaRPr lang="en-US" dirty="0"/>
          </a:p>
        </p:txBody>
      </p:sp>
      <p:sp>
        <p:nvSpPr>
          <p:cNvPr id="4" name="Slide Number Placeholder 3"/>
          <p:cNvSpPr>
            <a:spLocks noGrp="1"/>
          </p:cNvSpPr>
          <p:nvPr>
            <p:ph type="sldNum" sz="quarter" idx="5"/>
          </p:nvPr>
        </p:nvSpPr>
        <p:spPr/>
        <p:txBody>
          <a:bodyPr/>
          <a:lstStyle/>
          <a:p>
            <a:fld id="{548794EE-C1C2-41A0-AA87-C3BEC68E62A7}" type="slidenum">
              <a:rPr lang="en-US" smtClean="0"/>
              <a:t>30</a:t>
            </a:fld>
            <a:endParaRPr lang="en-US" dirty="0"/>
          </a:p>
        </p:txBody>
      </p:sp>
    </p:spTree>
    <p:extLst>
      <p:ext uri="{BB962C8B-B14F-4D97-AF65-F5344CB8AC3E}">
        <p14:creationId xmlns:p14="http://schemas.microsoft.com/office/powerpoint/2010/main" val="14280950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our state diagram from before. We’ve already used the “checkout” command for switching branches. You can also use it to discard changes.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checkout in this way is a dangerous move. You have no way of restoring your changes if you didn’t commit them. Git does have a safeguard in that you cannot run “checkout” on staged files.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48794EE-C1C2-41A0-AA87-C3BEC68E62A7}" type="slidenum">
              <a:rPr lang="en-US" smtClean="0"/>
              <a:t>31</a:t>
            </a:fld>
            <a:endParaRPr lang="en-US" dirty="0"/>
          </a:p>
        </p:txBody>
      </p:sp>
    </p:spTree>
    <p:extLst>
      <p:ext uri="{BB962C8B-B14F-4D97-AF65-F5344CB8AC3E}">
        <p14:creationId xmlns:p14="http://schemas.microsoft.com/office/powerpoint/2010/main" val="4168337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“reset” to go from staged state to modified state. This is helpful if you accidentally staged </a:t>
            </a:r>
            <a:r>
              <a:rPr lang="en-US" b="1" i="1" dirty="0"/>
              <a:t>all </a:t>
            </a:r>
            <a:r>
              <a:rPr lang="en-US" dirty="0"/>
              <a:t>changes but only want to commit a few.</a:t>
            </a:r>
          </a:p>
          <a:p>
            <a:endParaRPr lang="en-US" dirty="0"/>
          </a:p>
          <a:p>
            <a:r>
              <a:rPr lang="en-US" dirty="0"/>
              <a:t>By default, reset is a safe command, so you won’t lose any of your changes….. </a:t>
            </a:r>
          </a:p>
        </p:txBody>
      </p:sp>
      <p:sp>
        <p:nvSpPr>
          <p:cNvPr id="4" name="Slide Number Placeholder 3"/>
          <p:cNvSpPr>
            <a:spLocks noGrp="1"/>
          </p:cNvSpPr>
          <p:nvPr>
            <p:ph type="sldNum" sz="quarter" idx="5"/>
          </p:nvPr>
        </p:nvSpPr>
        <p:spPr/>
        <p:txBody>
          <a:bodyPr/>
          <a:lstStyle/>
          <a:p>
            <a:fld id="{548794EE-C1C2-41A0-AA87-C3BEC68E62A7}" type="slidenum">
              <a:rPr lang="en-US" smtClean="0"/>
              <a:t>32</a:t>
            </a:fld>
            <a:endParaRPr lang="en-US" dirty="0"/>
          </a:p>
        </p:txBody>
      </p:sp>
    </p:spTree>
    <p:extLst>
      <p:ext uri="{BB962C8B-B14F-4D97-AF65-F5344CB8AC3E}">
        <p14:creationId xmlns:p14="http://schemas.microsoft.com/office/powerpoint/2010/main" val="4013178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all done poor man’s version control…more or less like this picture. You started out with good intentions, but the revisions soon got out of control.</a:t>
            </a:r>
          </a:p>
          <a:p>
            <a:r>
              <a:rPr lang="en-US" dirty="0"/>
              <a:t>You know the need for </a:t>
            </a:r>
            <a:r>
              <a:rPr lang="en-US" b="1" i="1" dirty="0"/>
              <a:t>more</a:t>
            </a:r>
            <a:r>
              <a:rPr lang="en-US" dirty="0"/>
              <a:t> </a:t>
            </a:r>
            <a:r>
              <a:rPr lang="en-US" b="1" i="1" dirty="0"/>
              <a:t>effective </a:t>
            </a:r>
            <a:r>
              <a:rPr lang="en-US" dirty="0"/>
              <a:t>version control.</a:t>
            </a:r>
          </a:p>
          <a:p>
            <a:r>
              <a:rPr lang="en-US" dirty="0"/>
              <a:t>Before the 1970s, this was pretty much the only option for version control.</a:t>
            </a:r>
          </a:p>
        </p:txBody>
      </p:sp>
      <p:sp>
        <p:nvSpPr>
          <p:cNvPr id="4" name="Slide Number Placeholder 3"/>
          <p:cNvSpPr>
            <a:spLocks noGrp="1"/>
          </p:cNvSpPr>
          <p:nvPr>
            <p:ph type="sldNum" sz="quarter" idx="5"/>
          </p:nvPr>
        </p:nvSpPr>
        <p:spPr/>
        <p:txBody>
          <a:bodyPr/>
          <a:lstStyle/>
          <a:p>
            <a:fld id="{548794EE-C1C2-41A0-AA87-C3BEC68E62A7}" type="slidenum">
              <a:rPr lang="en-US" smtClean="0"/>
              <a:t>3</a:t>
            </a:fld>
            <a:endParaRPr lang="en-US" dirty="0"/>
          </a:p>
        </p:txBody>
      </p:sp>
    </p:spTree>
    <p:extLst>
      <p:ext uri="{BB962C8B-B14F-4D97-AF65-F5344CB8AC3E}">
        <p14:creationId xmlns:p14="http://schemas.microsoft.com/office/powerpoint/2010/main" val="5792919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however, go directly from staged to unmodified with the --hard modifier. This command basically erases everything directly out of your staging area. Don’t get into the habit of doing this…prefer stashing changes in case you want to get your changes back.</a:t>
            </a:r>
          </a:p>
          <a:p>
            <a:endParaRPr lang="en-US" dirty="0"/>
          </a:p>
          <a:p>
            <a:r>
              <a:rPr lang="en-US" dirty="0"/>
              <a:t>If you’re not familiar with a stash, it’s like a temporary last-in, first-out stack. When you stash, it’s as if you do a hard reset, but it moves all modified and staged files to the stack so you can get them back later.</a:t>
            </a:r>
          </a:p>
        </p:txBody>
      </p:sp>
      <p:sp>
        <p:nvSpPr>
          <p:cNvPr id="4" name="Slide Number Placeholder 3"/>
          <p:cNvSpPr>
            <a:spLocks noGrp="1"/>
          </p:cNvSpPr>
          <p:nvPr>
            <p:ph type="sldNum" sz="quarter" idx="5"/>
          </p:nvPr>
        </p:nvSpPr>
        <p:spPr/>
        <p:txBody>
          <a:bodyPr/>
          <a:lstStyle/>
          <a:p>
            <a:fld id="{548794EE-C1C2-41A0-AA87-C3BEC68E62A7}" type="slidenum">
              <a:rPr lang="en-US" smtClean="0"/>
              <a:t>33</a:t>
            </a:fld>
            <a:endParaRPr lang="en-US" dirty="0"/>
          </a:p>
        </p:txBody>
      </p:sp>
    </p:spTree>
    <p:extLst>
      <p:ext uri="{BB962C8B-B14F-4D97-AF65-F5344CB8AC3E}">
        <p14:creationId xmlns:p14="http://schemas.microsoft.com/office/powerpoint/2010/main" val="33886446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In general</a:t>
            </a:r>
            <a:r>
              <a:rPr lang="en-US" dirty="0"/>
              <a:t>, you use the “reset” command to point your branch to another commit.</a:t>
            </a:r>
          </a:p>
          <a:p>
            <a:endParaRPr lang="en-US" dirty="0"/>
          </a:p>
          <a:p>
            <a:r>
              <a:rPr lang="en-US" dirty="0"/>
              <a:t>Example: happily working on a feature on the master branch…. Forgot to checkout a new branch.</a:t>
            </a:r>
          </a:p>
          <a:p>
            <a:endParaRPr lang="en-US" dirty="0"/>
          </a:p>
          <a:p>
            <a:r>
              <a:rPr lang="en-US" dirty="0"/>
              <a:t>The --hard modifier resets all files to the state they were in in commit C. As we saw, hard resetting is dangerous but OK here since we added the “feature” branch; we can still get back to commits D and E. Leaving off --hard preserves the changes made in D and E, but keeps them in the modified state (i.e. you’d see the changes with a “git status” after resetting).</a:t>
            </a:r>
          </a:p>
          <a:p>
            <a:endParaRPr lang="en-US" dirty="0"/>
          </a:p>
          <a:p>
            <a:r>
              <a:rPr lang="en-US" dirty="0"/>
              <a:t>If you don’t specify which commit to reset to, Git defaults to HEAD, the current commit. We did exactly that in the last slide. It didn’t update pointers—it just erased modified and staged changes.</a:t>
            </a:r>
          </a:p>
          <a:p>
            <a:endParaRPr lang="en-US" dirty="0"/>
          </a:p>
          <a:p>
            <a:r>
              <a:rPr lang="en-US" dirty="0"/>
              <a:t>====</a:t>
            </a:r>
          </a:p>
          <a:p>
            <a:r>
              <a:rPr lang="en-US" dirty="0"/>
              <a:t>Note: using --hard in this case is required. Otherwise, you will get an error when trying to checkout “feature” in the last step.</a:t>
            </a:r>
          </a:p>
        </p:txBody>
      </p:sp>
      <p:sp>
        <p:nvSpPr>
          <p:cNvPr id="4" name="Slide Number Placeholder 3"/>
          <p:cNvSpPr>
            <a:spLocks noGrp="1"/>
          </p:cNvSpPr>
          <p:nvPr>
            <p:ph type="sldNum" sz="quarter" idx="5"/>
          </p:nvPr>
        </p:nvSpPr>
        <p:spPr/>
        <p:txBody>
          <a:bodyPr/>
          <a:lstStyle/>
          <a:p>
            <a:fld id="{548794EE-C1C2-41A0-AA87-C3BEC68E62A7}" type="slidenum">
              <a:rPr lang="en-US" smtClean="0"/>
              <a:t>34</a:t>
            </a:fld>
            <a:endParaRPr lang="en-US" dirty="0"/>
          </a:p>
        </p:txBody>
      </p:sp>
    </p:spTree>
    <p:extLst>
      <p:ext uri="{BB962C8B-B14F-4D97-AF65-F5344CB8AC3E}">
        <p14:creationId xmlns:p14="http://schemas.microsoft.com/office/powerpoint/2010/main" val="1824153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easy to confuse revert and reset, so let’s summarize them here.</a:t>
            </a:r>
          </a:p>
          <a:p>
            <a:endParaRPr lang="en-US" dirty="0"/>
          </a:p>
          <a:p>
            <a:r>
              <a:rPr lang="en-US" dirty="0"/>
              <a:t>Revert:</a:t>
            </a:r>
          </a:p>
          <a:p>
            <a:pPr marL="171450" indent="-171450">
              <a:buFont typeface="Arial" panose="020B0604020202020204" pitchFamily="34" charset="0"/>
              <a:buChar char="•"/>
            </a:pPr>
            <a:r>
              <a:rPr lang="en-US" dirty="0"/>
              <a:t>Creates new commit – does NOT delete a commit. </a:t>
            </a:r>
          </a:p>
          <a:p>
            <a:pPr marL="171450" indent="-171450">
              <a:buFont typeface="Arial" panose="020B0604020202020204" pitchFamily="34" charset="0"/>
              <a:buChar char="•"/>
            </a:pPr>
            <a:r>
              <a:rPr lang="en-US" dirty="0"/>
              <a:t>The only option for undoing old commits. Reset doesn’t allow undoing an old commit while keeping recent work.</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Reset:</a:t>
            </a:r>
          </a:p>
          <a:p>
            <a:pPr marL="171450" indent="-171450">
              <a:buFont typeface="Arial" panose="020B0604020202020204" pitchFamily="34" charset="0"/>
              <a:buChar char="•"/>
            </a:pPr>
            <a:r>
              <a:rPr lang="en-US" dirty="0"/>
              <a:t>Moves current branch pointer – more general than just undoing work.</a:t>
            </a:r>
          </a:p>
          <a:p>
            <a:pPr marL="171450" indent="-171450">
              <a:buFont typeface="Arial" panose="020B0604020202020204" pitchFamily="34" charset="0"/>
              <a:buChar char="•"/>
            </a:pPr>
            <a:r>
              <a:rPr lang="en-US" dirty="0"/>
              <a:t>Can be used to delete commits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Here’s some language that helps me remember the difference…</a:t>
            </a:r>
          </a:p>
          <a:p>
            <a:pPr marL="0" indent="0">
              <a:buFont typeface="Arial" panose="020B0604020202020204" pitchFamily="34" charset="0"/>
              <a:buNone/>
            </a:pPr>
            <a:r>
              <a:rPr lang="en-US" dirty="0"/>
              <a:t> - You revert the given commit.</a:t>
            </a:r>
          </a:p>
          <a:p>
            <a:pPr marL="0" indent="0">
              <a:buFont typeface="Arial" panose="020B0604020202020204" pitchFamily="34" charset="0"/>
              <a:buNone/>
            </a:pPr>
            <a:r>
              <a:rPr lang="en-US" dirty="0"/>
              <a:t> - You reset to the given commit.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 Comparing Reset and Checkout ::::</a:t>
            </a:r>
          </a:p>
          <a:p>
            <a:pPr marL="0" indent="0">
              <a:buFont typeface="Arial" panose="020B0604020202020204" pitchFamily="34" charset="0"/>
              <a:buNone/>
            </a:pPr>
            <a:r>
              <a:rPr lang="en-US" dirty="0"/>
              <a:t>How many C programmers do we have?? Reset is like dereferencing a pointer in C. Checkout is like setting the pointer itself.</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48794EE-C1C2-41A0-AA87-C3BEC68E62A7}" type="slidenum">
              <a:rPr lang="en-US" smtClean="0"/>
              <a:t>35</a:t>
            </a:fld>
            <a:endParaRPr lang="en-US" dirty="0"/>
          </a:p>
        </p:txBody>
      </p:sp>
    </p:spTree>
    <p:extLst>
      <p:ext uri="{BB962C8B-B14F-4D97-AF65-F5344CB8AC3E}">
        <p14:creationId xmlns:p14="http://schemas.microsoft.com/office/powerpoint/2010/main" val="16936848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just went over some dangerous commands. A Git reset could leave you with dangling commits with no way to get them back. (It wouldn’t be right unless I showed you a safeguard.)</a:t>
            </a:r>
          </a:p>
          <a:p>
            <a:endParaRPr lang="en-US" dirty="0"/>
          </a:p>
          <a:p>
            <a:r>
              <a:rPr lang="en-US" dirty="0"/>
              <a:t>Thankfully, Git never deletes your commits…at least not right away. While you’re working away, Git silently records changes to your branch and HEAD pointers (or refs, as Git calls them). It records this in the reflog: a “log” of your “refs”. It’s like a breadcrumb trail, allowing you to retrace your steps as you navigate around your local repository.</a:t>
            </a:r>
          </a:p>
        </p:txBody>
      </p:sp>
      <p:sp>
        <p:nvSpPr>
          <p:cNvPr id="4" name="Slide Number Placeholder 3"/>
          <p:cNvSpPr>
            <a:spLocks noGrp="1"/>
          </p:cNvSpPr>
          <p:nvPr>
            <p:ph type="sldNum" sz="quarter" idx="5"/>
          </p:nvPr>
        </p:nvSpPr>
        <p:spPr/>
        <p:txBody>
          <a:bodyPr/>
          <a:lstStyle/>
          <a:p>
            <a:fld id="{548794EE-C1C2-41A0-AA87-C3BEC68E62A7}" type="slidenum">
              <a:rPr lang="en-US" smtClean="0"/>
              <a:t>37</a:t>
            </a:fld>
            <a:endParaRPr lang="en-US" dirty="0"/>
          </a:p>
        </p:txBody>
      </p:sp>
    </p:spTree>
    <p:extLst>
      <p:ext uri="{BB962C8B-B14F-4D97-AF65-F5344CB8AC3E}">
        <p14:creationId xmlns:p14="http://schemas.microsoft.com/office/powerpoint/2010/main" val="2381394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the rebase operation? It grabs a series of commits and applies them, one-by-one in the same order, on top of the branch you give it. Git has an interactive rebase mode that lets you customize </a:t>
            </a:r>
            <a:r>
              <a:rPr lang="en-US" b="1" i="1" dirty="0"/>
              <a:t>how </a:t>
            </a:r>
            <a:r>
              <a:rPr lang="en-US" dirty="0"/>
              <a:t>the commits are applied on the new branch.</a:t>
            </a:r>
          </a:p>
          <a:p>
            <a:endParaRPr lang="en-US" dirty="0"/>
          </a:p>
          <a:p>
            <a:r>
              <a:rPr lang="en-US" dirty="0"/>
              <a:t>Squash: combines two or more commits into one</a:t>
            </a:r>
          </a:p>
        </p:txBody>
      </p:sp>
      <p:sp>
        <p:nvSpPr>
          <p:cNvPr id="4" name="Slide Number Placeholder 3"/>
          <p:cNvSpPr>
            <a:spLocks noGrp="1"/>
          </p:cNvSpPr>
          <p:nvPr>
            <p:ph type="sldNum" sz="quarter" idx="5"/>
          </p:nvPr>
        </p:nvSpPr>
        <p:spPr/>
        <p:txBody>
          <a:bodyPr/>
          <a:lstStyle/>
          <a:p>
            <a:fld id="{548794EE-C1C2-41A0-AA87-C3BEC68E62A7}" type="slidenum">
              <a:rPr lang="en-US" smtClean="0"/>
              <a:t>40</a:t>
            </a:fld>
            <a:endParaRPr lang="en-US" dirty="0"/>
          </a:p>
        </p:txBody>
      </p:sp>
    </p:spTree>
    <p:extLst>
      <p:ext uri="{BB962C8B-B14F-4D97-AF65-F5344CB8AC3E}">
        <p14:creationId xmlns:p14="http://schemas.microsoft.com/office/powerpoint/2010/main" val="7711784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you want to perform some operations (like renaming, squashing) within the last 3 commits.</a:t>
            </a:r>
          </a:p>
          <a:p>
            <a:endParaRPr lang="en-US" dirty="0"/>
          </a:p>
          <a:p>
            <a:r>
              <a:rPr lang="en-US" dirty="0"/>
              <a:t>Without the –i modifier, we know what this operation does. Git finds the first commit reachable from both B and the current branch. That’s B itself, so Git grabs the commits up until B, and applies them on top of the named commit, which is also B. So this command wouldn’t do anything. But since we used the –i modifier, we get to customize how the commits are applied.</a:t>
            </a:r>
          </a:p>
          <a:p>
            <a:endParaRPr lang="en-US" dirty="0"/>
          </a:p>
          <a:p>
            <a:r>
              <a:rPr lang="en-US" dirty="0"/>
              <a:t>In fact, I use this command so much I forget all that and just read it as: </a:t>
            </a:r>
            <a:r>
              <a:rPr lang="en-US" b="1" dirty="0"/>
              <a:t>“Interactively rebase the last 3 commits.”</a:t>
            </a:r>
          </a:p>
          <a:p>
            <a:endParaRPr lang="en-US" b="1" dirty="0"/>
          </a:p>
          <a:p>
            <a:r>
              <a:rPr lang="en-US" b="1" dirty="0"/>
              <a:t>=== DEMO ===</a:t>
            </a:r>
          </a:p>
          <a:p>
            <a:r>
              <a:rPr lang="en-US" b="0" dirty="0"/>
              <a:t>Show interactive rebase of 3 commits.</a:t>
            </a:r>
          </a:p>
          <a:p>
            <a:r>
              <a:rPr lang="en-US" b="0" dirty="0"/>
              <a:t>Explain/show shortcut to amend last commit: git commit --amend</a:t>
            </a:r>
          </a:p>
        </p:txBody>
      </p:sp>
      <p:sp>
        <p:nvSpPr>
          <p:cNvPr id="4" name="Slide Number Placeholder 3"/>
          <p:cNvSpPr>
            <a:spLocks noGrp="1"/>
          </p:cNvSpPr>
          <p:nvPr>
            <p:ph type="sldNum" sz="quarter" idx="5"/>
          </p:nvPr>
        </p:nvSpPr>
        <p:spPr/>
        <p:txBody>
          <a:bodyPr/>
          <a:lstStyle/>
          <a:p>
            <a:fld id="{548794EE-C1C2-41A0-AA87-C3BEC68E62A7}" type="slidenum">
              <a:rPr lang="en-US" smtClean="0"/>
              <a:t>41</a:t>
            </a:fld>
            <a:endParaRPr lang="en-US" dirty="0"/>
          </a:p>
        </p:txBody>
      </p:sp>
    </p:spTree>
    <p:extLst>
      <p:ext uri="{BB962C8B-B14F-4D97-AF65-F5344CB8AC3E}">
        <p14:creationId xmlns:p14="http://schemas.microsoft.com/office/powerpoint/2010/main" val="35795141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 Git: Helpful that it explains Git commands in terminology that’s understandable, not in terse language like the documentation.</a:t>
            </a:r>
          </a:p>
          <a:p>
            <a:endParaRPr lang="en-US" dirty="0"/>
          </a:p>
          <a:p>
            <a:r>
              <a:rPr lang="en-US" dirty="0"/>
              <a:t>All Things Git: once or twice a month episodes.</a:t>
            </a:r>
          </a:p>
          <a:p>
            <a:endParaRPr lang="en-US" dirty="0"/>
          </a:p>
          <a:p>
            <a:r>
              <a:rPr lang="en-US" dirty="0"/>
              <a:t>Lastly, but probably most importantly, create a test repo and try out commands and go through some “what-if” scenarios. </a:t>
            </a:r>
          </a:p>
        </p:txBody>
      </p:sp>
      <p:sp>
        <p:nvSpPr>
          <p:cNvPr id="4" name="Slide Number Placeholder 3"/>
          <p:cNvSpPr>
            <a:spLocks noGrp="1"/>
          </p:cNvSpPr>
          <p:nvPr>
            <p:ph type="sldNum" sz="quarter" idx="10"/>
          </p:nvPr>
        </p:nvSpPr>
        <p:spPr/>
        <p:txBody>
          <a:bodyPr/>
          <a:lstStyle/>
          <a:p>
            <a:fld id="{548794EE-C1C2-41A0-AA87-C3BEC68E62A7}" type="slidenum">
              <a:rPr lang="en-US" smtClean="0"/>
              <a:t>42</a:t>
            </a:fld>
            <a:endParaRPr lang="en-US" dirty="0"/>
          </a:p>
        </p:txBody>
      </p:sp>
    </p:spTree>
    <p:extLst>
      <p:ext uri="{BB962C8B-B14F-4D97-AF65-F5344CB8AC3E}">
        <p14:creationId xmlns:p14="http://schemas.microsoft.com/office/powerpoint/2010/main" val="1611909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Reasons for doing this:</a:t>
            </a:r>
          </a:p>
          <a:p>
            <a:r>
              <a:rPr lang="en-US" dirty="0"/>
              <a:t> * needed to develop feature 2 that depended on feature 1, and didn’t want to wait until feature 1 was merged into master</a:t>
            </a:r>
          </a:p>
          <a:p>
            <a:r>
              <a:rPr lang="en-US" dirty="0"/>
              <a:t> * forget to base new unrelated feature off master</a:t>
            </a:r>
          </a:p>
          <a:p>
            <a:endParaRPr lang="en-US" dirty="0"/>
          </a:p>
          <a:p>
            <a:endParaRPr lang="en-US" dirty="0"/>
          </a:p>
          <a:p>
            <a:r>
              <a:rPr lang="en-US" dirty="0"/>
              <a:t>NOTE: Git is pretty smart at not applying commits that have already been applied. So you may not need to do this. This simpler command might be all you need: git rebase B</a:t>
            </a:r>
          </a:p>
          <a:p>
            <a:pPr marL="171450" indent="-171450">
              <a:buFont typeface="Arial" panose="020B0604020202020204" pitchFamily="34" charset="0"/>
              <a:buChar char="•"/>
            </a:pPr>
            <a:r>
              <a:rPr lang="en-US" dirty="0"/>
              <a:t>This magic seems to apply only if the commits already applied are not squashed…that is, the patches are the same.</a:t>
            </a:r>
          </a:p>
          <a:p>
            <a:endParaRPr lang="en-US" dirty="0"/>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548794EE-C1C2-41A0-AA87-C3BEC68E62A7}" type="slidenum">
              <a:rPr lang="en-US" smtClean="0"/>
              <a:t>45</a:t>
            </a:fld>
            <a:endParaRPr lang="en-US" dirty="0"/>
          </a:p>
        </p:txBody>
      </p:sp>
    </p:spTree>
    <p:extLst>
      <p:ext uri="{BB962C8B-B14F-4D97-AF65-F5344CB8AC3E}">
        <p14:creationId xmlns:p14="http://schemas.microsoft.com/office/powerpoint/2010/main" val="2095988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control has come through 3 generations in the last 45 years:</a:t>
            </a:r>
          </a:p>
          <a:p>
            <a:endParaRPr lang="en-US" dirty="0"/>
          </a:p>
          <a:p>
            <a:r>
              <a:rPr lang="en-US" dirty="0"/>
              <a:t>First generation: Local (there was no network)</a:t>
            </a:r>
          </a:p>
          <a:p>
            <a:pPr marL="171450" indent="-171450">
              <a:buFont typeface="Arial" panose="020B0604020202020204" pitchFamily="34" charset="0"/>
              <a:buChar char="•"/>
            </a:pPr>
            <a:r>
              <a:rPr lang="en-US" dirty="0"/>
              <a:t>All users had to be on the same file system.</a:t>
            </a:r>
          </a:p>
          <a:p>
            <a:pPr marL="171450" indent="-171450">
              <a:buFont typeface="Arial" panose="020B0604020202020204" pitchFamily="34" charset="0"/>
              <a:buChar char="•"/>
            </a:pPr>
            <a:r>
              <a:rPr lang="en-US" dirty="0"/>
              <a:t>Used locks at the file level. Only one person could be working on a file at a time.</a:t>
            </a:r>
          </a:p>
        </p:txBody>
      </p:sp>
      <p:sp>
        <p:nvSpPr>
          <p:cNvPr id="4" name="Slide Number Placeholder 3"/>
          <p:cNvSpPr>
            <a:spLocks noGrp="1"/>
          </p:cNvSpPr>
          <p:nvPr>
            <p:ph type="sldNum" sz="quarter" idx="5"/>
          </p:nvPr>
        </p:nvSpPr>
        <p:spPr/>
        <p:txBody>
          <a:bodyPr/>
          <a:lstStyle/>
          <a:p>
            <a:fld id="{548794EE-C1C2-41A0-AA87-C3BEC68E62A7}" type="slidenum">
              <a:rPr lang="en-US" smtClean="0"/>
              <a:t>4</a:t>
            </a:fld>
            <a:endParaRPr lang="en-US" dirty="0"/>
          </a:p>
        </p:txBody>
      </p:sp>
    </p:spTree>
    <p:extLst>
      <p:ext uri="{BB962C8B-B14F-4D97-AF65-F5344CB8AC3E}">
        <p14:creationId xmlns:p14="http://schemas.microsoft.com/office/powerpoint/2010/main" val="2110899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generation: Centralized</a:t>
            </a:r>
          </a:p>
          <a:p>
            <a:pPr marL="171450" indent="-171450">
              <a:buFont typeface="Arial" panose="020B0604020202020204" pitchFamily="34" charset="0"/>
              <a:buChar char="•"/>
            </a:pPr>
            <a:r>
              <a:rPr lang="en-US" dirty="0"/>
              <a:t>Client-server model: users would checkout files from the central server to work on, make changes, and commit the changes back to the server. Most operations required server connection and came with that overhead latency.</a:t>
            </a:r>
          </a:p>
          <a:p>
            <a:pPr marL="171450" indent="-171450">
              <a:buFont typeface="Arial" panose="020B0604020202020204" pitchFamily="34" charset="0"/>
              <a:buChar char="•"/>
            </a:pPr>
            <a:r>
              <a:rPr lang="en-US" dirty="0"/>
              <a:t>Revisions needed to be merged before committing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Merging a branch was hard! Had to plan ahead for a week, and set aside a day for doing it.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48794EE-C1C2-41A0-AA87-C3BEC68E62A7}" type="slidenum">
              <a:rPr lang="en-US" smtClean="0"/>
              <a:t>5</a:t>
            </a:fld>
            <a:endParaRPr lang="en-US" dirty="0"/>
          </a:p>
        </p:txBody>
      </p:sp>
    </p:spTree>
    <p:extLst>
      <p:ext uri="{BB962C8B-B14F-4D97-AF65-F5344CB8AC3E}">
        <p14:creationId xmlns:p14="http://schemas.microsoft.com/office/powerpoint/2010/main" val="3291877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second generation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 may have heard some negative things about CVS. In fact, Git tries to be very different from CVS on purpose. Merges were pain!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ClearCase: very expensive, but could handle large merges</a:t>
            </a:r>
          </a:p>
          <a:p>
            <a:pPr marL="171450" indent="-171450">
              <a:buFont typeface="Arial" panose="020B0604020202020204" pitchFamily="34" charset="0"/>
              <a:buChar char="•"/>
            </a:pPr>
            <a:r>
              <a:rPr lang="en-US" dirty="0"/>
              <a:t>Perforce came out in 1995 and many big companies like Google would use it, as it performed well on large repos.</a:t>
            </a:r>
          </a:p>
          <a:p>
            <a:pPr marL="171450" indent="-171450">
              <a:buFont typeface="Arial" panose="020B0604020202020204" pitchFamily="34" charset="0"/>
              <a:buChar char="•"/>
            </a:pPr>
            <a:r>
              <a:rPr lang="en-US" dirty="0"/>
              <a:t>Subversion: similar but improved version of CVS. Still widely used today.</a:t>
            </a:r>
          </a:p>
          <a:p>
            <a:pPr marL="171450" indent="-171450">
              <a:buFont typeface="Arial" panose="020B0604020202020204" pitchFamily="34" charset="0"/>
              <a:buChar char="•"/>
            </a:pPr>
            <a:r>
              <a:rPr lang="en-US" dirty="0"/>
              <a:t>There’s also TFVC, which Microsoft provides with Team Foundation Server and Visual Studio Team Services.</a:t>
            </a:r>
          </a:p>
        </p:txBody>
      </p:sp>
      <p:sp>
        <p:nvSpPr>
          <p:cNvPr id="4" name="Slide Number Placeholder 3"/>
          <p:cNvSpPr>
            <a:spLocks noGrp="1"/>
          </p:cNvSpPr>
          <p:nvPr>
            <p:ph type="sldNum" sz="quarter" idx="5"/>
          </p:nvPr>
        </p:nvSpPr>
        <p:spPr/>
        <p:txBody>
          <a:bodyPr/>
          <a:lstStyle/>
          <a:p>
            <a:fld id="{548794EE-C1C2-41A0-AA87-C3BEC68E62A7}" type="slidenum">
              <a:rPr lang="en-US" smtClean="0"/>
              <a:t>6</a:t>
            </a:fld>
            <a:endParaRPr lang="en-US" dirty="0"/>
          </a:p>
        </p:txBody>
      </p:sp>
    </p:spTree>
    <p:extLst>
      <p:ext uri="{BB962C8B-B14F-4D97-AF65-F5344CB8AC3E}">
        <p14:creationId xmlns:p14="http://schemas.microsoft.com/office/powerpoint/2010/main" val="698687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Third generation</a:t>
            </a:r>
          </a:p>
          <a:p>
            <a:pPr marL="171450" indent="-171450">
              <a:buFont typeface="Arial" panose="020B0604020202020204" pitchFamily="34" charset="0"/>
              <a:buChar char="•"/>
            </a:pPr>
            <a:r>
              <a:rPr lang="en-US" dirty="0"/>
              <a:t>Distributed</a:t>
            </a:r>
          </a:p>
          <a:p>
            <a:pPr marL="628650" lvl="1" indent="-171450">
              <a:buFont typeface="Arial" panose="020B0604020202020204" pitchFamily="34" charset="0"/>
              <a:buChar char="•"/>
            </a:pPr>
            <a:r>
              <a:rPr lang="en-US" dirty="0"/>
              <a:t>Everyone has a local copy of the entire project and history.</a:t>
            </a:r>
          </a:p>
          <a:p>
            <a:pPr marL="628650" lvl="1" indent="-171450">
              <a:buFont typeface="Arial" panose="020B0604020202020204" pitchFamily="34" charset="0"/>
              <a:buChar char="•"/>
            </a:pPr>
            <a:r>
              <a:rPr lang="en-US" dirty="0"/>
              <a:t>Allows users to work on features in isolation and then integrate with other people’s work when done.</a:t>
            </a:r>
          </a:p>
          <a:p>
            <a:pPr marL="628650" lvl="1" indent="-171450">
              <a:buFont typeface="Arial" panose="020B0604020202020204" pitchFamily="34" charset="0"/>
              <a:buChar char="•"/>
            </a:pPr>
            <a:r>
              <a:rPr lang="en-US" dirty="0"/>
              <a:t>Allows offline work. Even in 2018, a regular connection with the server is not guaranteed. It may be behind a VPN, and not convenient to run keep VPN client running.</a:t>
            </a:r>
          </a:p>
          <a:p>
            <a:pPr marL="628650" lvl="1" indent="-171450">
              <a:buFont typeface="Arial" panose="020B0604020202020204" pitchFamily="34" charset="0"/>
              <a:buChar char="•"/>
            </a:pPr>
            <a:r>
              <a:rPr lang="en-US" dirty="0"/>
              <a:t>Easy, lightweight branching to encourage experimental work—encourages smaller, focused work.</a:t>
            </a:r>
          </a:p>
          <a:p>
            <a:pPr marL="171450" indent="-171450">
              <a:buFont typeface="Arial" panose="020B0604020202020204" pitchFamily="34" charset="0"/>
              <a:buChar char="•"/>
            </a:pPr>
            <a:r>
              <a:rPr lang="en-US" dirty="0"/>
              <a:t>Separate merging and committing.</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48794EE-C1C2-41A0-AA87-C3BEC68E62A7}" type="slidenum">
              <a:rPr lang="en-US" smtClean="0"/>
              <a:t>7</a:t>
            </a:fld>
            <a:endParaRPr lang="en-US" dirty="0"/>
          </a:p>
        </p:txBody>
      </p:sp>
    </p:spTree>
    <p:extLst>
      <p:ext uri="{BB962C8B-B14F-4D97-AF65-F5344CB8AC3E}">
        <p14:creationId xmlns:p14="http://schemas.microsoft.com/office/powerpoint/2010/main" val="28790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Tools:</a:t>
            </a:r>
          </a:p>
          <a:p>
            <a:pPr marL="171450" indent="-171450">
              <a:buFont typeface="Arial" panose="020B0604020202020204" pitchFamily="34" charset="0"/>
              <a:buChar char="•"/>
            </a:pPr>
            <a:r>
              <a:rPr lang="en-US" dirty="0"/>
              <a:t>Monotone: focus on integrity over performance</a:t>
            </a:r>
          </a:p>
          <a:p>
            <a:pPr marL="171450" indent="-171450">
              <a:buFont typeface="Arial" panose="020B0604020202020204" pitchFamily="34" charset="0"/>
              <a:buChar char="•"/>
            </a:pPr>
            <a:r>
              <a:rPr lang="en-US" dirty="0"/>
              <a:t>Bazaar: designed to be either centralized or distributed</a:t>
            </a:r>
          </a:p>
          <a:p>
            <a:pPr marL="171450" indent="-171450">
              <a:buFont typeface="Arial" panose="020B0604020202020204" pitchFamily="34" charset="0"/>
              <a:buChar char="•"/>
            </a:pPr>
            <a:r>
              <a:rPr lang="en-US" dirty="0"/>
              <a:t>Mercurial: similar to Git, but designed to be easy for those coming from Subversion</a:t>
            </a:r>
          </a:p>
          <a:p>
            <a:pPr marL="171450" indent="-171450">
              <a:buFont typeface="Arial" panose="020B0604020202020204" pitchFamily="34" charset="0"/>
              <a:buChar char="•"/>
            </a:pPr>
            <a:r>
              <a:rPr lang="en-US" dirty="0"/>
              <a:t>Git: has higher learning curve than other tools but is also very powerful and fast.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548794EE-C1C2-41A0-AA87-C3BEC68E62A7}" type="slidenum">
              <a:rPr lang="en-US" smtClean="0"/>
              <a:t>8</a:t>
            </a:fld>
            <a:endParaRPr lang="en-US" dirty="0"/>
          </a:p>
        </p:txBody>
      </p:sp>
    </p:spTree>
    <p:extLst>
      <p:ext uri="{BB962C8B-B14F-4D97-AF65-F5344CB8AC3E}">
        <p14:creationId xmlns:p14="http://schemas.microsoft.com/office/powerpoint/2010/main" val="4218273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2005, Git was born. Linus Torvalds had been using a free version of BitKeeper for the Linux kernel. The BitKeeper vendor and Linux developers did not get along well, and the vendor soon dropped its free version. So, Linus looked around for an alternative but didn’t find anything that met his needs. So, he created Git.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Git’s design needed to support a huge codebase and still perform efficiently. Git also needed to scale to a massive development team, supporting thousands of concurrent lines of development. (As we’ll see, cheap branching allows for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 ensures integrity by generating hashes from your data. If anything changes, the hashes are guaranteed to change, so you can be sure exactly what state your project is in. (more on integrity: https://git-scm.com/about/info-assurance)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Interestingly, Git was designed as a low-level engine that others could build version control systems on top of. The Git team soon made it usable by itself by making it more user-friendly</a:t>
            </a:r>
            <a:r>
              <a:rPr lang="en-US" sz="1200" b="0" i="0" kern="1200" dirty="0">
                <a:solidFill>
                  <a:schemeClr val="tx1"/>
                </a:solidFill>
                <a:effectLst/>
                <a:latin typeface="+mn-lt"/>
                <a:ea typeface="+mn-ea"/>
                <a:cs typeface="+mn-cs"/>
              </a:rPr>
              <a:t>. If you think Git is hard to work with, it’s come a long 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Flexibility: can adapt to a variety of workflows—it doesn’t force any particular flow. Potential downside: There are multiple ways to do the same thing, which can be confusing and creates a learning curve.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(Interestingly, Linus took CVS as an example of what NOT to do. If in doubt, make the exact opposite decision, he said.)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48794EE-C1C2-41A0-AA87-C3BEC68E62A7}" type="slidenum">
              <a:rPr lang="en-US" smtClean="0"/>
              <a:t>9</a:t>
            </a:fld>
            <a:endParaRPr lang="en-US" dirty="0"/>
          </a:p>
        </p:txBody>
      </p:sp>
    </p:spTree>
    <p:extLst>
      <p:ext uri="{BB962C8B-B14F-4D97-AF65-F5344CB8AC3E}">
        <p14:creationId xmlns:p14="http://schemas.microsoft.com/office/powerpoint/2010/main" val="741278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081704-19BA-49D4-8767-8B3CC86F05F7}" type="datetimeFigureOut">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467878-4B66-4705-973C-AAE37CF18D26}"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061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81704-19BA-49D4-8767-8B3CC86F05F7}" type="datetimeFigureOut">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467878-4B66-4705-973C-AAE37CF18D26}" type="slidenum">
              <a:rPr lang="en-US" smtClean="0"/>
              <a:t>‹#›</a:t>
            </a:fld>
            <a:endParaRPr lang="en-US" dirty="0"/>
          </a:p>
        </p:txBody>
      </p:sp>
    </p:spTree>
    <p:extLst>
      <p:ext uri="{BB962C8B-B14F-4D97-AF65-F5344CB8AC3E}">
        <p14:creationId xmlns:p14="http://schemas.microsoft.com/office/powerpoint/2010/main" val="72948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81704-19BA-49D4-8767-8B3CC86F05F7}" type="datetimeFigureOut">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467878-4B66-4705-973C-AAE37CF18D26}" type="slidenum">
              <a:rPr lang="en-US" smtClean="0"/>
              <a:t>‹#›</a:t>
            </a:fld>
            <a:endParaRPr lang="en-US" dirty="0"/>
          </a:p>
        </p:txBody>
      </p:sp>
    </p:spTree>
    <p:extLst>
      <p:ext uri="{BB962C8B-B14F-4D97-AF65-F5344CB8AC3E}">
        <p14:creationId xmlns:p14="http://schemas.microsoft.com/office/powerpoint/2010/main" val="35147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081704-19BA-49D4-8767-8B3CC86F05F7}" type="datetimeFigureOut">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467878-4B66-4705-973C-AAE37CF18D26}"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882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22959" y="1587398"/>
            <a:ext cx="7543801" cy="4281696"/>
          </a:xfrm>
        </p:spPr>
        <p:txBody>
          <a:bodyPr/>
          <a:lstStyle>
            <a:lvl2pPr marL="384048" indent="-182880">
              <a:buSzPct val="108000"/>
              <a:buFont typeface="Arial" panose="020B0604020202020204" pitchFamily="34" charset="0"/>
              <a:buChar char="•"/>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B081704-19BA-49D4-8767-8B3CC86F05F7}" type="datetimeFigureOut">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467878-4B66-4705-973C-AAE37CF18D26}" type="slidenum">
              <a:rPr lang="en-US" smtClean="0"/>
              <a:t>‹#›</a:t>
            </a:fld>
            <a:endParaRPr lang="en-US" dirty="0"/>
          </a:p>
        </p:txBody>
      </p:sp>
    </p:spTree>
    <p:extLst>
      <p:ext uri="{BB962C8B-B14F-4D97-AF65-F5344CB8AC3E}">
        <p14:creationId xmlns:p14="http://schemas.microsoft.com/office/powerpoint/2010/main" val="3772236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 maximum space">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10102"/>
          </a:xfrm>
        </p:spPr>
        <p:txBody>
          <a:bodyPr/>
          <a:lstStyle/>
          <a:p>
            <a:r>
              <a:rPr lang="en-US"/>
              <a:t>Click to edit Master title style</a:t>
            </a:r>
            <a:endParaRPr lang="en-US" dirty="0"/>
          </a:p>
        </p:txBody>
      </p:sp>
      <p:sp>
        <p:nvSpPr>
          <p:cNvPr id="3" name="Content Placeholder 2"/>
          <p:cNvSpPr>
            <a:spLocks noGrp="1"/>
          </p:cNvSpPr>
          <p:nvPr>
            <p:ph idx="1"/>
          </p:nvPr>
        </p:nvSpPr>
        <p:spPr>
          <a:xfrm>
            <a:off x="822959" y="1587398"/>
            <a:ext cx="7543801" cy="4281696"/>
          </a:xfrm>
        </p:spPr>
        <p:txBody>
          <a:bodyPr/>
          <a:lstStyle>
            <a:lvl2pPr marL="384048" indent="-182880">
              <a:buSzPct val="108000"/>
              <a:buFont typeface="Arial" panose="020B0604020202020204" pitchFamily="34" charset="0"/>
              <a:buChar char="•"/>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B081704-19BA-49D4-8767-8B3CC86F05F7}" type="datetimeFigureOut">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467878-4B66-4705-973C-AAE37CF18D26}" type="slidenum">
              <a:rPr lang="en-US" smtClean="0"/>
              <a:t>‹#›</a:t>
            </a:fld>
            <a:endParaRPr lang="en-US" dirty="0"/>
          </a:p>
        </p:txBody>
      </p:sp>
    </p:spTree>
    <p:extLst>
      <p:ext uri="{BB962C8B-B14F-4D97-AF65-F5344CB8AC3E}">
        <p14:creationId xmlns:p14="http://schemas.microsoft.com/office/powerpoint/2010/main" val="2490104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081704-19BA-49D4-8767-8B3CC86F05F7}" type="datetimeFigureOut">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467878-4B66-4705-973C-AAE37CF18D26}"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639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70230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079292"/>
            <a:ext cx="3703320" cy="47898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79292"/>
            <a:ext cx="3703320" cy="47898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81704-19BA-49D4-8767-8B3CC86F05F7}" type="datetimeFigureOut">
              <a:rPr lang="en-US" smtClean="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467878-4B66-4705-973C-AAE37CF18D26}" type="slidenum">
              <a:rPr lang="en-US" smtClean="0"/>
              <a:t>‹#›</a:t>
            </a:fld>
            <a:endParaRPr lang="en-US" dirty="0"/>
          </a:p>
        </p:txBody>
      </p:sp>
    </p:spTree>
    <p:extLst>
      <p:ext uri="{BB962C8B-B14F-4D97-AF65-F5344CB8AC3E}">
        <p14:creationId xmlns:p14="http://schemas.microsoft.com/office/powerpoint/2010/main" val="965000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5"/>
            <a:ext cx="7543800" cy="702302"/>
          </a:xfrm>
        </p:spPr>
        <p:txBody>
          <a:bodyPr/>
          <a:lstStyle/>
          <a:p>
            <a:r>
              <a:rPr lang="en-US" dirty="0"/>
              <a:t>Click to edit Master title style</a:t>
            </a:r>
          </a:p>
        </p:txBody>
      </p:sp>
      <p:sp>
        <p:nvSpPr>
          <p:cNvPr id="3" name="Text Placeholder 2"/>
          <p:cNvSpPr>
            <a:spLocks noGrp="1"/>
          </p:cNvSpPr>
          <p:nvPr>
            <p:ph type="body" idx="1"/>
          </p:nvPr>
        </p:nvSpPr>
        <p:spPr>
          <a:xfrm>
            <a:off x="822960" y="1227245"/>
            <a:ext cx="3703320" cy="736282"/>
          </a:xfrm>
        </p:spPr>
        <p:txBody>
          <a:bodyPr lIns="91440" rIns="91440" anchor="ctr">
            <a:noAutofit/>
          </a:bodyPr>
          <a:lstStyle>
            <a:lvl1pPr marL="0" indent="0">
              <a:buNone/>
              <a:defRPr sz="36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22960" y="2038663"/>
            <a:ext cx="3703320" cy="3830432"/>
          </a:xfrm>
        </p:spPr>
        <p:txBody>
          <a:bodyPr/>
          <a:lstStyle>
            <a:lvl1pPr marL="228600" indent="-228600">
              <a:buFont typeface="Arial" panose="020B0604020202020204" pitchFamily="34" charset="0"/>
              <a:buChar char="•"/>
              <a:defRPr sz="2800"/>
            </a:lvl1pPr>
            <a:lvl2pPr>
              <a:defRPr sz="240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63440" y="1227245"/>
            <a:ext cx="3703320" cy="736282"/>
          </a:xfrm>
        </p:spPr>
        <p:txBody>
          <a:bodyPr lIns="91440" rIns="91440" anchor="ctr">
            <a:noAutofit/>
          </a:bodyPr>
          <a:lstStyle>
            <a:lvl1pPr marL="0" indent="0">
              <a:buNone/>
              <a:defRPr sz="36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63440" y="2038663"/>
            <a:ext cx="3703320" cy="3830432"/>
          </a:xfrm>
        </p:spPr>
        <p:txBody>
          <a:bodyPr/>
          <a:lstStyle>
            <a:lvl1pPr marL="91440" indent="-91440">
              <a:defRPr lang="en-US" sz="2800" kern="1200" dirty="0">
                <a:solidFill>
                  <a:schemeClr val="tx1">
                    <a:lumMod val="75000"/>
                    <a:lumOff val="25000"/>
                  </a:schemeClr>
                </a:solidFill>
                <a:latin typeface="+mn-lt"/>
                <a:ea typeface="+mn-ea"/>
                <a:cs typeface="+mn-cs"/>
              </a:defRPr>
            </a:lvl1pPr>
            <a:lvl2pPr>
              <a:defRPr sz="2400"/>
            </a:lvl2pPr>
          </a:lstStyle>
          <a:p>
            <a:pPr marL="228600" lvl="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B081704-19BA-49D4-8767-8B3CC86F05F7}" type="datetimeFigureOut">
              <a:rPr lang="en-US" smtClean="0"/>
              <a:t>9/27/2018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0467878-4B66-4705-973C-AAE37CF18D26}" type="slidenum">
              <a:rPr lang="en-US" smtClean="0"/>
              <a:t>‹#›</a:t>
            </a:fld>
            <a:endParaRPr lang="en-US" dirty="0"/>
          </a:p>
        </p:txBody>
      </p:sp>
    </p:spTree>
    <p:extLst>
      <p:ext uri="{BB962C8B-B14F-4D97-AF65-F5344CB8AC3E}">
        <p14:creationId xmlns:p14="http://schemas.microsoft.com/office/powerpoint/2010/main" val="1890468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702747"/>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B081704-19BA-49D4-8767-8B3CC86F05F7}" type="datetimeFigureOut">
              <a:rPr lang="en-US" smtClean="0"/>
              <a:t>9/27/2018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0467878-4B66-4705-973C-AAE37CF18D26}" type="slidenum">
              <a:rPr lang="en-US" smtClean="0"/>
              <a:t>‹#›</a:t>
            </a:fld>
            <a:endParaRPr lang="en-US" dirty="0"/>
          </a:p>
        </p:txBody>
      </p:sp>
    </p:spTree>
    <p:extLst>
      <p:ext uri="{BB962C8B-B14F-4D97-AF65-F5344CB8AC3E}">
        <p14:creationId xmlns:p14="http://schemas.microsoft.com/office/powerpoint/2010/main" val="11959610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B081704-19BA-49D4-8767-8B3CC86F05F7}" type="datetimeFigureOut">
              <a:rPr lang="en-US" smtClean="0"/>
              <a:t>9/27/2018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0467878-4B66-4705-973C-AAE37CF18D26}" type="slidenum">
              <a:rPr lang="en-US" smtClean="0"/>
              <a:t>‹#›</a:t>
            </a:fld>
            <a:endParaRPr lang="en-US" dirty="0"/>
          </a:p>
        </p:txBody>
      </p:sp>
    </p:spTree>
    <p:extLst>
      <p:ext uri="{BB962C8B-B14F-4D97-AF65-F5344CB8AC3E}">
        <p14:creationId xmlns:p14="http://schemas.microsoft.com/office/powerpoint/2010/main" val="3558769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22959" y="1587398"/>
            <a:ext cx="7543801" cy="4281696"/>
          </a:xfrm>
        </p:spPr>
        <p:txBody>
          <a:bodyPr/>
          <a:lstStyle>
            <a:lvl2pPr marL="384048" indent="-182880">
              <a:buSzPct val="108000"/>
              <a:buFont typeface="Arial" panose="020B0604020202020204" pitchFamily="34" charset="0"/>
              <a:buChar char="•"/>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B081704-19BA-49D4-8767-8B3CC86F05F7}" type="datetimeFigureOut">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467878-4B66-4705-973C-AAE37CF18D26}" type="slidenum">
              <a:rPr lang="en-US" smtClean="0"/>
              <a:t>‹#›</a:t>
            </a:fld>
            <a:endParaRPr lang="en-US" dirty="0"/>
          </a:p>
        </p:txBody>
      </p:sp>
    </p:spTree>
    <p:extLst>
      <p:ext uri="{BB962C8B-B14F-4D97-AF65-F5344CB8AC3E}">
        <p14:creationId xmlns:p14="http://schemas.microsoft.com/office/powerpoint/2010/main" val="3745947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B081704-19BA-49D4-8767-8B3CC86F05F7}" type="datetimeFigureOut">
              <a:rPr lang="en-US" smtClean="0"/>
              <a:t>9/27/2018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467878-4B66-4705-973C-AAE37CF18D26}" type="slidenum">
              <a:rPr lang="en-US" smtClean="0"/>
              <a:t>‹#›</a:t>
            </a:fld>
            <a:endParaRPr lang="en-US" dirty="0"/>
          </a:p>
        </p:txBody>
      </p:sp>
    </p:spTree>
    <p:extLst>
      <p:ext uri="{BB962C8B-B14F-4D97-AF65-F5344CB8AC3E}">
        <p14:creationId xmlns:p14="http://schemas.microsoft.com/office/powerpoint/2010/main" val="11637538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081704-19BA-49D4-8767-8B3CC86F05F7}" type="datetimeFigureOut">
              <a:rPr lang="en-US" smtClean="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467878-4B66-4705-973C-AAE37CF18D26}" type="slidenum">
              <a:rPr lang="en-US" smtClean="0"/>
              <a:t>‹#›</a:t>
            </a:fld>
            <a:endParaRPr lang="en-US" dirty="0"/>
          </a:p>
        </p:txBody>
      </p:sp>
    </p:spTree>
    <p:extLst>
      <p:ext uri="{BB962C8B-B14F-4D97-AF65-F5344CB8AC3E}">
        <p14:creationId xmlns:p14="http://schemas.microsoft.com/office/powerpoint/2010/main" val="3558074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81704-19BA-49D4-8767-8B3CC86F05F7}" type="datetimeFigureOut">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467878-4B66-4705-973C-AAE37CF18D26}" type="slidenum">
              <a:rPr lang="en-US" smtClean="0"/>
              <a:t>‹#›</a:t>
            </a:fld>
            <a:endParaRPr lang="en-US" dirty="0"/>
          </a:p>
        </p:txBody>
      </p:sp>
    </p:spTree>
    <p:extLst>
      <p:ext uri="{BB962C8B-B14F-4D97-AF65-F5344CB8AC3E}">
        <p14:creationId xmlns:p14="http://schemas.microsoft.com/office/powerpoint/2010/main" val="4043088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81704-19BA-49D4-8767-8B3CC86F05F7}" type="datetimeFigureOut">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467878-4B66-4705-973C-AAE37CF18D26}" type="slidenum">
              <a:rPr lang="en-US" smtClean="0"/>
              <a:t>‹#›</a:t>
            </a:fld>
            <a:endParaRPr lang="en-US" dirty="0"/>
          </a:p>
        </p:txBody>
      </p:sp>
    </p:spTree>
    <p:extLst>
      <p:ext uri="{BB962C8B-B14F-4D97-AF65-F5344CB8AC3E}">
        <p14:creationId xmlns:p14="http://schemas.microsoft.com/office/powerpoint/2010/main" val="201615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081704-19BA-49D4-8767-8B3CC86F05F7}" type="datetimeFigureOut">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467878-4B66-4705-973C-AAE37CF18D26}"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50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81704-19BA-49D4-8767-8B3CC86F05F7}" type="datetimeFigureOut">
              <a:rPr lang="en-US" smtClean="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467878-4B66-4705-973C-AAE37CF18D26}" type="slidenum">
              <a:rPr lang="en-US" smtClean="0"/>
              <a:t>‹#›</a:t>
            </a:fld>
            <a:endParaRPr lang="en-US" dirty="0"/>
          </a:p>
        </p:txBody>
      </p:sp>
    </p:spTree>
    <p:extLst>
      <p:ext uri="{BB962C8B-B14F-4D97-AF65-F5344CB8AC3E}">
        <p14:creationId xmlns:p14="http://schemas.microsoft.com/office/powerpoint/2010/main" val="2898410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151671"/>
          </a:xfrm>
        </p:spPr>
        <p:txBody>
          <a:bodyPr/>
          <a:lstStyle/>
          <a:p>
            <a:r>
              <a:rPr lang="en-US" dirty="0"/>
              <a:t>Click to edit Master title style</a:t>
            </a:r>
          </a:p>
        </p:txBody>
      </p:sp>
      <p:sp>
        <p:nvSpPr>
          <p:cNvPr id="3" name="Text Placeholder 2"/>
          <p:cNvSpPr>
            <a:spLocks noGrp="1"/>
          </p:cNvSpPr>
          <p:nvPr>
            <p:ph type="body" idx="1"/>
          </p:nvPr>
        </p:nvSpPr>
        <p:spPr>
          <a:xfrm>
            <a:off x="822960" y="1598402"/>
            <a:ext cx="3703320" cy="736282"/>
          </a:xfrm>
        </p:spPr>
        <p:txBody>
          <a:bodyPr lIns="91440" rIns="91440" anchor="ctr">
            <a:noAutofit/>
          </a:bodyPr>
          <a:lstStyle>
            <a:lvl1pPr marL="0" indent="0">
              <a:buNone/>
              <a:defRPr sz="36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22960" y="2494811"/>
            <a:ext cx="3703320" cy="3374283"/>
          </a:xfrm>
        </p:spPr>
        <p:txBody>
          <a:bodyPr/>
          <a:lstStyle>
            <a:lvl1pPr marL="228600" indent="-228600">
              <a:buFont typeface="Arial" panose="020B0604020202020204" pitchFamily="34" charset="0"/>
              <a:buChar char="•"/>
              <a:defRPr sz="2800"/>
            </a:lvl1pPr>
            <a:lvl2pPr>
              <a:defRPr sz="240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63440" y="1598402"/>
            <a:ext cx="3703320" cy="736282"/>
          </a:xfrm>
        </p:spPr>
        <p:txBody>
          <a:bodyPr lIns="91440" rIns="91440" anchor="ctr">
            <a:noAutofit/>
          </a:bodyPr>
          <a:lstStyle>
            <a:lvl1pPr marL="0" indent="0">
              <a:buNone/>
              <a:defRPr sz="36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494811"/>
            <a:ext cx="3703320" cy="3374283"/>
          </a:xfrm>
        </p:spPr>
        <p:txBody>
          <a:bodyPr/>
          <a:lstStyle>
            <a:lvl1pPr marL="91440" indent="-91440">
              <a:defRPr lang="en-US" sz="2800" kern="1200" dirty="0">
                <a:solidFill>
                  <a:schemeClr val="tx1">
                    <a:lumMod val="75000"/>
                    <a:lumOff val="25000"/>
                  </a:schemeClr>
                </a:solidFill>
                <a:latin typeface="+mn-lt"/>
                <a:ea typeface="+mn-ea"/>
                <a:cs typeface="+mn-cs"/>
              </a:defRPr>
            </a:lvl1pPr>
            <a:lvl2pPr>
              <a:defRPr sz="2400"/>
            </a:lvl2pPr>
          </a:lstStyle>
          <a:p>
            <a:pPr marL="228600" lvl="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B081704-19BA-49D4-8767-8B3CC86F05F7}" type="datetimeFigureOut">
              <a:rPr lang="en-US" smtClean="0"/>
              <a:t>9/27/2018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0467878-4B66-4705-973C-AAE37CF18D26}" type="slidenum">
              <a:rPr lang="en-US" smtClean="0"/>
              <a:t>‹#›</a:t>
            </a:fld>
            <a:endParaRPr lang="en-US" dirty="0"/>
          </a:p>
        </p:txBody>
      </p:sp>
    </p:spTree>
    <p:extLst>
      <p:ext uri="{BB962C8B-B14F-4D97-AF65-F5344CB8AC3E}">
        <p14:creationId xmlns:p14="http://schemas.microsoft.com/office/powerpoint/2010/main" val="1340003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450757"/>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B081704-19BA-49D4-8767-8B3CC86F05F7}" type="datetimeFigureOut">
              <a:rPr lang="en-US" smtClean="0"/>
              <a:t>9/27/2018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0467878-4B66-4705-973C-AAE37CF18D26}" type="slidenum">
              <a:rPr lang="en-US" smtClean="0"/>
              <a:t>‹#›</a:t>
            </a:fld>
            <a:endParaRPr lang="en-US" dirty="0"/>
          </a:p>
        </p:txBody>
      </p:sp>
    </p:spTree>
    <p:extLst>
      <p:ext uri="{BB962C8B-B14F-4D97-AF65-F5344CB8AC3E}">
        <p14:creationId xmlns:p14="http://schemas.microsoft.com/office/powerpoint/2010/main" val="81778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B081704-19BA-49D4-8767-8B3CC86F05F7}" type="datetimeFigureOut">
              <a:rPr lang="en-US" smtClean="0"/>
              <a:t>9/27/2018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0467878-4B66-4705-973C-AAE37CF18D26}" type="slidenum">
              <a:rPr lang="en-US" smtClean="0"/>
              <a:t>‹#›</a:t>
            </a:fld>
            <a:endParaRPr lang="en-US" dirty="0"/>
          </a:p>
        </p:txBody>
      </p:sp>
    </p:spTree>
    <p:extLst>
      <p:ext uri="{BB962C8B-B14F-4D97-AF65-F5344CB8AC3E}">
        <p14:creationId xmlns:p14="http://schemas.microsoft.com/office/powerpoint/2010/main" val="3869840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B081704-19BA-49D4-8767-8B3CC86F05F7}" type="datetimeFigureOut">
              <a:rPr lang="en-US" smtClean="0"/>
              <a:t>9/27/2018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467878-4B66-4705-973C-AAE37CF18D26}" type="slidenum">
              <a:rPr lang="en-US" smtClean="0"/>
              <a:t>‹#›</a:t>
            </a:fld>
            <a:endParaRPr lang="en-US" dirty="0"/>
          </a:p>
        </p:txBody>
      </p:sp>
    </p:spTree>
    <p:extLst>
      <p:ext uri="{BB962C8B-B14F-4D97-AF65-F5344CB8AC3E}">
        <p14:creationId xmlns:p14="http://schemas.microsoft.com/office/powerpoint/2010/main" val="326823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081704-19BA-49D4-8767-8B3CC86F05F7}" type="datetimeFigureOut">
              <a:rPr lang="en-US" smtClean="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467878-4B66-4705-973C-AAE37CF18D26}" type="slidenum">
              <a:rPr lang="en-US" smtClean="0"/>
              <a:t>‹#›</a:t>
            </a:fld>
            <a:endParaRPr lang="en-US" dirty="0"/>
          </a:p>
        </p:txBody>
      </p:sp>
    </p:spTree>
    <p:extLst>
      <p:ext uri="{BB962C8B-B14F-4D97-AF65-F5344CB8AC3E}">
        <p14:creationId xmlns:p14="http://schemas.microsoft.com/office/powerpoint/2010/main" val="926520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106939"/>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822959" y="1484986"/>
            <a:ext cx="7543801" cy="4384108"/>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B081704-19BA-49D4-8767-8B3CC86F05F7}" type="datetimeFigureOut">
              <a:rPr lang="en-US" smtClean="0"/>
              <a:t>9/27/2018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0467878-4B66-4705-973C-AAE37CF18D26}" type="slidenum">
              <a:rPr lang="en-US" smtClean="0"/>
              <a:t>‹#›</a:t>
            </a:fld>
            <a:endParaRPr lang="en-US" dirty="0"/>
          </a:p>
        </p:txBody>
      </p:sp>
      <p:cxnSp>
        <p:nvCxnSpPr>
          <p:cNvPr id="10" name="Straight Connector 9"/>
          <p:cNvCxnSpPr/>
          <p:nvPr/>
        </p:nvCxnSpPr>
        <p:spPr>
          <a:xfrm>
            <a:off x="895149" y="1394032"/>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3117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74000"/>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702302"/>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822959" y="1137794"/>
            <a:ext cx="7543801" cy="4731299"/>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B081704-19BA-49D4-8767-8B3CC86F05F7}" type="datetimeFigureOut">
              <a:rPr lang="en-US" smtClean="0"/>
              <a:t>9/27/2018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0467878-4B66-4705-973C-AAE37CF18D26}" type="slidenum">
              <a:rPr lang="en-US" smtClean="0"/>
              <a:t>‹#›</a:t>
            </a:fld>
            <a:endParaRPr lang="en-US" dirty="0"/>
          </a:p>
        </p:txBody>
      </p:sp>
      <p:cxnSp>
        <p:nvCxnSpPr>
          <p:cNvPr id="10" name="Straight Connector 9"/>
          <p:cNvCxnSpPr/>
          <p:nvPr/>
        </p:nvCxnSpPr>
        <p:spPr>
          <a:xfrm>
            <a:off x="895149" y="996349"/>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82326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74000"/>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hris.beams.io/posts/git-commi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scm.com/book/en/v2"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www.codingblocks.net/podcast/comparing-git-workflows/" TargetMode="External"/><Relationship Id="rId5" Type="http://schemas.openxmlformats.org/officeDocument/2006/relationships/hyperlink" Target="https://www.allthingsgit.com/" TargetMode="External"/><Relationship Id="rId4" Type="http://schemas.openxmlformats.org/officeDocument/2006/relationships/hyperlink" Target="https://www.atlassian.com/git/tutorial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916C6-62A5-4F3E-AABA-C2101F6A76BE}"/>
              </a:ext>
            </a:extLst>
          </p:cNvPr>
          <p:cNvSpPr>
            <a:spLocks noGrp="1"/>
          </p:cNvSpPr>
          <p:nvPr>
            <p:ph type="ctrTitle"/>
          </p:nvPr>
        </p:nvSpPr>
        <p:spPr/>
        <p:txBody>
          <a:bodyPr/>
          <a:lstStyle/>
          <a:p>
            <a:r>
              <a:rPr lang="en-US" dirty="0"/>
              <a:t>Get Comfortable with Git</a:t>
            </a:r>
          </a:p>
        </p:txBody>
      </p:sp>
      <p:sp>
        <p:nvSpPr>
          <p:cNvPr id="3" name="Subtitle 2">
            <a:extLst>
              <a:ext uri="{FF2B5EF4-FFF2-40B4-BE49-F238E27FC236}">
                <a16:creationId xmlns:a16="http://schemas.microsoft.com/office/drawing/2014/main" id="{470E54A5-BDC0-4BB3-BCF7-9EF61ACC80C4}"/>
              </a:ext>
            </a:extLst>
          </p:cNvPr>
          <p:cNvSpPr>
            <a:spLocks noGrp="1"/>
          </p:cNvSpPr>
          <p:nvPr>
            <p:ph type="subTitle" idx="1"/>
          </p:nvPr>
        </p:nvSpPr>
        <p:spPr/>
        <p:txBody>
          <a:bodyPr/>
          <a:lstStyle/>
          <a:p>
            <a:r>
              <a:rPr lang="en-US" dirty="0"/>
              <a:t>Zachary Reynolds | NGiSCAAN Team</a:t>
            </a:r>
          </a:p>
        </p:txBody>
      </p:sp>
    </p:spTree>
    <p:extLst>
      <p:ext uri="{BB962C8B-B14F-4D97-AF65-F5344CB8AC3E}">
        <p14:creationId xmlns:p14="http://schemas.microsoft.com/office/powerpoint/2010/main" val="3407266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1406EAE-87C0-49B3-B56F-FAEA8248DD21}"/>
              </a:ext>
            </a:extLst>
          </p:cNvPr>
          <p:cNvSpPr/>
          <p:nvPr/>
        </p:nvSpPr>
        <p:spPr>
          <a:xfrm>
            <a:off x="-197963" y="5571241"/>
            <a:ext cx="9982986" cy="1726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6">
            <a:extLst>
              <a:ext uri="{FF2B5EF4-FFF2-40B4-BE49-F238E27FC236}">
                <a16:creationId xmlns:a16="http://schemas.microsoft.com/office/drawing/2014/main" id="{441C28E3-B893-40B9-A862-170D6972DB2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82" t="12115" r="-382" b="745"/>
          <a:stretch/>
        </p:blipFill>
        <p:spPr>
          <a:xfrm>
            <a:off x="670764" y="1632827"/>
            <a:ext cx="7543800" cy="5258954"/>
          </a:xfrm>
        </p:spPr>
      </p:pic>
      <p:sp>
        <p:nvSpPr>
          <p:cNvPr id="2" name="Title 1">
            <a:extLst>
              <a:ext uri="{FF2B5EF4-FFF2-40B4-BE49-F238E27FC236}">
                <a16:creationId xmlns:a16="http://schemas.microsoft.com/office/drawing/2014/main" id="{1B3EF31C-9CE3-4027-8750-2190A54051A2}"/>
              </a:ext>
            </a:extLst>
          </p:cNvPr>
          <p:cNvSpPr>
            <a:spLocks noGrp="1"/>
          </p:cNvSpPr>
          <p:nvPr>
            <p:ph type="title"/>
          </p:nvPr>
        </p:nvSpPr>
        <p:spPr/>
        <p:txBody>
          <a:bodyPr>
            <a:normAutofit fontScale="90000"/>
          </a:bodyPr>
          <a:lstStyle/>
          <a:p>
            <a:r>
              <a:rPr lang="en-US" dirty="0"/>
              <a:t>Open-Source Repositories by Tool</a:t>
            </a:r>
            <a:br>
              <a:rPr lang="en-US" dirty="0"/>
            </a:br>
            <a:r>
              <a:rPr lang="en-US" sz="3100" dirty="0"/>
              <a:t>(2018 data from Black Duck Open Hub)</a:t>
            </a:r>
            <a:endParaRPr lang="en-US" dirty="0"/>
          </a:p>
        </p:txBody>
      </p:sp>
      <p:sp>
        <p:nvSpPr>
          <p:cNvPr id="8" name="TextBox 7">
            <a:extLst>
              <a:ext uri="{FF2B5EF4-FFF2-40B4-BE49-F238E27FC236}">
                <a16:creationId xmlns:a16="http://schemas.microsoft.com/office/drawing/2014/main" id="{E18E9483-8201-4677-9694-98683A7DC8BD}"/>
              </a:ext>
            </a:extLst>
          </p:cNvPr>
          <p:cNvSpPr txBox="1"/>
          <p:nvPr/>
        </p:nvSpPr>
        <p:spPr>
          <a:xfrm>
            <a:off x="111567" y="2789894"/>
            <a:ext cx="2236381" cy="461665"/>
          </a:xfrm>
          <a:prstGeom prst="rect">
            <a:avLst/>
          </a:prstGeom>
          <a:solidFill>
            <a:schemeClr val="bg1"/>
          </a:solidFill>
        </p:spPr>
        <p:txBody>
          <a:bodyPr wrap="none" rtlCol="0">
            <a:spAutoFit/>
          </a:bodyPr>
          <a:lstStyle/>
          <a:p>
            <a:r>
              <a:rPr lang="en-US" sz="2400" dirty="0"/>
              <a:t>Subversion: 33%</a:t>
            </a:r>
          </a:p>
        </p:txBody>
      </p:sp>
      <p:sp>
        <p:nvSpPr>
          <p:cNvPr id="11" name="TextBox 10">
            <a:extLst>
              <a:ext uri="{FF2B5EF4-FFF2-40B4-BE49-F238E27FC236}">
                <a16:creationId xmlns:a16="http://schemas.microsoft.com/office/drawing/2014/main" id="{CE7429F3-77B9-44FA-B195-D223BB80A97D}"/>
              </a:ext>
            </a:extLst>
          </p:cNvPr>
          <p:cNvSpPr txBox="1"/>
          <p:nvPr/>
        </p:nvSpPr>
        <p:spPr>
          <a:xfrm>
            <a:off x="430115" y="5571241"/>
            <a:ext cx="1917833" cy="461665"/>
          </a:xfrm>
          <a:prstGeom prst="rect">
            <a:avLst/>
          </a:prstGeom>
          <a:solidFill>
            <a:schemeClr val="bg1"/>
          </a:solidFill>
        </p:spPr>
        <p:txBody>
          <a:bodyPr wrap="none" rtlCol="0">
            <a:spAutoFit/>
          </a:bodyPr>
          <a:lstStyle/>
          <a:p>
            <a:r>
              <a:rPr lang="en-US" sz="2400" dirty="0"/>
              <a:t>Mercurial: 1%</a:t>
            </a:r>
          </a:p>
        </p:txBody>
      </p:sp>
      <p:sp>
        <p:nvSpPr>
          <p:cNvPr id="13" name="TextBox 12">
            <a:extLst>
              <a:ext uri="{FF2B5EF4-FFF2-40B4-BE49-F238E27FC236}">
                <a16:creationId xmlns:a16="http://schemas.microsoft.com/office/drawing/2014/main" id="{691FCB5D-8B3A-445F-844F-DC77BDFCE3F0}"/>
              </a:ext>
            </a:extLst>
          </p:cNvPr>
          <p:cNvSpPr txBox="1"/>
          <p:nvPr/>
        </p:nvSpPr>
        <p:spPr>
          <a:xfrm>
            <a:off x="5893060" y="1918793"/>
            <a:ext cx="1187954" cy="461665"/>
          </a:xfrm>
          <a:prstGeom prst="rect">
            <a:avLst/>
          </a:prstGeom>
          <a:solidFill>
            <a:schemeClr val="bg1"/>
          </a:solidFill>
        </p:spPr>
        <p:txBody>
          <a:bodyPr wrap="none" rtlCol="0">
            <a:spAutoFit/>
          </a:bodyPr>
          <a:lstStyle/>
          <a:p>
            <a:r>
              <a:rPr lang="en-US" sz="2400" dirty="0"/>
              <a:t>CVS: 2%</a:t>
            </a:r>
          </a:p>
        </p:txBody>
      </p:sp>
      <p:sp>
        <p:nvSpPr>
          <p:cNvPr id="15" name="TextBox 14">
            <a:extLst>
              <a:ext uri="{FF2B5EF4-FFF2-40B4-BE49-F238E27FC236}">
                <a16:creationId xmlns:a16="http://schemas.microsoft.com/office/drawing/2014/main" id="{2116B5FB-0920-48C9-861C-0004D27A299E}"/>
              </a:ext>
            </a:extLst>
          </p:cNvPr>
          <p:cNvSpPr txBox="1"/>
          <p:nvPr/>
        </p:nvSpPr>
        <p:spPr>
          <a:xfrm>
            <a:off x="3463644" y="1402970"/>
            <a:ext cx="1543692" cy="461665"/>
          </a:xfrm>
          <a:prstGeom prst="rect">
            <a:avLst/>
          </a:prstGeom>
          <a:solidFill>
            <a:schemeClr val="bg1"/>
          </a:solidFill>
        </p:spPr>
        <p:txBody>
          <a:bodyPr wrap="none" rtlCol="0">
            <a:spAutoFit/>
          </a:bodyPr>
          <a:lstStyle/>
          <a:p>
            <a:r>
              <a:rPr lang="en-US" sz="2400" dirty="0"/>
              <a:t>Bazaar: 1%</a:t>
            </a:r>
          </a:p>
        </p:txBody>
      </p:sp>
      <p:sp>
        <p:nvSpPr>
          <p:cNvPr id="16" name="TextBox 15">
            <a:extLst>
              <a:ext uri="{FF2B5EF4-FFF2-40B4-BE49-F238E27FC236}">
                <a16:creationId xmlns:a16="http://schemas.microsoft.com/office/drawing/2014/main" id="{2A9BE9FA-1238-4237-9975-4BDE3BD1ABD1}"/>
              </a:ext>
            </a:extLst>
          </p:cNvPr>
          <p:cNvSpPr txBox="1"/>
          <p:nvPr/>
        </p:nvSpPr>
        <p:spPr>
          <a:xfrm>
            <a:off x="6796054" y="5571241"/>
            <a:ext cx="1516762" cy="523220"/>
          </a:xfrm>
          <a:prstGeom prst="rect">
            <a:avLst/>
          </a:prstGeom>
          <a:solidFill>
            <a:schemeClr val="bg1"/>
          </a:solidFill>
        </p:spPr>
        <p:txBody>
          <a:bodyPr wrap="none" rtlCol="0">
            <a:spAutoFit/>
          </a:bodyPr>
          <a:lstStyle/>
          <a:p>
            <a:r>
              <a:rPr lang="en-US" sz="2800" b="1" dirty="0"/>
              <a:t>Git: 61% </a:t>
            </a:r>
          </a:p>
        </p:txBody>
      </p:sp>
      <p:sp>
        <p:nvSpPr>
          <p:cNvPr id="10" name="Rectangle 9">
            <a:extLst>
              <a:ext uri="{FF2B5EF4-FFF2-40B4-BE49-F238E27FC236}">
                <a16:creationId xmlns:a16="http://schemas.microsoft.com/office/drawing/2014/main" id="{A302664C-88DE-48CD-BEFB-78B0A99EC786}"/>
              </a:ext>
            </a:extLst>
          </p:cNvPr>
          <p:cNvSpPr/>
          <p:nvPr/>
        </p:nvSpPr>
        <p:spPr>
          <a:xfrm>
            <a:off x="5007336" y="1623400"/>
            <a:ext cx="686454" cy="2933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53022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B102-D133-48C6-AA77-27DBE7EB8914}"/>
              </a:ext>
            </a:extLst>
          </p:cNvPr>
          <p:cNvSpPr>
            <a:spLocks noGrp="1"/>
          </p:cNvSpPr>
          <p:nvPr>
            <p:ph type="title"/>
          </p:nvPr>
        </p:nvSpPr>
        <p:spPr/>
        <p:txBody>
          <a:bodyPr>
            <a:normAutofit/>
          </a:bodyPr>
          <a:lstStyle/>
          <a:p>
            <a:r>
              <a:rPr lang="en-US" dirty="0"/>
              <a:t>Developer Usage by Tool</a:t>
            </a:r>
            <a:br>
              <a:rPr lang="en-US" dirty="0"/>
            </a:br>
            <a:r>
              <a:rPr lang="en-US" sz="2800" dirty="0"/>
              <a:t>(Stack Overflow 2018 Developer Survey)</a:t>
            </a:r>
            <a:endParaRPr lang="en-US" dirty="0"/>
          </a:p>
        </p:txBody>
      </p:sp>
      <p:pic>
        <p:nvPicPr>
          <p:cNvPr id="4" name="Content Placeholder 3">
            <a:extLst>
              <a:ext uri="{FF2B5EF4-FFF2-40B4-BE49-F238E27FC236}">
                <a16:creationId xmlns:a16="http://schemas.microsoft.com/office/drawing/2014/main" id="{EF83E1EE-97BA-4559-A2B2-726279351AA8}"/>
              </a:ext>
            </a:extLst>
          </p:cNvPr>
          <p:cNvPicPr>
            <a:picLocks noGrp="1" noChangeAspect="1"/>
          </p:cNvPicPr>
          <p:nvPr>
            <p:ph idx="1"/>
          </p:nvPr>
        </p:nvPicPr>
        <p:blipFill>
          <a:blip r:embed="rId3"/>
          <a:stretch>
            <a:fillRect/>
          </a:stretch>
        </p:blipFill>
        <p:spPr>
          <a:xfrm>
            <a:off x="-140987" y="1747775"/>
            <a:ext cx="9273412" cy="3646025"/>
          </a:xfrm>
          <a:prstGeom prst="rect">
            <a:avLst/>
          </a:prstGeom>
        </p:spPr>
      </p:pic>
      <p:sp>
        <p:nvSpPr>
          <p:cNvPr id="5" name="TextBox 4">
            <a:extLst>
              <a:ext uri="{FF2B5EF4-FFF2-40B4-BE49-F238E27FC236}">
                <a16:creationId xmlns:a16="http://schemas.microsoft.com/office/drawing/2014/main" id="{3E02CFF5-DF07-47FE-87BB-E140A3EBBB1D}"/>
              </a:ext>
            </a:extLst>
          </p:cNvPr>
          <p:cNvSpPr txBox="1"/>
          <p:nvPr/>
        </p:nvSpPr>
        <p:spPr>
          <a:xfrm>
            <a:off x="1078277" y="5844022"/>
            <a:ext cx="6834884" cy="369332"/>
          </a:xfrm>
          <a:prstGeom prst="rect">
            <a:avLst/>
          </a:prstGeom>
          <a:noFill/>
        </p:spPr>
        <p:txBody>
          <a:bodyPr wrap="none" rtlCol="0">
            <a:spAutoFit/>
          </a:bodyPr>
          <a:lstStyle/>
          <a:p>
            <a:r>
              <a:rPr lang="en-US" dirty="0"/>
              <a:t>https://insights.stackoverflow.com/survey/2018/#work-version-control</a:t>
            </a:r>
          </a:p>
        </p:txBody>
      </p:sp>
    </p:spTree>
    <p:extLst>
      <p:ext uri="{BB962C8B-B14F-4D97-AF65-F5344CB8AC3E}">
        <p14:creationId xmlns:p14="http://schemas.microsoft.com/office/powerpoint/2010/main" val="1431705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4F97-09AB-4F13-BE26-CAE83CFD861D}"/>
              </a:ext>
            </a:extLst>
          </p:cNvPr>
          <p:cNvSpPr>
            <a:spLocks noGrp="1"/>
          </p:cNvSpPr>
          <p:nvPr>
            <p:ph type="title"/>
          </p:nvPr>
        </p:nvSpPr>
        <p:spPr/>
        <p:txBody>
          <a:bodyPr>
            <a:normAutofit/>
          </a:bodyPr>
          <a:lstStyle/>
          <a:p>
            <a:r>
              <a:rPr lang="en-US" dirty="0"/>
              <a:t>Git vs. GitHub</a:t>
            </a:r>
          </a:p>
        </p:txBody>
      </p:sp>
      <p:sp>
        <p:nvSpPr>
          <p:cNvPr id="3" name="Content Placeholder 2">
            <a:extLst>
              <a:ext uri="{FF2B5EF4-FFF2-40B4-BE49-F238E27FC236}">
                <a16:creationId xmlns:a16="http://schemas.microsoft.com/office/drawing/2014/main" id="{8CA2F5B0-0F83-4B89-9292-5A78510618AD}"/>
              </a:ext>
            </a:extLst>
          </p:cNvPr>
          <p:cNvSpPr>
            <a:spLocks noGrp="1"/>
          </p:cNvSpPr>
          <p:nvPr>
            <p:ph idx="1"/>
          </p:nvPr>
        </p:nvSpPr>
        <p:spPr/>
        <p:txBody>
          <a:bodyPr/>
          <a:lstStyle/>
          <a:p>
            <a:r>
              <a:rPr lang="en-US" dirty="0"/>
              <a:t>Git: version control tool</a:t>
            </a:r>
          </a:p>
          <a:p>
            <a:pPr lvl="1"/>
            <a:r>
              <a:rPr lang="en-US" dirty="0"/>
              <a:t>Command-line</a:t>
            </a:r>
          </a:p>
          <a:p>
            <a:pPr lvl="1"/>
            <a:r>
              <a:rPr lang="en-US" dirty="0"/>
              <a:t>Committing, branching, merging, etc.</a:t>
            </a:r>
          </a:p>
          <a:p>
            <a:r>
              <a:rPr lang="en-US" dirty="0"/>
              <a:t>GitHub: Cloud-based hosting service</a:t>
            </a:r>
          </a:p>
          <a:p>
            <a:pPr lvl="1"/>
            <a:r>
              <a:rPr lang="en-US" dirty="0"/>
              <a:t>Issue tracking, pull requests, forking, etc.</a:t>
            </a:r>
          </a:p>
        </p:txBody>
      </p:sp>
    </p:spTree>
    <p:extLst>
      <p:ext uri="{BB962C8B-B14F-4D97-AF65-F5344CB8AC3E}">
        <p14:creationId xmlns:p14="http://schemas.microsoft.com/office/powerpoint/2010/main" val="1231995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EDEE-D3D7-4855-9AEA-BA3691C8DCF6}"/>
              </a:ext>
            </a:extLst>
          </p:cNvPr>
          <p:cNvSpPr>
            <a:spLocks noGrp="1"/>
          </p:cNvSpPr>
          <p:nvPr>
            <p:ph type="title"/>
          </p:nvPr>
        </p:nvSpPr>
        <p:spPr>
          <a:xfrm>
            <a:off x="822959" y="286604"/>
            <a:ext cx="7746005" cy="1106939"/>
          </a:xfrm>
        </p:spPr>
        <p:txBody>
          <a:bodyPr>
            <a:normAutofit fontScale="90000"/>
          </a:bodyPr>
          <a:lstStyle/>
          <a:p>
            <a:r>
              <a:rPr lang="en-US" dirty="0"/>
              <a:t>Traditional Version Representation</a:t>
            </a:r>
          </a:p>
        </p:txBody>
      </p:sp>
      <p:pic>
        <p:nvPicPr>
          <p:cNvPr id="1026" name="Picture 2" descr="https://git-scm.com/book/en/v2/images/deltas.png">
            <a:extLst>
              <a:ext uri="{FF2B5EF4-FFF2-40B4-BE49-F238E27FC236}">
                <a16:creationId xmlns:a16="http://schemas.microsoft.com/office/drawing/2014/main" id="{721A9087-8BB0-4C61-B319-8B1F9B37B26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7543" y="1847652"/>
            <a:ext cx="8454747" cy="3276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626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C1E2-BD2A-4C55-A1AE-9185354E87C9}"/>
              </a:ext>
            </a:extLst>
          </p:cNvPr>
          <p:cNvSpPr>
            <a:spLocks noGrp="1"/>
          </p:cNvSpPr>
          <p:nvPr>
            <p:ph type="title"/>
          </p:nvPr>
        </p:nvSpPr>
        <p:spPr/>
        <p:txBody>
          <a:bodyPr/>
          <a:lstStyle/>
          <a:p>
            <a:r>
              <a:rPr lang="en-US" dirty="0"/>
              <a:t>Git Version Representation</a:t>
            </a:r>
          </a:p>
        </p:txBody>
      </p:sp>
      <p:pic>
        <p:nvPicPr>
          <p:cNvPr id="2050" name="Picture 2" descr="https://git-scm.com/book/en/v2/images/snapshots.png">
            <a:extLst>
              <a:ext uri="{FF2B5EF4-FFF2-40B4-BE49-F238E27FC236}">
                <a16:creationId xmlns:a16="http://schemas.microsoft.com/office/drawing/2014/main" id="{C23BA5DB-19B3-4C13-B144-259759D26FE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8876" y="1819374"/>
            <a:ext cx="8339372" cy="3179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521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2942-6305-4F8D-A15C-D47B3DAF0F82}"/>
              </a:ext>
            </a:extLst>
          </p:cNvPr>
          <p:cNvSpPr>
            <a:spLocks noGrp="1"/>
          </p:cNvSpPr>
          <p:nvPr>
            <p:ph type="title"/>
          </p:nvPr>
        </p:nvSpPr>
        <p:spPr/>
        <p:txBody>
          <a:bodyPr/>
          <a:lstStyle/>
          <a:p>
            <a:r>
              <a:rPr lang="en-US" dirty="0"/>
              <a:t>State Lifecycle in Git</a:t>
            </a:r>
          </a:p>
        </p:txBody>
      </p:sp>
      <p:sp>
        <p:nvSpPr>
          <p:cNvPr id="4" name="Rectangle: Rounded Corners 3">
            <a:extLst>
              <a:ext uri="{FF2B5EF4-FFF2-40B4-BE49-F238E27FC236}">
                <a16:creationId xmlns:a16="http://schemas.microsoft.com/office/drawing/2014/main" id="{A27B4F10-BF7D-4F87-9E08-6A76385D44B2}"/>
              </a:ext>
            </a:extLst>
          </p:cNvPr>
          <p:cNvSpPr/>
          <p:nvPr/>
        </p:nvSpPr>
        <p:spPr>
          <a:xfrm>
            <a:off x="2612572" y="1585038"/>
            <a:ext cx="1811382" cy="653142"/>
          </a:xfrm>
          <a:prstGeom prst="roundRect">
            <a:avLst/>
          </a:prstGeom>
          <a:solidFill>
            <a:srgbClr val="00B0F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Unmodified</a:t>
            </a:r>
          </a:p>
        </p:txBody>
      </p:sp>
      <p:sp>
        <p:nvSpPr>
          <p:cNvPr id="5" name="Rectangle: Rounded Corners 4">
            <a:extLst>
              <a:ext uri="{FF2B5EF4-FFF2-40B4-BE49-F238E27FC236}">
                <a16:creationId xmlns:a16="http://schemas.microsoft.com/office/drawing/2014/main" id="{C0FCEF8E-0EEF-4812-A4FA-4C2001AA95D5}"/>
              </a:ext>
            </a:extLst>
          </p:cNvPr>
          <p:cNvSpPr/>
          <p:nvPr/>
        </p:nvSpPr>
        <p:spPr>
          <a:xfrm>
            <a:off x="4924697" y="1602370"/>
            <a:ext cx="1637211" cy="65314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Modified</a:t>
            </a:r>
          </a:p>
        </p:txBody>
      </p:sp>
      <p:sp>
        <p:nvSpPr>
          <p:cNvPr id="6" name="Rectangle: Rounded Corners 5">
            <a:extLst>
              <a:ext uri="{FF2B5EF4-FFF2-40B4-BE49-F238E27FC236}">
                <a16:creationId xmlns:a16="http://schemas.microsoft.com/office/drawing/2014/main" id="{3204B681-BE24-46C1-A2DB-88B1FA469F6B}"/>
              </a:ext>
            </a:extLst>
          </p:cNvPr>
          <p:cNvSpPr/>
          <p:nvPr/>
        </p:nvSpPr>
        <p:spPr>
          <a:xfrm>
            <a:off x="7062651" y="1602370"/>
            <a:ext cx="1550121" cy="653142"/>
          </a:xfrm>
          <a:prstGeom prst="roundRect">
            <a:avLst/>
          </a:prstGeom>
          <a:solidFill>
            <a:srgbClr val="96F49A"/>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ysClr val="windowText" lastClr="000000"/>
                </a:solidFill>
              </a:rPr>
              <a:t>Staged</a:t>
            </a:r>
          </a:p>
        </p:txBody>
      </p:sp>
      <p:cxnSp>
        <p:nvCxnSpPr>
          <p:cNvPr id="9" name="Straight Connector 8">
            <a:extLst>
              <a:ext uri="{FF2B5EF4-FFF2-40B4-BE49-F238E27FC236}">
                <a16:creationId xmlns:a16="http://schemas.microsoft.com/office/drawing/2014/main" id="{001E2692-5D83-46CD-B74F-41DE53133AE4}"/>
              </a:ext>
            </a:extLst>
          </p:cNvPr>
          <p:cNvCxnSpPr>
            <a:cxnSpLocks/>
          </p:cNvCxnSpPr>
          <p:nvPr/>
        </p:nvCxnSpPr>
        <p:spPr>
          <a:xfrm>
            <a:off x="5743302" y="2325189"/>
            <a:ext cx="0" cy="3762103"/>
          </a:xfrm>
          <a:prstGeom prst="line">
            <a:avLst/>
          </a:prstGeom>
          <a:ln w="38100">
            <a:solidFill>
              <a:schemeClr val="accent3">
                <a:lumMod val="75000"/>
              </a:schemeClr>
            </a:solidFill>
          </a:ln>
        </p:spPr>
        <p:style>
          <a:lnRef idx="1">
            <a:schemeClr val="accent3"/>
          </a:lnRef>
          <a:fillRef idx="0">
            <a:schemeClr val="accent3"/>
          </a:fillRef>
          <a:effectRef idx="0">
            <a:schemeClr val="accent3"/>
          </a:effectRef>
          <a:fontRef idx="minor">
            <a:schemeClr val="tx1"/>
          </a:fontRef>
        </p:style>
      </p:cxnSp>
      <p:sp>
        <p:nvSpPr>
          <p:cNvPr id="11" name="Arrow: Right 10">
            <a:extLst>
              <a:ext uri="{FF2B5EF4-FFF2-40B4-BE49-F238E27FC236}">
                <a16:creationId xmlns:a16="http://schemas.microsoft.com/office/drawing/2014/main" id="{F65445D6-ADBB-412F-91DC-B605099DC706}"/>
              </a:ext>
            </a:extLst>
          </p:cNvPr>
          <p:cNvSpPr/>
          <p:nvPr/>
        </p:nvSpPr>
        <p:spPr>
          <a:xfrm>
            <a:off x="3518264" y="3103207"/>
            <a:ext cx="2225038" cy="792222"/>
          </a:xfrm>
          <a:prstGeom prst="rightArrow">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t>edit</a:t>
            </a:r>
          </a:p>
        </p:txBody>
      </p:sp>
      <p:sp>
        <p:nvSpPr>
          <p:cNvPr id="13" name="Arrow: Right 12">
            <a:extLst>
              <a:ext uri="{FF2B5EF4-FFF2-40B4-BE49-F238E27FC236}">
                <a16:creationId xmlns:a16="http://schemas.microsoft.com/office/drawing/2014/main" id="{53AF62EF-EE5C-44D2-97C6-F347A5935C68}"/>
              </a:ext>
            </a:extLst>
          </p:cNvPr>
          <p:cNvSpPr/>
          <p:nvPr/>
        </p:nvSpPr>
        <p:spPr>
          <a:xfrm>
            <a:off x="5732437" y="3660906"/>
            <a:ext cx="2105274" cy="792222"/>
          </a:xfrm>
          <a:prstGeom prst="rightArrow">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t>stage</a:t>
            </a:r>
          </a:p>
        </p:txBody>
      </p:sp>
      <p:sp>
        <p:nvSpPr>
          <p:cNvPr id="14" name="Arrow: Right 13">
            <a:extLst>
              <a:ext uri="{FF2B5EF4-FFF2-40B4-BE49-F238E27FC236}">
                <a16:creationId xmlns:a16="http://schemas.microsoft.com/office/drawing/2014/main" id="{2F868B42-923E-4DBA-9FA2-9959962C783A}"/>
              </a:ext>
            </a:extLst>
          </p:cNvPr>
          <p:cNvSpPr/>
          <p:nvPr/>
        </p:nvSpPr>
        <p:spPr>
          <a:xfrm flipH="1">
            <a:off x="3531328" y="4924440"/>
            <a:ext cx="4319448" cy="792222"/>
          </a:xfrm>
          <a:prstGeom prst="rightArrow">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t>commit</a:t>
            </a:r>
          </a:p>
        </p:txBody>
      </p:sp>
      <p:sp>
        <p:nvSpPr>
          <p:cNvPr id="12" name="Rectangle: Rounded Corners 11">
            <a:extLst>
              <a:ext uri="{FF2B5EF4-FFF2-40B4-BE49-F238E27FC236}">
                <a16:creationId xmlns:a16="http://schemas.microsoft.com/office/drawing/2014/main" id="{BF4ADD81-7072-4A18-A489-4C0426520E71}"/>
              </a:ext>
            </a:extLst>
          </p:cNvPr>
          <p:cNvSpPr/>
          <p:nvPr/>
        </p:nvSpPr>
        <p:spPr>
          <a:xfrm>
            <a:off x="300447" y="1565616"/>
            <a:ext cx="1811382" cy="653142"/>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solidFill>
                  <a:sysClr val="windowText" lastClr="000000"/>
                </a:solidFill>
              </a:rPr>
              <a:t>Untracked</a:t>
            </a:r>
          </a:p>
        </p:txBody>
      </p:sp>
      <p:cxnSp>
        <p:nvCxnSpPr>
          <p:cNvPr id="15" name="Straight Connector 14">
            <a:extLst>
              <a:ext uri="{FF2B5EF4-FFF2-40B4-BE49-F238E27FC236}">
                <a16:creationId xmlns:a16="http://schemas.microsoft.com/office/drawing/2014/main" id="{980CDB21-1593-4AF5-A4CD-063583EA071E}"/>
              </a:ext>
            </a:extLst>
          </p:cNvPr>
          <p:cNvCxnSpPr>
            <a:cxnSpLocks/>
          </p:cNvCxnSpPr>
          <p:nvPr/>
        </p:nvCxnSpPr>
        <p:spPr>
          <a:xfrm>
            <a:off x="7837711" y="2325189"/>
            <a:ext cx="0" cy="3762103"/>
          </a:xfrm>
          <a:prstGeom prst="line">
            <a:avLst/>
          </a:prstGeom>
          <a:ln w="38100">
            <a:solidFill>
              <a:schemeClr val="accent3">
                <a:lumMod val="75000"/>
              </a:schemeClr>
            </a:solidFill>
          </a:ln>
        </p:spPr>
        <p:style>
          <a:lnRef idx="1">
            <a:schemeClr val="accent3"/>
          </a:lnRef>
          <a:fillRef idx="0">
            <a:schemeClr val="accent3"/>
          </a:fillRef>
          <a:effectRef idx="0">
            <a:schemeClr val="accent3"/>
          </a:effectRef>
          <a:fontRef idx="minor">
            <a:schemeClr val="tx1"/>
          </a:fontRef>
        </p:style>
      </p:cxnSp>
      <p:cxnSp>
        <p:nvCxnSpPr>
          <p:cNvPr id="16" name="Straight Connector 15">
            <a:extLst>
              <a:ext uri="{FF2B5EF4-FFF2-40B4-BE49-F238E27FC236}">
                <a16:creationId xmlns:a16="http://schemas.microsoft.com/office/drawing/2014/main" id="{DCBB215B-4198-4FAD-8F0C-D76E711D5570}"/>
              </a:ext>
            </a:extLst>
          </p:cNvPr>
          <p:cNvCxnSpPr>
            <a:cxnSpLocks/>
          </p:cNvCxnSpPr>
          <p:nvPr/>
        </p:nvCxnSpPr>
        <p:spPr>
          <a:xfrm>
            <a:off x="3518263" y="2325189"/>
            <a:ext cx="0" cy="3762103"/>
          </a:xfrm>
          <a:prstGeom prst="line">
            <a:avLst/>
          </a:prstGeom>
          <a:ln w="38100">
            <a:solidFill>
              <a:schemeClr val="accent3">
                <a:lumMod val="75000"/>
              </a:schemeClr>
            </a:solidFill>
          </a:ln>
        </p:spPr>
        <p:style>
          <a:lnRef idx="1">
            <a:schemeClr val="accent3"/>
          </a:lnRef>
          <a:fillRef idx="0">
            <a:schemeClr val="accent3"/>
          </a:fillRef>
          <a:effectRef idx="0">
            <a:schemeClr val="accent3"/>
          </a:effectRef>
          <a:fontRef idx="minor">
            <a:schemeClr val="tx1"/>
          </a:fontRef>
        </p:style>
      </p:cxnSp>
      <p:cxnSp>
        <p:nvCxnSpPr>
          <p:cNvPr id="17" name="Straight Connector 16">
            <a:extLst>
              <a:ext uri="{FF2B5EF4-FFF2-40B4-BE49-F238E27FC236}">
                <a16:creationId xmlns:a16="http://schemas.microsoft.com/office/drawing/2014/main" id="{FDDB9F86-4FA9-4FEE-8278-A2EE02976F42}"/>
              </a:ext>
            </a:extLst>
          </p:cNvPr>
          <p:cNvCxnSpPr>
            <a:cxnSpLocks/>
          </p:cNvCxnSpPr>
          <p:nvPr/>
        </p:nvCxnSpPr>
        <p:spPr>
          <a:xfrm>
            <a:off x="1175658" y="2325189"/>
            <a:ext cx="0" cy="3762103"/>
          </a:xfrm>
          <a:prstGeom prst="line">
            <a:avLst/>
          </a:prstGeom>
          <a:ln w="38100">
            <a:solidFill>
              <a:schemeClr val="accent3">
                <a:lumMod val="75000"/>
              </a:schemeClr>
            </a:solidFill>
          </a:ln>
        </p:spPr>
        <p:style>
          <a:lnRef idx="1">
            <a:schemeClr val="accent3"/>
          </a:lnRef>
          <a:fillRef idx="0">
            <a:schemeClr val="accent3"/>
          </a:fillRef>
          <a:effectRef idx="0">
            <a:schemeClr val="accent3"/>
          </a:effectRef>
          <a:fontRef idx="minor">
            <a:schemeClr val="tx1"/>
          </a:fontRef>
        </p:style>
      </p:cxnSp>
      <p:sp>
        <p:nvSpPr>
          <p:cNvPr id="18" name="Arrow: Right 17">
            <a:extLst>
              <a:ext uri="{FF2B5EF4-FFF2-40B4-BE49-F238E27FC236}">
                <a16:creationId xmlns:a16="http://schemas.microsoft.com/office/drawing/2014/main" id="{5FFE6A56-AD26-4487-9C76-AD731C42B508}"/>
              </a:ext>
            </a:extLst>
          </p:cNvPr>
          <p:cNvSpPr/>
          <p:nvPr/>
        </p:nvSpPr>
        <p:spPr>
          <a:xfrm flipH="1">
            <a:off x="1193077" y="3999176"/>
            <a:ext cx="2320833" cy="820998"/>
          </a:xfrm>
          <a:prstGeom prst="rightArrow">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t>remove</a:t>
            </a:r>
          </a:p>
        </p:txBody>
      </p:sp>
      <p:sp>
        <p:nvSpPr>
          <p:cNvPr id="19" name="Arrow: Right 18">
            <a:extLst>
              <a:ext uri="{FF2B5EF4-FFF2-40B4-BE49-F238E27FC236}">
                <a16:creationId xmlns:a16="http://schemas.microsoft.com/office/drawing/2014/main" id="{6AB48071-B37E-46D0-977F-0C3E62F79C20}"/>
              </a:ext>
            </a:extLst>
          </p:cNvPr>
          <p:cNvSpPr/>
          <p:nvPr/>
        </p:nvSpPr>
        <p:spPr>
          <a:xfrm>
            <a:off x="1188724" y="2339219"/>
            <a:ext cx="6662052" cy="792222"/>
          </a:xfrm>
          <a:prstGeom prst="rightArrow">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t>stage</a:t>
            </a:r>
          </a:p>
        </p:txBody>
      </p:sp>
    </p:spTree>
    <p:extLst>
      <p:ext uri="{BB962C8B-B14F-4D97-AF65-F5344CB8AC3E}">
        <p14:creationId xmlns:p14="http://schemas.microsoft.com/office/powerpoint/2010/main" val="456290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21C5D-2FC6-4626-8B49-70AF4143B281}"/>
              </a:ext>
            </a:extLst>
          </p:cNvPr>
          <p:cNvSpPr>
            <a:spLocks noGrp="1"/>
          </p:cNvSpPr>
          <p:nvPr>
            <p:ph type="title"/>
          </p:nvPr>
        </p:nvSpPr>
        <p:spPr/>
        <p:txBody>
          <a:bodyPr/>
          <a:lstStyle/>
          <a:p>
            <a:r>
              <a:rPr lang="en-US" dirty="0"/>
              <a:t>Commit</a:t>
            </a:r>
          </a:p>
        </p:txBody>
      </p:sp>
      <p:sp>
        <p:nvSpPr>
          <p:cNvPr id="3" name="Content Placeholder 2">
            <a:extLst>
              <a:ext uri="{FF2B5EF4-FFF2-40B4-BE49-F238E27FC236}">
                <a16:creationId xmlns:a16="http://schemas.microsoft.com/office/drawing/2014/main" id="{12E21416-0072-4A00-8020-FCEB933D983D}"/>
              </a:ext>
            </a:extLst>
          </p:cNvPr>
          <p:cNvSpPr>
            <a:spLocks noGrp="1"/>
          </p:cNvSpPr>
          <p:nvPr>
            <p:ph idx="1"/>
          </p:nvPr>
        </p:nvSpPr>
        <p:spPr/>
        <p:txBody>
          <a:bodyPr/>
          <a:lstStyle/>
          <a:p>
            <a:pPr lvl="1"/>
            <a:r>
              <a:rPr lang="en-US" dirty="0"/>
              <a:t>Representation of a version</a:t>
            </a:r>
          </a:p>
          <a:p>
            <a:pPr lvl="1"/>
            <a:r>
              <a:rPr lang="en-US" dirty="0"/>
              <a:t>Contents</a:t>
            </a:r>
          </a:p>
          <a:p>
            <a:pPr lvl="2"/>
            <a:r>
              <a:rPr lang="en-US" dirty="0"/>
              <a:t>Snapshot</a:t>
            </a:r>
          </a:p>
          <a:p>
            <a:pPr lvl="2"/>
            <a:r>
              <a:rPr lang="en-US" dirty="0"/>
              <a:t>Author/date</a:t>
            </a:r>
          </a:p>
          <a:p>
            <a:pPr lvl="2"/>
            <a:r>
              <a:rPr lang="en-US" dirty="0"/>
              <a:t>Committer/date</a:t>
            </a:r>
          </a:p>
          <a:p>
            <a:pPr lvl="2"/>
            <a:r>
              <a:rPr lang="en-US" dirty="0"/>
              <a:t>Message</a:t>
            </a:r>
          </a:p>
          <a:p>
            <a:pPr lvl="2"/>
            <a:r>
              <a:rPr lang="en-US" dirty="0"/>
              <a:t>Parent commit pointer</a:t>
            </a:r>
          </a:p>
          <a:p>
            <a:pPr lvl="2"/>
            <a:r>
              <a:rPr lang="en-US" dirty="0"/>
              <a:t>SHA-1 hash of contents</a:t>
            </a:r>
          </a:p>
          <a:p>
            <a:pPr lvl="1"/>
            <a:endParaRPr lang="en-US" dirty="0"/>
          </a:p>
          <a:p>
            <a:pPr lvl="1"/>
            <a:endParaRPr lang="en-US" dirty="0"/>
          </a:p>
        </p:txBody>
      </p:sp>
      <p:sp>
        <p:nvSpPr>
          <p:cNvPr id="4" name="Oval 3">
            <a:extLst>
              <a:ext uri="{FF2B5EF4-FFF2-40B4-BE49-F238E27FC236}">
                <a16:creationId xmlns:a16="http://schemas.microsoft.com/office/drawing/2014/main" id="{E4388EED-0D43-4B47-9A9B-CA7EE0032613}"/>
              </a:ext>
            </a:extLst>
          </p:cNvPr>
          <p:cNvSpPr/>
          <p:nvPr/>
        </p:nvSpPr>
        <p:spPr>
          <a:xfrm>
            <a:off x="4665870" y="2501303"/>
            <a:ext cx="735291" cy="73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sp>
        <p:nvSpPr>
          <p:cNvPr id="5" name="Oval 4">
            <a:extLst>
              <a:ext uri="{FF2B5EF4-FFF2-40B4-BE49-F238E27FC236}">
                <a16:creationId xmlns:a16="http://schemas.microsoft.com/office/drawing/2014/main" id="{A0FE5E69-78C4-4D0A-8182-E56257AD5939}"/>
              </a:ext>
            </a:extLst>
          </p:cNvPr>
          <p:cNvSpPr/>
          <p:nvPr/>
        </p:nvSpPr>
        <p:spPr>
          <a:xfrm>
            <a:off x="6144134" y="2499616"/>
            <a:ext cx="735291" cy="73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B</a:t>
            </a:r>
          </a:p>
        </p:txBody>
      </p:sp>
      <p:sp>
        <p:nvSpPr>
          <p:cNvPr id="6" name="Oval 5">
            <a:extLst>
              <a:ext uri="{FF2B5EF4-FFF2-40B4-BE49-F238E27FC236}">
                <a16:creationId xmlns:a16="http://schemas.microsoft.com/office/drawing/2014/main" id="{9A2D9006-F144-42CB-A3FE-73DA7C15AB37}"/>
              </a:ext>
            </a:extLst>
          </p:cNvPr>
          <p:cNvSpPr/>
          <p:nvPr/>
        </p:nvSpPr>
        <p:spPr>
          <a:xfrm>
            <a:off x="7622398" y="2499616"/>
            <a:ext cx="735291" cy="73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a:t>
            </a:r>
          </a:p>
        </p:txBody>
      </p:sp>
      <p:cxnSp>
        <p:nvCxnSpPr>
          <p:cNvPr id="8" name="Straight Arrow Connector 7">
            <a:extLst>
              <a:ext uri="{FF2B5EF4-FFF2-40B4-BE49-F238E27FC236}">
                <a16:creationId xmlns:a16="http://schemas.microsoft.com/office/drawing/2014/main" id="{BAA82B85-F070-4337-AE00-8059D720A42D}"/>
              </a:ext>
            </a:extLst>
          </p:cNvPr>
          <p:cNvCxnSpPr>
            <a:cxnSpLocks/>
            <a:stCxn id="6" idx="2"/>
            <a:endCxn id="5" idx="6"/>
          </p:cNvCxnSpPr>
          <p:nvPr/>
        </p:nvCxnSpPr>
        <p:spPr>
          <a:xfrm flipH="1">
            <a:off x="6879425" y="2867262"/>
            <a:ext cx="74297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80FF07A-8D22-4E7E-A192-B9291AB10E0B}"/>
              </a:ext>
            </a:extLst>
          </p:cNvPr>
          <p:cNvSpPr txBox="1"/>
          <p:nvPr/>
        </p:nvSpPr>
        <p:spPr>
          <a:xfrm>
            <a:off x="7506271" y="3244096"/>
            <a:ext cx="1132041" cy="369332"/>
          </a:xfrm>
          <a:prstGeom prst="rect">
            <a:avLst/>
          </a:prstGeom>
          <a:noFill/>
        </p:spPr>
        <p:txBody>
          <a:bodyPr wrap="none" rtlCol="0">
            <a:spAutoFit/>
          </a:bodyPr>
          <a:lstStyle/>
          <a:p>
            <a:r>
              <a:rPr lang="en-US" dirty="0"/>
              <a:t>bcd2e9c…</a:t>
            </a:r>
          </a:p>
        </p:txBody>
      </p:sp>
      <p:sp>
        <p:nvSpPr>
          <p:cNvPr id="11" name="TextBox 10">
            <a:extLst>
              <a:ext uri="{FF2B5EF4-FFF2-40B4-BE49-F238E27FC236}">
                <a16:creationId xmlns:a16="http://schemas.microsoft.com/office/drawing/2014/main" id="{6D2E67A3-A119-4ECD-A482-CD000860EA4A}"/>
              </a:ext>
            </a:extLst>
          </p:cNvPr>
          <p:cNvSpPr txBox="1"/>
          <p:nvPr/>
        </p:nvSpPr>
        <p:spPr>
          <a:xfrm>
            <a:off x="6004874" y="3229164"/>
            <a:ext cx="1149674" cy="369332"/>
          </a:xfrm>
          <a:prstGeom prst="rect">
            <a:avLst/>
          </a:prstGeom>
          <a:noFill/>
        </p:spPr>
        <p:txBody>
          <a:bodyPr wrap="none" rtlCol="0">
            <a:spAutoFit/>
          </a:bodyPr>
          <a:lstStyle/>
          <a:p>
            <a:r>
              <a:rPr lang="en-US" dirty="0"/>
              <a:t>30d042a…</a:t>
            </a:r>
          </a:p>
        </p:txBody>
      </p:sp>
      <p:sp>
        <p:nvSpPr>
          <p:cNvPr id="12" name="TextBox 11">
            <a:extLst>
              <a:ext uri="{FF2B5EF4-FFF2-40B4-BE49-F238E27FC236}">
                <a16:creationId xmlns:a16="http://schemas.microsoft.com/office/drawing/2014/main" id="{5FA3F93D-BC45-4562-9119-C365A4551D99}"/>
              </a:ext>
            </a:extLst>
          </p:cNvPr>
          <p:cNvSpPr txBox="1"/>
          <p:nvPr/>
        </p:nvSpPr>
        <p:spPr>
          <a:xfrm>
            <a:off x="4572000" y="3224084"/>
            <a:ext cx="1149674" cy="369332"/>
          </a:xfrm>
          <a:prstGeom prst="rect">
            <a:avLst/>
          </a:prstGeom>
          <a:noFill/>
        </p:spPr>
        <p:txBody>
          <a:bodyPr wrap="none" rtlCol="0">
            <a:spAutoFit/>
          </a:bodyPr>
          <a:lstStyle/>
          <a:p>
            <a:r>
              <a:rPr lang="en-US" dirty="0"/>
              <a:t>25562bc…</a:t>
            </a:r>
          </a:p>
        </p:txBody>
      </p:sp>
      <p:cxnSp>
        <p:nvCxnSpPr>
          <p:cNvPr id="14" name="Straight Arrow Connector 13">
            <a:extLst>
              <a:ext uri="{FF2B5EF4-FFF2-40B4-BE49-F238E27FC236}">
                <a16:creationId xmlns:a16="http://schemas.microsoft.com/office/drawing/2014/main" id="{6B24FFBC-2DC6-4BB2-9239-B352FB62383C}"/>
              </a:ext>
            </a:extLst>
          </p:cNvPr>
          <p:cNvCxnSpPr>
            <a:cxnSpLocks/>
          </p:cNvCxnSpPr>
          <p:nvPr/>
        </p:nvCxnSpPr>
        <p:spPr>
          <a:xfrm flipH="1">
            <a:off x="5391734" y="2879772"/>
            <a:ext cx="74297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B88D7A5-94D1-4705-9F04-AB29CD125301}"/>
              </a:ext>
            </a:extLst>
          </p:cNvPr>
          <p:cNvCxnSpPr/>
          <p:nvPr/>
        </p:nvCxnSpPr>
        <p:spPr>
          <a:xfrm>
            <a:off x="4656443" y="4081807"/>
            <a:ext cx="3855961" cy="0"/>
          </a:xfrm>
          <a:prstGeom prst="straightConnector1">
            <a:avLst/>
          </a:prstGeom>
          <a:ln w="34925">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6057AC-04B5-4EF6-814F-28D704BC30A9}"/>
              </a:ext>
            </a:extLst>
          </p:cNvPr>
          <p:cNvSpPr txBox="1"/>
          <p:nvPr/>
        </p:nvSpPr>
        <p:spPr>
          <a:xfrm>
            <a:off x="5690255" y="3719243"/>
            <a:ext cx="1971950" cy="369332"/>
          </a:xfrm>
          <a:prstGeom prst="rect">
            <a:avLst/>
          </a:prstGeom>
          <a:noFill/>
        </p:spPr>
        <p:txBody>
          <a:bodyPr wrap="none" rtlCol="0">
            <a:spAutoFit/>
          </a:bodyPr>
          <a:lstStyle/>
          <a:p>
            <a:r>
              <a:rPr lang="en-US" dirty="0"/>
              <a:t>Commits over time</a:t>
            </a:r>
          </a:p>
        </p:txBody>
      </p:sp>
    </p:spTree>
    <p:extLst>
      <p:ext uri="{BB962C8B-B14F-4D97-AF65-F5344CB8AC3E}">
        <p14:creationId xmlns:p14="http://schemas.microsoft.com/office/powerpoint/2010/main" val="4010541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C4F5A-B47E-49DD-8B4B-34629A6EDAA4}"/>
              </a:ext>
            </a:extLst>
          </p:cNvPr>
          <p:cNvSpPr>
            <a:spLocks noGrp="1"/>
          </p:cNvSpPr>
          <p:nvPr>
            <p:ph type="title"/>
          </p:nvPr>
        </p:nvSpPr>
        <p:spPr/>
        <p:txBody>
          <a:bodyPr/>
          <a:lstStyle/>
          <a:p>
            <a:r>
              <a:rPr lang="en-US" dirty="0"/>
              <a:t>Commit Tips</a:t>
            </a:r>
          </a:p>
        </p:txBody>
      </p:sp>
      <p:sp>
        <p:nvSpPr>
          <p:cNvPr id="3" name="Content Placeholder 2">
            <a:extLst>
              <a:ext uri="{FF2B5EF4-FFF2-40B4-BE49-F238E27FC236}">
                <a16:creationId xmlns:a16="http://schemas.microsoft.com/office/drawing/2014/main" id="{47B4D758-42AC-4E3B-9828-8D5EC591668B}"/>
              </a:ext>
            </a:extLst>
          </p:cNvPr>
          <p:cNvSpPr>
            <a:spLocks noGrp="1"/>
          </p:cNvSpPr>
          <p:nvPr>
            <p:ph idx="1"/>
          </p:nvPr>
        </p:nvSpPr>
        <p:spPr/>
        <p:txBody>
          <a:bodyPr/>
          <a:lstStyle/>
          <a:p>
            <a:pPr lvl="1"/>
            <a:r>
              <a:rPr lang="en-US" dirty="0"/>
              <a:t>Make logically focused commits</a:t>
            </a:r>
          </a:p>
          <a:p>
            <a:pPr lvl="1"/>
            <a:r>
              <a:rPr lang="en-US" dirty="0"/>
              <a:t>Keep subject line short</a:t>
            </a:r>
          </a:p>
          <a:p>
            <a:pPr lvl="1"/>
            <a:r>
              <a:rPr lang="en-US" dirty="0"/>
              <a:t>Use imperative mood for subject</a:t>
            </a:r>
          </a:p>
          <a:p>
            <a:pPr lvl="2"/>
            <a:r>
              <a:rPr lang="en-US" dirty="0"/>
              <a:t>“Applying this commit will &lt;your subject&gt;.”</a:t>
            </a:r>
          </a:p>
          <a:p>
            <a:pPr lvl="1"/>
            <a:endParaRPr lang="en-US" dirty="0"/>
          </a:p>
          <a:p>
            <a:pPr lvl="1"/>
            <a:endParaRPr lang="en-US" dirty="0"/>
          </a:p>
        </p:txBody>
      </p:sp>
      <p:graphicFrame>
        <p:nvGraphicFramePr>
          <p:cNvPr id="5" name="Table 4">
            <a:extLst>
              <a:ext uri="{FF2B5EF4-FFF2-40B4-BE49-F238E27FC236}">
                <a16:creationId xmlns:a16="http://schemas.microsoft.com/office/drawing/2014/main" id="{D6ECAAE0-6B23-4A65-98A9-73E300EF3FBD}"/>
              </a:ext>
            </a:extLst>
          </p:cNvPr>
          <p:cNvGraphicFramePr>
            <a:graphicFrameLocks noGrp="1"/>
          </p:cNvGraphicFramePr>
          <p:nvPr>
            <p:extLst>
              <p:ext uri="{D42A27DB-BD31-4B8C-83A1-F6EECF244321}">
                <p14:modId xmlns:p14="http://schemas.microsoft.com/office/powerpoint/2010/main" val="4039131435"/>
              </p:ext>
            </p:extLst>
          </p:nvPr>
        </p:nvGraphicFramePr>
        <p:xfrm>
          <a:off x="1185453" y="3492999"/>
          <a:ext cx="6818811" cy="1483360"/>
        </p:xfrm>
        <a:graphic>
          <a:graphicData uri="http://schemas.openxmlformats.org/drawingml/2006/table">
            <a:tbl>
              <a:tblPr firstRow="1" bandRow="1">
                <a:tableStyleId>{C4B1156A-380E-4F78-BDF5-A606A8083BF9}</a:tableStyleId>
              </a:tblPr>
              <a:tblGrid>
                <a:gridCol w="3229451">
                  <a:extLst>
                    <a:ext uri="{9D8B030D-6E8A-4147-A177-3AD203B41FA5}">
                      <a16:colId xmlns:a16="http://schemas.microsoft.com/office/drawing/2014/main" val="435310187"/>
                    </a:ext>
                  </a:extLst>
                </a:gridCol>
                <a:gridCol w="3589360">
                  <a:extLst>
                    <a:ext uri="{9D8B030D-6E8A-4147-A177-3AD203B41FA5}">
                      <a16:colId xmlns:a16="http://schemas.microsoft.com/office/drawing/2014/main" val="1925182231"/>
                    </a:ext>
                  </a:extLst>
                </a:gridCol>
              </a:tblGrid>
              <a:tr h="370840">
                <a:tc>
                  <a:txBody>
                    <a:bodyPr/>
                    <a:lstStyle/>
                    <a:p>
                      <a:pPr marL="0" algn="l" defTabSz="914400" rtl="0" eaLnBrk="1" latinLnBrk="0" hangingPunct="1"/>
                      <a:r>
                        <a:rPr lang="en-US" sz="1800" kern="1200" dirty="0">
                          <a:solidFill>
                            <a:schemeClr val="dk1"/>
                          </a:solidFill>
                          <a:latin typeface="+mn-lt"/>
                          <a:ea typeface="+mn-ea"/>
                          <a:cs typeface="+mn-cs"/>
                        </a:rPr>
                        <a:t>Prefer these subjects…</a:t>
                      </a:r>
                    </a:p>
                  </a:txBody>
                  <a:tcPr>
                    <a:solidFill>
                      <a:schemeClr val="accent4">
                        <a:lumMod val="40000"/>
                        <a:lumOff val="60000"/>
                      </a:schemeClr>
                    </a:solidFill>
                  </a:tcPr>
                </a:tc>
                <a:tc>
                  <a:txBody>
                    <a:bodyPr/>
                    <a:lstStyle/>
                    <a:p>
                      <a:pPr marL="0" algn="l" defTabSz="914400" rtl="0" eaLnBrk="1" latinLnBrk="0" hangingPunct="1"/>
                      <a:r>
                        <a:rPr lang="en-US" sz="1800" kern="1200" dirty="0">
                          <a:solidFill>
                            <a:schemeClr val="dk1"/>
                          </a:solidFill>
                          <a:latin typeface="+mn-lt"/>
                          <a:ea typeface="+mn-ea"/>
                          <a:cs typeface="+mn-cs"/>
                        </a:rPr>
                        <a:t>…over these</a:t>
                      </a:r>
                    </a:p>
                  </a:txBody>
                  <a:tcPr>
                    <a:solidFill>
                      <a:schemeClr val="accent4">
                        <a:lumMod val="40000"/>
                        <a:lumOff val="60000"/>
                      </a:schemeClr>
                    </a:solidFill>
                  </a:tcPr>
                </a:tc>
                <a:extLst>
                  <a:ext uri="{0D108BD9-81ED-4DB2-BD59-A6C34878D82A}">
                    <a16:rowId xmlns:a16="http://schemas.microsoft.com/office/drawing/2014/main" val="3210503671"/>
                  </a:ext>
                </a:extLst>
              </a:tr>
              <a:tr h="370840">
                <a:tc>
                  <a:txBody>
                    <a:bodyPr/>
                    <a:lstStyle/>
                    <a:p>
                      <a:r>
                        <a:rPr lang="en-US" u="sng" dirty="0"/>
                        <a:t>Add</a:t>
                      </a:r>
                      <a:r>
                        <a:rPr lang="en-US" dirty="0"/>
                        <a:t> blog endpoints</a:t>
                      </a:r>
                    </a:p>
                  </a:txBody>
                  <a:tcPr>
                    <a:solidFill>
                      <a:srgbClr val="F3EFE9"/>
                    </a:solidFill>
                  </a:tcPr>
                </a:tc>
                <a:tc>
                  <a:txBody>
                    <a:bodyPr/>
                    <a:lstStyle/>
                    <a:p>
                      <a:r>
                        <a:rPr lang="en-US" dirty="0"/>
                        <a:t>New blog endpoints</a:t>
                      </a:r>
                    </a:p>
                  </a:txBody>
                  <a:tcPr>
                    <a:solidFill>
                      <a:srgbClr val="F3EFE9"/>
                    </a:solidFill>
                  </a:tcPr>
                </a:tc>
                <a:extLst>
                  <a:ext uri="{0D108BD9-81ED-4DB2-BD59-A6C34878D82A}">
                    <a16:rowId xmlns:a16="http://schemas.microsoft.com/office/drawing/2014/main" val="358055140"/>
                  </a:ext>
                </a:extLst>
              </a:tr>
              <a:tr h="370840">
                <a:tc>
                  <a:txBody>
                    <a:bodyPr/>
                    <a:lstStyle/>
                    <a:p>
                      <a:r>
                        <a:rPr lang="en-US" u="sng" dirty="0"/>
                        <a:t>Remove</a:t>
                      </a:r>
                      <a:r>
                        <a:rPr lang="en-US" dirty="0"/>
                        <a:t> unused factory method</a:t>
                      </a:r>
                    </a:p>
                  </a:txBody>
                  <a:tcPr>
                    <a:solidFill>
                      <a:srgbClr val="F3EF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Removed</a:t>
                      </a:r>
                      <a:r>
                        <a:rPr lang="en-US" dirty="0"/>
                        <a:t> unused factory method</a:t>
                      </a:r>
                    </a:p>
                  </a:txBody>
                  <a:tcPr>
                    <a:solidFill>
                      <a:srgbClr val="F3EFE9"/>
                    </a:solidFill>
                  </a:tcPr>
                </a:tc>
                <a:extLst>
                  <a:ext uri="{0D108BD9-81ED-4DB2-BD59-A6C34878D82A}">
                    <a16:rowId xmlns:a16="http://schemas.microsoft.com/office/drawing/2014/main" val="4052906414"/>
                  </a:ext>
                </a:extLst>
              </a:tr>
              <a:tr h="370840">
                <a:tc>
                  <a:txBody>
                    <a:bodyPr/>
                    <a:lstStyle/>
                    <a:p>
                      <a:r>
                        <a:rPr lang="en-US" u="sng" dirty="0"/>
                        <a:t>Fix</a:t>
                      </a:r>
                      <a:r>
                        <a:rPr lang="en-US" u="none" dirty="0"/>
                        <a:t> </a:t>
                      </a:r>
                      <a:r>
                        <a:rPr lang="en-US" dirty="0"/>
                        <a:t>broken company tests</a:t>
                      </a:r>
                    </a:p>
                  </a:txBody>
                  <a:tcPr>
                    <a:solidFill>
                      <a:srgbClr val="F3EF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Fixing broken company tests</a:t>
                      </a:r>
                    </a:p>
                  </a:txBody>
                  <a:tcPr>
                    <a:solidFill>
                      <a:srgbClr val="F3EFE9"/>
                    </a:solidFill>
                  </a:tcPr>
                </a:tc>
                <a:extLst>
                  <a:ext uri="{0D108BD9-81ED-4DB2-BD59-A6C34878D82A}">
                    <a16:rowId xmlns:a16="http://schemas.microsoft.com/office/drawing/2014/main" val="2425654821"/>
                  </a:ext>
                </a:extLst>
              </a:tr>
            </a:tbl>
          </a:graphicData>
        </a:graphic>
      </p:graphicFrame>
      <p:sp>
        <p:nvSpPr>
          <p:cNvPr id="4" name="TextBox 3">
            <a:extLst>
              <a:ext uri="{FF2B5EF4-FFF2-40B4-BE49-F238E27FC236}">
                <a16:creationId xmlns:a16="http://schemas.microsoft.com/office/drawing/2014/main" id="{2A559146-2EEA-4309-B4E0-3001EED2274B}"/>
              </a:ext>
            </a:extLst>
          </p:cNvPr>
          <p:cNvSpPr txBox="1"/>
          <p:nvPr/>
        </p:nvSpPr>
        <p:spPr>
          <a:xfrm>
            <a:off x="984067" y="5500610"/>
            <a:ext cx="5194820" cy="646331"/>
          </a:xfrm>
          <a:prstGeom prst="rect">
            <a:avLst/>
          </a:prstGeom>
          <a:noFill/>
        </p:spPr>
        <p:txBody>
          <a:bodyPr wrap="none" rtlCol="0">
            <a:spAutoFit/>
          </a:bodyPr>
          <a:lstStyle/>
          <a:p>
            <a:r>
              <a:rPr lang="en-US" dirty="0"/>
              <a:t>See more tips: “How to Write a Git Commit Message”</a:t>
            </a:r>
            <a:br>
              <a:rPr lang="en-US" dirty="0"/>
            </a:br>
            <a:r>
              <a:rPr lang="en-US" dirty="0"/>
              <a:t>(</a:t>
            </a:r>
            <a:r>
              <a:rPr lang="en-US" dirty="0">
                <a:hlinkClick r:id="rId3"/>
              </a:rPr>
              <a:t>https://chris.beams.io/posts/git-commit/</a:t>
            </a:r>
            <a:r>
              <a:rPr lang="en-US" dirty="0"/>
              <a:t>)</a:t>
            </a:r>
          </a:p>
        </p:txBody>
      </p:sp>
    </p:spTree>
    <p:extLst>
      <p:ext uri="{BB962C8B-B14F-4D97-AF65-F5344CB8AC3E}">
        <p14:creationId xmlns:p14="http://schemas.microsoft.com/office/powerpoint/2010/main" val="237395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BAD94-1CA7-4FC9-A9CE-30DCFEDDF54A}"/>
              </a:ext>
            </a:extLst>
          </p:cNvPr>
          <p:cNvSpPr>
            <a:spLocks noGrp="1"/>
          </p:cNvSpPr>
          <p:nvPr>
            <p:ph type="title"/>
          </p:nvPr>
        </p:nvSpPr>
        <p:spPr/>
        <p:txBody>
          <a:bodyPr/>
          <a:lstStyle/>
          <a:p>
            <a:r>
              <a:rPr lang="en-US" dirty="0"/>
              <a:t>Branch</a:t>
            </a:r>
          </a:p>
        </p:txBody>
      </p:sp>
      <p:sp>
        <p:nvSpPr>
          <p:cNvPr id="3" name="Content Placeholder 2">
            <a:extLst>
              <a:ext uri="{FF2B5EF4-FFF2-40B4-BE49-F238E27FC236}">
                <a16:creationId xmlns:a16="http://schemas.microsoft.com/office/drawing/2014/main" id="{474F7278-8387-4F4C-87CE-557D4F8F7BEA}"/>
              </a:ext>
            </a:extLst>
          </p:cNvPr>
          <p:cNvSpPr>
            <a:spLocks noGrp="1"/>
          </p:cNvSpPr>
          <p:nvPr>
            <p:ph idx="1"/>
          </p:nvPr>
        </p:nvSpPr>
        <p:spPr/>
        <p:txBody>
          <a:bodyPr/>
          <a:lstStyle/>
          <a:p>
            <a:pPr lvl="1"/>
            <a:r>
              <a:rPr lang="en-US" dirty="0"/>
              <a:t>Independent line of development</a:t>
            </a:r>
          </a:p>
          <a:p>
            <a:pPr lvl="1"/>
            <a:r>
              <a:rPr lang="en-US" dirty="0"/>
              <a:t>Lightweight</a:t>
            </a:r>
          </a:p>
          <a:p>
            <a:pPr lvl="1"/>
            <a:endParaRPr lang="en-US" dirty="0"/>
          </a:p>
        </p:txBody>
      </p:sp>
      <p:sp>
        <p:nvSpPr>
          <p:cNvPr id="4" name="Oval 3">
            <a:extLst>
              <a:ext uri="{FF2B5EF4-FFF2-40B4-BE49-F238E27FC236}">
                <a16:creationId xmlns:a16="http://schemas.microsoft.com/office/drawing/2014/main" id="{E1729E36-EADF-4DD4-96BB-EE14FF52388B}"/>
              </a:ext>
            </a:extLst>
          </p:cNvPr>
          <p:cNvSpPr/>
          <p:nvPr/>
        </p:nvSpPr>
        <p:spPr>
          <a:xfrm>
            <a:off x="1943618" y="3161763"/>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A</a:t>
            </a:r>
          </a:p>
        </p:txBody>
      </p:sp>
      <p:sp>
        <p:nvSpPr>
          <p:cNvPr id="5" name="Oval 4">
            <a:extLst>
              <a:ext uri="{FF2B5EF4-FFF2-40B4-BE49-F238E27FC236}">
                <a16:creationId xmlns:a16="http://schemas.microsoft.com/office/drawing/2014/main" id="{D8F0643D-56D7-4E4F-93AE-F28FF11CBF0D}"/>
              </a:ext>
            </a:extLst>
          </p:cNvPr>
          <p:cNvSpPr/>
          <p:nvPr/>
        </p:nvSpPr>
        <p:spPr>
          <a:xfrm>
            <a:off x="3244518" y="3161763"/>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B</a:t>
            </a:r>
          </a:p>
        </p:txBody>
      </p:sp>
      <p:sp>
        <p:nvSpPr>
          <p:cNvPr id="6" name="Oval 5">
            <a:extLst>
              <a:ext uri="{FF2B5EF4-FFF2-40B4-BE49-F238E27FC236}">
                <a16:creationId xmlns:a16="http://schemas.microsoft.com/office/drawing/2014/main" id="{D6CB2F62-BAA4-43A0-8D8C-DF7A023EC8E0}"/>
              </a:ext>
            </a:extLst>
          </p:cNvPr>
          <p:cNvSpPr/>
          <p:nvPr/>
        </p:nvSpPr>
        <p:spPr>
          <a:xfrm>
            <a:off x="4545416" y="3161763"/>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C</a:t>
            </a:r>
          </a:p>
        </p:txBody>
      </p:sp>
      <p:cxnSp>
        <p:nvCxnSpPr>
          <p:cNvPr id="7" name="Straight Arrow Connector 6">
            <a:extLst>
              <a:ext uri="{FF2B5EF4-FFF2-40B4-BE49-F238E27FC236}">
                <a16:creationId xmlns:a16="http://schemas.microsoft.com/office/drawing/2014/main" id="{E5032DA4-5297-47DC-92C2-AFB20C213C45}"/>
              </a:ext>
            </a:extLst>
          </p:cNvPr>
          <p:cNvCxnSpPr>
            <a:cxnSpLocks/>
            <a:stCxn id="5" idx="2"/>
          </p:cNvCxnSpPr>
          <p:nvPr/>
        </p:nvCxnSpPr>
        <p:spPr>
          <a:xfrm flipH="1">
            <a:off x="2678910" y="3529409"/>
            <a:ext cx="565608" cy="0"/>
          </a:xfrm>
          <a:prstGeom prst="straightConnector1">
            <a:avLst/>
          </a:prstGeom>
          <a:ln w="57150">
            <a:tailEnd type="triangle"/>
          </a:ln>
        </p:spPr>
        <p:style>
          <a:lnRef idx="2">
            <a:schemeClr val="dk1">
              <a:shade val="50000"/>
            </a:schemeClr>
          </a:lnRef>
          <a:fillRef idx="1">
            <a:schemeClr val="dk1"/>
          </a:fillRef>
          <a:effectRef idx="0">
            <a:schemeClr val="dk1"/>
          </a:effectRef>
          <a:fontRef idx="minor">
            <a:schemeClr val="lt1"/>
          </a:fontRef>
        </p:style>
      </p:cxnSp>
      <p:sp>
        <p:nvSpPr>
          <p:cNvPr id="9" name="Oval 8">
            <a:extLst>
              <a:ext uri="{FF2B5EF4-FFF2-40B4-BE49-F238E27FC236}">
                <a16:creationId xmlns:a16="http://schemas.microsoft.com/office/drawing/2014/main" id="{6CBD25D8-8ACC-48D7-9D14-815B879E2265}"/>
              </a:ext>
            </a:extLst>
          </p:cNvPr>
          <p:cNvSpPr/>
          <p:nvPr/>
        </p:nvSpPr>
        <p:spPr>
          <a:xfrm>
            <a:off x="5846314" y="3161763"/>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E</a:t>
            </a:r>
          </a:p>
        </p:txBody>
      </p:sp>
      <p:sp>
        <p:nvSpPr>
          <p:cNvPr id="11" name="Oval 10">
            <a:extLst>
              <a:ext uri="{FF2B5EF4-FFF2-40B4-BE49-F238E27FC236}">
                <a16:creationId xmlns:a16="http://schemas.microsoft.com/office/drawing/2014/main" id="{B42847DF-0DE7-41EA-9765-AB4DDA3966F3}"/>
              </a:ext>
            </a:extLst>
          </p:cNvPr>
          <p:cNvSpPr/>
          <p:nvPr/>
        </p:nvSpPr>
        <p:spPr>
          <a:xfrm>
            <a:off x="3892845" y="4211786"/>
            <a:ext cx="735291" cy="7352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D</a:t>
            </a:r>
          </a:p>
        </p:txBody>
      </p:sp>
      <p:sp>
        <p:nvSpPr>
          <p:cNvPr id="12" name="Oval 11">
            <a:extLst>
              <a:ext uri="{FF2B5EF4-FFF2-40B4-BE49-F238E27FC236}">
                <a16:creationId xmlns:a16="http://schemas.microsoft.com/office/drawing/2014/main" id="{4575093D-8D1F-4E94-BA0D-5628235706F2}"/>
              </a:ext>
            </a:extLst>
          </p:cNvPr>
          <p:cNvSpPr/>
          <p:nvPr/>
        </p:nvSpPr>
        <p:spPr>
          <a:xfrm>
            <a:off x="5278383" y="4211786"/>
            <a:ext cx="735291" cy="7352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F</a:t>
            </a:r>
          </a:p>
        </p:txBody>
      </p:sp>
      <p:cxnSp>
        <p:nvCxnSpPr>
          <p:cNvPr id="13" name="Straight Arrow Connector 12">
            <a:extLst>
              <a:ext uri="{FF2B5EF4-FFF2-40B4-BE49-F238E27FC236}">
                <a16:creationId xmlns:a16="http://schemas.microsoft.com/office/drawing/2014/main" id="{60168584-70EC-4ED8-BE78-CB4DD3CE03B3}"/>
              </a:ext>
            </a:extLst>
          </p:cNvPr>
          <p:cNvCxnSpPr>
            <a:cxnSpLocks/>
          </p:cNvCxnSpPr>
          <p:nvPr/>
        </p:nvCxnSpPr>
        <p:spPr>
          <a:xfrm flipH="1" flipV="1">
            <a:off x="3762993" y="3844141"/>
            <a:ext cx="318901" cy="420558"/>
          </a:xfrm>
          <a:prstGeom prst="straightConnector1">
            <a:avLst/>
          </a:prstGeom>
          <a:ln w="57150">
            <a:tailEnd type="triangle"/>
          </a:ln>
        </p:spPr>
        <p:style>
          <a:lnRef idx="2">
            <a:schemeClr val="dk1">
              <a:shade val="50000"/>
            </a:schemeClr>
          </a:lnRef>
          <a:fillRef idx="1">
            <a:schemeClr val="dk1"/>
          </a:fillRef>
          <a:effectRef idx="0">
            <a:schemeClr val="dk1"/>
          </a:effectRef>
          <a:fontRef idx="minor">
            <a:schemeClr val="lt1"/>
          </a:fontRef>
        </p:style>
      </p:cxnSp>
      <p:cxnSp>
        <p:nvCxnSpPr>
          <p:cNvPr id="16" name="Straight Arrow Connector 15">
            <a:extLst>
              <a:ext uri="{FF2B5EF4-FFF2-40B4-BE49-F238E27FC236}">
                <a16:creationId xmlns:a16="http://schemas.microsoft.com/office/drawing/2014/main" id="{99355E77-B997-4A66-BEFD-7250A7A34373}"/>
              </a:ext>
            </a:extLst>
          </p:cNvPr>
          <p:cNvCxnSpPr>
            <a:cxnSpLocks/>
            <a:stCxn id="12" idx="2"/>
            <a:endCxn id="11" idx="6"/>
          </p:cNvCxnSpPr>
          <p:nvPr/>
        </p:nvCxnSpPr>
        <p:spPr>
          <a:xfrm flipH="1">
            <a:off x="4628136" y="4579432"/>
            <a:ext cx="650247" cy="0"/>
          </a:xfrm>
          <a:prstGeom prst="straightConnector1">
            <a:avLst/>
          </a:prstGeom>
          <a:ln w="57150">
            <a:tailEnd type="triangle"/>
          </a:ln>
        </p:spPr>
        <p:style>
          <a:lnRef idx="2">
            <a:schemeClr val="dk1">
              <a:shade val="50000"/>
            </a:schemeClr>
          </a:lnRef>
          <a:fillRef idx="1">
            <a:schemeClr val="dk1"/>
          </a:fillRef>
          <a:effectRef idx="0">
            <a:schemeClr val="dk1"/>
          </a:effectRef>
          <a:fontRef idx="minor">
            <a:schemeClr val="lt1"/>
          </a:fontRef>
        </p:style>
      </p:cxnSp>
      <p:sp>
        <p:nvSpPr>
          <p:cNvPr id="17" name="Rectangle 16">
            <a:extLst>
              <a:ext uri="{FF2B5EF4-FFF2-40B4-BE49-F238E27FC236}">
                <a16:creationId xmlns:a16="http://schemas.microsoft.com/office/drawing/2014/main" id="{ABB882BF-8840-4699-A367-4E3724137429}"/>
              </a:ext>
            </a:extLst>
          </p:cNvPr>
          <p:cNvSpPr/>
          <p:nvPr/>
        </p:nvSpPr>
        <p:spPr>
          <a:xfrm>
            <a:off x="5694661" y="2318108"/>
            <a:ext cx="1076304" cy="44881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b="1" dirty="0"/>
              <a:t>master</a:t>
            </a:r>
          </a:p>
        </p:txBody>
      </p:sp>
      <p:sp>
        <p:nvSpPr>
          <p:cNvPr id="18" name="Rectangle 17">
            <a:extLst>
              <a:ext uri="{FF2B5EF4-FFF2-40B4-BE49-F238E27FC236}">
                <a16:creationId xmlns:a16="http://schemas.microsoft.com/office/drawing/2014/main" id="{C70DB20B-2985-4E76-9849-08DD703B715D}"/>
              </a:ext>
            </a:extLst>
          </p:cNvPr>
          <p:cNvSpPr/>
          <p:nvPr/>
        </p:nvSpPr>
        <p:spPr>
          <a:xfrm>
            <a:off x="5167266" y="5367500"/>
            <a:ext cx="1076304" cy="44881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b="1" dirty="0"/>
              <a:t>login</a:t>
            </a:r>
            <a:endParaRPr lang="en-US" b="1" dirty="0"/>
          </a:p>
        </p:txBody>
      </p:sp>
      <p:cxnSp>
        <p:nvCxnSpPr>
          <p:cNvPr id="19" name="Straight Arrow Connector 18">
            <a:extLst>
              <a:ext uri="{FF2B5EF4-FFF2-40B4-BE49-F238E27FC236}">
                <a16:creationId xmlns:a16="http://schemas.microsoft.com/office/drawing/2014/main" id="{2D57F14C-501E-4061-BB3C-CA392F3F11A6}"/>
              </a:ext>
            </a:extLst>
          </p:cNvPr>
          <p:cNvCxnSpPr>
            <a:cxnSpLocks/>
          </p:cNvCxnSpPr>
          <p:nvPr/>
        </p:nvCxnSpPr>
        <p:spPr>
          <a:xfrm>
            <a:off x="6208831" y="2775553"/>
            <a:ext cx="0" cy="38621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398DC2BA-735B-47B2-BBD9-3ABB145BD988}"/>
              </a:ext>
            </a:extLst>
          </p:cNvPr>
          <p:cNvCxnSpPr>
            <a:cxnSpLocks/>
          </p:cNvCxnSpPr>
          <p:nvPr/>
        </p:nvCxnSpPr>
        <p:spPr>
          <a:xfrm flipH="1" flipV="1">
            <a:off x="5646027" y="4947077"/>
            <a:ext cx="1" cy="54866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C6F3A254-A381-4AFC-9DD0-1195EC6E90CE}"/>
              </a:ext>
            </a:extLst>
          </p:cNvPr>
          <p:cNvCxnSpPr>
            <a:cxnSpLocks/>
          </p:cNvCxnSpPr>
          <p:nvPr/>
        </p:nvCxnSpPr>
        <p:spPr>
          <a:xfrm flipH="1">
            <a:off x="3979809" y="3529408"/>
            <a:ext cx="565608" cy="0"/>
          </a:xfrm>
          <a:prstGeom prst="straightConnector1">
            <a:avLst/>
          </a:prstGeom>
          <a:ln w="57150">
            <a:tailEnd type="triangle"/>
          </a:ln>
        </p:spPr>
        <p:style>
          <a:lnRef idx="2">
            <a:schemeClr val="dk1">
              <a:shade val="50000"/>
            </a:schemeClr>
          </a:lnRef>
          <a:fillRef idx="1">
            <a:schemeClr val="dk1"/>
          </a:fillRef>
          <a:effectRef idx="0">
            <a:schemeClr val="dk1"/>
          </a:effectRef>
          <a:fontRef idx="minor">
            <a:schemeClr val="lt1"/>
          </a:fontRef>
        </p:style>
      </p:cxnSp>
      <p:cxnSp>
        <p:nvCxnSpPr>
          <p:cNvPr id="23" name="Straight Arrow Connector 22">
            <a:extLst>
              <a:ext uri="{FF2B5EF4-FFF2-40B4-BE49-F238E27FC236}">
                <a16:creationId xmlns:a16="http://schemas.microsoft.com/office/drawing/2014/main" id="{870619E9-9265-42EB-9A05-A54A3FBA7054}"/>
              </a:ext>
            </a:extLst>
          </p:cNvPr>
          <p:cNvCxnSpPr>
            <a:cxnSpLocks/>
          </p:cNvCxnSpPr>
          <p:nvPr/>
        </p:nvCxnSpPr>
        <p:spPr>
          <a:xfrm flipH="1">
            <a:off x="5271279" y="3529408"/>
            <a:ext cx="565608" cy="0"/>
          </a:xfrm>
          <a:prstGeom prst="straightConnector1">
            <a:avLst/>
          </a:prstGeom>
          <a:ln w="57150">
            <a:tailEnd type="triangle"/>
          </a:ln>
        </p:spPr>
        <p:style>
          <a:lnRef idx="2">
            <a:schemeClr val="dk1">
              <a:shade val="50000"/>
            </a:schemeClr>
          </a:lnRef>
          <a:fillRef idx="1">
            <a:schemeClr val="dk1"/>
          </a:fillRef>
          <a:effectRef idx="0">
            <a:schemeClr val="dk1"/>
          </a:effectRef>
          <a:fontRef idx="minor">
            <a:schemeClr val="lt1"/>
          </a:fontRef>
        </p:style>
      </p:cxnSp>
    </p:spTree>
    <p:extLst>
      <p:ext uri="{BB962C8B-B14F-4D97-AF65-F5344CB8AC3E}">
        <p14:creationId xmlns:p14="http://schemas.microsoft.com/office/powerpoint/2010/main" val="1463401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3141-050F-443A-B7FD-98DD678D84FC}"/>
              </a:ext>
            </a:extLst>
          </p:cNvPr>
          <p:cNvSpPr>
            <a:spLocks noGrp="1"/>
          </p:cNvSpPr>
          <p:nvPr>
            <p:ph type="title"/>
          </p:nvPr>
        </p:nvSpPr>
        <p:spPr/>
        <p:txBody>
          <a:bodyPr/>
          <a:lstStyle/>
          <a:p>
            <a:r>
              <a:rPr lang="en-US" dirty="0"/>
              <a:t>HEAD Pointer</a:t>
            </a:r>
          </a:p>
        </p:txBody>
      </p:sp>
      <p:sp>
        <p:nvSpPr>
          <p:cNvPr id="3" name="Content Placeholder 2">
            <a:extLst>
              <a:ext uri="{FF2B5EF4-FFF2-40B4-BE49-F238E27FC236}">
                <a16:creationId xmlns:a16="http://schemas.microsoft.com/office/drawing/2014/main" id="{F24EA567-F7B3-4E6E-BDA0-3173C225A545}"/>
              </a:ext>
            </a:extLst>
          </p:cNvPr>
          <p:cNvSpPr>
            <a:spLocks noGrp="1"/>
          </p:cNvSpPr>
          <p:nvPr>
            <p:ph idx="1"/>
          </p:nvPr>
        </p:nvSpPr>
        <p:spPr>
          <a:xfrm>
            <a:off x="822959" y="1567734"/>
            <a:ext cx="7543801" cy="4281696"/>
          </a:xfrm>
        </p:spPr>
        <p:txBody>
          <a:bodyPr/>
          <a:lstStyle/>
          <a:p>
            <a:pPr lvl="1"/>
            <a:r>
              <a:rPr lang="en-US" dirty="0"/>
              <a:t>Tracks current state of workspace</a:t>
            </a:r>
          </a:p>
        </p:txBody>
      </p:sp>
      <p:sp>
        <p:nvSpPr>
          <p:cNvPr id="11" name="Rectangle 10">
            <a:extLst>
              <a:ext uri="{FF2B5EF4-FFF2-40B4-BE49-F238E27FC236}">
                <a16:creationId xmlns:a16="http://schemas.microsoft.com/office/drawing/2014/main" id="{B2A07C8F-F683-458B-B6D1-715CFE31027B}"/>
              </a:ext>
            </a:extLst>
          </p:cNvPr>
          <p:cNvSpPr/>
          <p:nvPr/>
        </p:nvSpPr>
        <p:spPr>
          <a:xfrm>
            <a:off x="4325986" y="3917261"/>
            <a:ext cx="1076304" cy="44881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b="1" dirty="0"/>
              <a:t>master</a:t>
            </a:r>
          </a:p>
        </p:txBody>
      </p:sp>
      <p:cxnSp>
        <p:nvCxnSpPr>
          <p:cNvPr id="12" name="Straight Arrow Connector 11">
            <a:extLst>
              <a:ext uri="{FF2B5EF4-FFF2-40B4-BE49-F238E27FC236}">
                <a16:creationId xmlns:a16="http://schemas.microsoft.com/office/drawing/2014/main" id="{788C05A5-7F3D-47DC-8737-9FB51044A3EB}"/>
              </a:ext>
            </a:extLst>
          </p:cNvPr>
          <p:cNvCxnSpPr>
            <a:cxnSpLocks/>
          </p:cNvCxnSpPr>
          <p:nvPr/>
        </p:nvCxnSpPr>
        <p:spPr>
          <a:xfrm flipV="1">
            <a:off x="4864138" y="3426041"/>
            <a:ext cx="0" cy="49418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930FA45-6D3C-49A7-817B-47098781F621}"/>
              </a:ext>
            </a:extLst>
          </p:cNvPr>
          <p:cNvSpPr/>
          <p:nvPr/>
        </p:nvSpPr>
        <p:spPr>
          <a:xfrm>
            <a:off x="4325986" y="4831998"/>
            <a:ext cx="1076304" cy="448814"/>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HEAD</a:t>
            </a:r>
          </a:p>
        </p:txBody>
      </p:sp>
      <p:cxnSp>
        <p:nvCxnSpPr>
          <p:cNvPr id="14" name="Straight Arrow Connector 13">
            <a:extLst>
              <a:ext uri="{FF2B5EF4-FFF2-40B4-BE49-F238E27FC236}">
                <a16:creationId xmlns:a16="http://schemas.microsoft.com/office/drawing/2014/main" id="{61937F36-A4D7-45A9-8FC0-FD47D82B0544}"/>
              </a:ext>
            </a:extLst>
          </p:cNvPr>
          <p:cNvCxnSpPr>
            <a:cxnSpLocks/>
          </p:cNvCxnSpPr>
          <p:nvPr/>
        </p:nvCxnSpPr>
        <p:spPr>
          <a:xfrm flipV="1">
            <a:off x="4869790" y="4366075"/>
            <a:ext cx="0" cy="4655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8E32594F-5065-4C81-A5DE-761CE212EFAD}"/>
              </a:ext>
            </a:extLst>
          </p:cNvPr>
          <p:cNvSpPr/>
          <p:nvPr/>
        </p:nvSpPr>
        <p:spPr>
          <a:xfrm>
            <a:off x="1894695" y="2690750"/>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A</a:t>
            </a:r>
          </a:p>
        </p:txBody>
      </p:sp>
      <p:sp>
        <p:nvSpPr>
          <p:cNvPr id="16" name="Oval 15">
            <a:extLst>
              <a:ext uri="{FF2B5EF4-FFF2-40B4-BE49-F238E27FC236}">
                <a16:creationId xmlns:a16="http://schemas.microsoft.com/office/drawing/2014/main" id="{A90A0D4F-7713-4E23-A622-39D5D83EC92B}"/>
              </a:ext>
            </a:extLst>
          </p:cNvPr>
          <p:cNvSpPr/>
          <p:nvPr/>
        </p:nvSpPr>
        <p:spPr>
          <a:xfrm>
            <a:off x="3195595" y="2690750"/>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B</a:t>
            </a:r>
          </a:p>
        </p:txBody>
      </p:sp>
      <p:sp>
        <p:nvSpPr>
          <p:cNvPr id="17" name="Oval 16">
            <a:extLst>
              <a:ext uri="{FF2B5EF4-FFF2-40B4-BE49-F238E27FC236}">
                <a16:creationId xmlns:a16="http://schemas.microsoft.com/office/drawing/2014/main" id="{3BF1500C-EFFA-46C1-96E9-A66CFD4207B6}"/>
              </a:ext>
            </a:extLst>
          </p:cNvPr>
          <p:cNvSpPr/>
          <p:nvPr/>
        </p:nvSpPr>
        <p:spPr>
          <a:xfrm>
            <a:off x="4496493" y="2690750"/>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C</a:t>
            </a:r>
          </a:p>
        </p:txBody>
      </p:sp>
      <p:cxnSp>
        <p:nvCxnSpPr>
          <p:cNvPr id="18" name="Straight Arrow Connector 17">
            <a:extLst>
              <a:ext uri="{FF2B5EF4-FFF2-40B4-BE49-F238E27FC236}">
                <a16:creationId xmlns:a16="http://schemas.microsoft.com/office/drawing/2014/main" id="{53854D1A-9E58-44FE-AF5A-4BF8A0E3E7A2}"/>
              </a:ext>
            </a:extLst>
          </p:cNvPr>
          <p:cNvCxnSpPr>
            <a:cxnSpLocks/>
            <a:stCxn id="16" idx="2"/>
          </p:cNvCxnSpPr>
          <p:nvPr/>
        </p:nvCxnSpPr>
        <p:spPr>
          <a:xfrm flipH="1">
            <a:off x="2629987" y="3058396"/>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3E727F-D190-4FBB-A822-C082FDFD9D57}"/>
              </a:ext>
            </a:extLst>
          </p:cNvPr>
          <p:cNvCxnSpPr>
            <a:cxnSpLocks/>
          </p:cNvCxnSpPr>
          <p:nvPr/>
        </p:nvCxnSpPr>
        <p:spPr>
          <a:xfrm flipH="1">
            <a:off x="3930886" y="3058395"/>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851F99F6-7A3E-43B6-AE7C-9E165ED0C76E}"/>
              </a:ext>
            </a:extLst>
          </p:cNvPr>
          <p:cNvSpPr/>
          <p:nvPr/>
        </p:nvSpPr>
        <p:spPr>
          <a:xfrm>
            <a:off x="5793617" y="2690749"/>
            <a:ext cx="735291" cy="735291"/>
          </a:xfrm>
          <a:prstGeom prst="ellipse">
            <a:avLst/>
          </a:prstGeom>
          <a:solidFill>
            <a:srgbClr val="002060"/>
          </a:solidFill>
          <a:ln w="38100">
            <a:solidFill>
              <a:schemeClr val="bg1"/>
            </a:solidFill>
            <a:prstDash val="sys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D</a:t>
            </a:r>
          </a:p>
        </p:txBody>
      </p:sp>
      <p:cxnSp>
        <p:nvCxnSpPr>
          <p:cNvPr id="21" name="Straight Arrow Connector 20">
            <a:extLst>
              <a:ext uri="{FF2B5EF4-FFF2-40B4-BE49-F238E27FC236}">
                <a16:creationId xmlns:a16="http://schemas.microsoft.com/office/drawing/2014/main" id="{601E9F09-FB15-41D1-A452-66D87D704B32}"/>
              </a:ext>
            </a:extLst>
          </p:cNvPr>
          <p:cNvCxnSpPr>
            <a:cxnSpLocks/>
            <a:stCxn id="20" idx="2"/>
          </p:cNvCxnSpPr>
          <p:nvPr/>
        </p:nvCxnSpPr>
        <p:spPr>
          <a:xfrm flipH="1">
            <a:off x="5228013" y="3058395"/>
            <a:ext cx="5656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A1FF47-584D-467A-AE2C-5AD389D387B8}"/>
              </a:ext>
            </a:extLst>
          </p:cNvPr>
          <p:cNvSpPr/>
          <p:nvPr/>
        </p:nvSpPr>
        <p:spPr>
          <a:xfrm>
            <a:off x="5792896" y="2702146"/>
            <a:ext cx="735291" cy="714062"/>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D</a:t>
            </a:r>
          </a:p>
        </p:txBody>
      </p:sp>
      <p:sp>
        <p:nvSpPr>
          <p:cNvPr id="23" name="Rectangle 22">
            <a:extLst>
              <a:ext uri="{FF2B5EF4-FFF2-40B4-BE49-F238E27FC236}">
                <a16:creationId xmlns:a16="http://schemas.microsoft.com/office/drawing/2014/main" id="{14531D6D-6FDD-4ABD-BE72-1E8ADB279CEE}"/>
              </a:ext>
            </a:extLst>
          </p:cNvPr>
          <p:cNvSpPr/>
          <p:nvPr/>
        </p:nvSpPr>
        <p:spPr>
          <a:xfrm>
            <a:off x="5628782" y="3917261"/>
            <a:ext cx="1076304" cy="44881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b="1" dirty="0"/>
              <a:t>master</a:t>
            </a:r>
          </a:p>
        </p:txBody>
      </p:sp>
      <p:cxnSp>
        <p:nvCxnSpPr>
          <p:cNvPr id="24" name="Straight Arrow Connector 23">
            <a:extLst>
              <a:ext uri="{FF2B5EF4-FFF2-40B4-BE49-F238E27FC236}">
                <a16:creationId xmlns:a16="http://schemas.microsoft.com/office/drawing/2014/main" id="{65DFDA79-AB59-4EF0-8DAE-DBB4AEB85569}"/>
              </a:ext>
            </a:extLst>
          </p:cNvPr>
          <p:cNvCxnSpPr>
            <a:cxnSpLocks/>
          </p:cNvCxnSpPr>
          <p:nvPr/>
        </p:nvCxnSpPr>
        <p:spPr>
          <a:xfrm flipV="1">
            <a:off x="6166934" y="3426041"/>
            <a:ext cx="0" cy="49418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429C3B60-96F3-4D8B-B9F1-526D8ABBC2B7}"/>
              </a:ext>
            </a:extLst>
          </p:cNvPr>
          <p:cNvSpPr/>
          <p:nvPr/>
        </p:nvSpPr>
        <p:spPr>
          <a:xfrm>
            <a:off x="5634434" y="4822166"/>
            <a:ext cx="1076304" cy="448814"/>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HEAD</a:t>
            </a:r>
          </a:p>
        </p:txBody>
      </p:sp>
      <p:cxnSp>
        <p:nvCxnSpPr>
          <p:cNvPr id="26" name="Straight Arrow Connector 25">
            <a:extLst>
              <a:ext uri="{FF2B5EF4-FFF2-40B4-BE49-F238E27FC236}">
                <a16:creationId xmlns:a16="http://schemas.microsoft.com/office/drawing/2014/main" id="{80A19ADD-AFFF-4E94-8F7E-4CCF1E1572D1}"/>
              </a:ext>
            </a:extLst>
          </p:cNvPr>
          <p:cNvCxnSpPr>
            <a:cxnSpLocks/>
          </p:cNvCxnSpPr>
          <p:nvPr/>
        </p:nvCxnSpPr>
        <p:spPr>
          <a:xfrm flipV="1">
            <a:off x="6172586" y="4356648"/>
            <a:ext cx="0" cy="4655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07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0"/>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20" grpId="0" animBg="1"/>
      <p:bldP spid="20" grpId="1" animBg="1"/>
      <p:bldP spid="22" grpId="0" animBg="1"/>
      <p:bldP spid="23" grpId="0"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B2C9-D85C-496C-8B42-0E34433EBB7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2C5BE17-9B33-40F0-8FFB-FDB9CF4CF137}"/>
              </a:ext>
            </a:extLst>
          </p:cNvPr>
          <p:cNvSpPr>
            <a:spLocks noGrp="1"/>
          </p:cNvSpPr>
          <p:nvPr>
            <p:ph idx="1"/>
          </p:nvPr>
        </p:nvSpPr>
        <p:spPr/>
        <p:txBody>
          <a:bodyPr>
            <a:normAutofit/>
          </a:bodyPr>
          <a:lstStyle/>
          <a:p>
            <a:pPr lvl="1"/>
            <a:r>
              <a:rPr lang="en-US" sz="3200" dirty="0"/>
              <a:t>History of version control</a:t>
            </a:r>
          </a:p>
          <a:p>
            <a:pPr lvl="1"/>
            <a:r>
              <a:rPr lang="en-US" sz="3200" dirty="0"/>
              <a:t>Git data representation</a:t>
            </a:r>
          </a:p>
          <a:p>
            <a:pPr lvl="1"/>
            <a:r>
              <a:rPr lang="en-US" sz="3200" dirty="0"/>
              <a:t>Git operations</a:t>
            </a:r>
          </a:p>
          <a:p>
            <a:pPr lvl="2"/>
            <a:r>
              <a:rPr lang="en-US" sz="2800" dirty="0"/>
              <a:t>Committing</a:t>
            </a:r>
          </a:p>
          <a:p>
            <a:pPr lvl="2"/>
            <a:r>
              <a:rPr lang="en-US" sz="2800" dirty="0"/>
              <a:t>Syncing with a remote repository</a:t>
            </a:r>
          </a:p>
          <a:p>
            <a:pPr lvl="2"/>
            <a:r>
              <a:rPr lang="en-US" sz="2800" dirty="0"/>
              <a:t>Integrating changes</a:t>
            </a:r>
          </a:p>
          <a:p>
            <a:pPr lvl="2"/>
            <a:r>
              <a:rPr lang="en-US" sz="2800" dirty="0"/>
              <a:t>Undoing work</a:t>
            </a:r>
          </a:p>
          <a:p>
            <a:pPr lvl="2"/>
            <a:r>
              <a:rPr lang="en-US" sz="2800" dirty="0"/>
              <a:t>Recovering work</a:t>
            </a:r>
          </a:p>
          <a:p>
            <a:pPr lvl="1"/>
            <a:endParaRPr lang="en-US" sz="3200" dirty="0"/>
          </a:p>
        </p:txBody>
      </p:sp>
    </p:spTree>
    <p:extLst>
      <p:ext uri="{BB962C8B-B14F-4D97-AF65-F5344CB8AC3E}">
        <p14:creationId xmlns:p14="http://schemas.microsoft.com/office/powerpoint/2010/main" val="3553798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0C82-687E-4B8D-9573-60A123CADE22}"/>
              </a:ext>
            </a:extLst>
          </p:cNvPr>
          <p:cNvSpPr>
            <a:spLocks noGrp="1"/>
          </p:cNvSpPr>
          <p:nvPr>
            <p:ph type="title"/>
          </p:nvPr>
        </p:nvSpPr>
        <p:spPr/>
        <p:txBody>
          <a:bodyPr>
            <a:normAutofit/>
          </a:bodyPr>
          <a:lstStyle/>
          <a:p>
            <a:r>
              <a:rPr lang="en-US" dirty="0"/>
              <a:t>Committing and Branching Demo</a:t>
            </a:r>
          </a:p>
        </p:txBody>
      </p:sp>
      <p:sp>
        <p:nvSpPr>
          <p:cNvPr id="4" name="Text Placeholder 3">
            <a:extLst>
              <a:ext uri="{FF2B5EF4-FFF2-40B4-BE49-F238E27FC236}">
                <a16:creationId xmlns:a16="http://schemas.microsoft.com/office/drawing/2014/main" id="{66E6F123-5CFF-40F4-9C8B-665A71DD4D1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82699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F409-2455-4EAF-BBAF-9F17C8E192A6}"/>
              </a:ext>
            </a:extLst>
          </p:cNvPr>
          <p:cNvSpPr>
            <a:spLocks noGrp="1"/>
          </p:cNvSpPr>
          <p:nvPr>
            <p:ph type="title"/>
          </p:nvPr>
        </p:nvSpPr>
        <p:spPr/>
        <p:txBody>
          <a:bodyPr>
            <a:normAutofit fontScale="90000"/>
          </a:bodyPr>
          <a:lstStyle/>
          <a:p>
            <a:r>
              <a:rPr lang="en-US" dirty="0"/>
              <a:t>Syncing with Remote Repository</a:t>
            </a:r>
          </a:p>
        </p:txBody>
      </p:sp>
      <p:pic>
        <p:nvPicPr>
          <p:cNvPr id="8" name="Graphic 7">
            <a:extLst>
              <a:ext uri="{FF2B5EF4-FFF2-40B4-BE49-F238E27FC236}">
                <a16:creationId xmlns:a16="http://schemas.microsoft.com/office/drawing/2014/main" id="{AF197EDF-1567-414E-86DA-B6CFB2DDFF6F}"/>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2474"/>
          <a:stretch/>
        </p:blipFill>
        <p:spPr>
          <a:xfrm>
            <a:off x="1380336" y="1078998"/>
            <a:ext cx="6383327" cy="5341142"/>
          </a:xfrm>
          <a:prstGeom prst="rect">
            <a:avLst/>
          </a:prstGeom>
        </p:spPr>
      </p:pic>
    </p:spTree>
    <p:extLst>
      <p:ext uri="{BB962C8B-B14F-4D97-AF65-F5344CB8AC3E}">
        <p14:creationId xmlns:p14="http://schemas.microsoft.com/office/powerpoint/2010/main" val="3279039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EA5F-9EE0-4C69-8F8D-13430497159F}"/>
              </a:ext>
            </a:extLst>
          </p:cNvPr>
          <p:cNvSpPr>
            <a:spLocks noGrp="1"/>
          </p:cNvSpPr>
          <p:nvPr>
            <p:ph type="title"/>
          </p:nvPr>
        </p:nvSpPr>
        <p:spPr/>
        <p:txBody>
          <a:bodyPr/>
          <a:lstStyle/>
          <a:p>
            <a:r>
              <a:rPr lang="en-US" dirty="0"/>
              <a:t>Integrating Changes</a:t>
            </a:r>
          </a:p>
        </p:txBody>
      </p:sp>
      <p:sp>
        <p:nvSpPr>
          <p:cNvPr id="4" name="Oval 3">
            <a:extLst>
              <a:ext uri="{FF2B5EF4-FFF2-40B4-BE49-F238E27FC236}">
                <a16:creationId xmlns:a16="http://schemas.microsoft.com/office/drawing/2014/main" id="{72D6A5BE-5568-4187-B1D8-F65EBF96606F}"/>
              </a:ext>
            </a:extLst>
          </p:cNvPr>
          <p:cNvSpPr/>
          <p:nvPr/>
        </p:nvSpPr>
        <p:spPr>
          <a:xfrm>
            <a:off x="1606815" y="2887162"/>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A</a:t>
            </a:r>
          </a:p>
        </p:txBody>
      </p:sp>
      <p:sp>
        <p:nvSpPr>
          <p:cNvPr id="5" name="Oval 4">
            <a:extLst>
              <a:ext uri="{FF2B5EF4-FFF2-40B4-BE49-F238E27FC236}">
                <a16:creationId xmlns:a16="http://schemas.microsoft.com/office/drawing/2014/main" id="{E30365E6-4D0F-484B-8AF4-DA87F4EB08E8}"/>
              </a:ext>
            </a:extLst>
          </p:cNvPr>
          <p:cNvSpPr/>
          <p:nvPr/>
        </p:nvSpPr>
        <p:spPr>
          <a:xfrm>
            <a:off x="2907715" y="2887162"/>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B</a:t>
            </a:r>
          </a:p>
        </p:txBody>
      </p:sp>
      <p:sp>
        <p:nvSpPr>
          <p:cNvPr id="6" name="Oval 5">
            <a:extLst>
              <a:ext uri="{FF2B5EF4-FFF2-40B4-BE49-F238E27FC236}">
                <a16:creationId xmlns:a16="http://schemas.microsoft.com/office/drawing/2014/main" id="{C645223E-F57A-41FD-A980-2F8A17048496}"/>
              </a:ext>
            </a:extLst>
          </p:cNvPr>
          <p:cNvSpPr/>
          <p:nvPr/>
        </p:nvSpPr>
        <p:spPr>
          <a:xfrm>
            <a:off x="4208613" y="2887162"/>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C</a:t>
            </a:r>
          </a:p>
        </p:txBody>
      </p:sp>
      <p:cxnSp>
        <p:nvCxnSpPr>
          <p:cNvPr id="7" name="Straight Arrow Connector 6">
            <a:extLst>
              <a:ext uri="{FF2B5EF4-FFF2-40B4-BE49-F238E27FC236}">
                <a16:creationId xmlns:a16="http://schemas.microsoft.com/office/drawing/2014/main" id="{B8361A5B-8E7F-4AAF-BEEE-2C2F015FC49C}"/>
              </a:ext>
            </a:extLst>
          </p:cNvPr>
          <p:cNvCxnSpPr>
            <a:cxnSpLocks/>
            <a:stCxn id="5" idx="2"/>
          </p:cNvCxnSpPr>
          <p:nvPr/>
        </p:nvCxnSpPr>
        <p:spPr>
          <a:xfrm flipH="1">
            <a:off x="2342107" y="3254808"/>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A47311D-2645-4D9D-AC5C-503C6402FE6F}"/>
              </a:ext>
            </a:extLst>
          </p:cNvPr>
          <p:cNvSpPr/>
          <p:nvPr/>
        </p:nvSpPr>
        <p:spPr>
          <a:xfrm>
            <a:off x="5509511" y="2887162"/>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E</a:t>
            </a:r>
          </a:p>
        </p:txBody>
      </p:sp>
      <p:sp>
        <p:nvSpPr>
          <p:cNvPr id="9" name="Oval 8">
            <a:extLst>
              <a:ext uri="{FF2B5EF4-FFF2-40B4-BE49-F238E27FC236}">
                <a16:creationId xmlns:a16="http://schemas.microsoft.com/office/drawing/2014/main" id="{3817DFB8-ED68-41CF-8290-87D6943AE732}"/>
              </a:ext>
            </a:extLst>
          </p:cNvPr>
          <p:cNvSpPr/>
          <p:nvPr/>
        </p:nvSpPr>
        <p:spPr>
          <a:xfrm>
            <a:off x="3556042" y="3937185"/>
            <a:ext cx="735291" cy="7352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D</a:t>
            </a:r>
          </a:p>
        </p:txBody>
      </p:sp>
      <p:sp>
        <p:nvSpPr>
          <p:cNvPr id="10" name="Oval 9">
            <a:extLst>
              <a:ext uri="{FF2B5EF4-FFF2-40B4-BE49-F238E27FC236}">
                <a16:creationId xmlns:a16="http://schemas.microsoft.com/office/drawing/2014/main" id="{56D767E8-A779-4D06-9AEC-6942BEA08319}"/>
              </a:ext>
            </a:extLst>
          </p:cNvPr>
          <p:cNvSpPr/>
          <p:nvPr/>
        </p:nvSpPr>
        <p:spPr>
          <a:xfrm>
            <a:off x="4941580" y="3937185"/>
            <a:ext cx="735291" cy="7352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F</a:t>
            </a:r>
          </a:p>
        </p:txBody>
      </p:sp>
      <p:cxnSp>
        <p:nvCxnSpPr>
          <p:cNvPr id="11" name="Straight Arrow Connector 10">
            <a:extLst>
              <a:ext uri="{FF2B5EF4-FFF2-40B4-BE49-F238E27FC236}">
                <a16:creationId xmlns:a16="http://schemas.microsoft.com/office/drawing/2014/main" id="{CE6A655B-7041-4C64-A513-D0D3D89570AB}"/>
              </a:ext>
            </a:extLst>
          </p:cNvPr>
          <p:cNvCxnSpPr>
            <a:cxnSpLocks/>
          </p:cNvCxnSpPr>
          <p:nvPr/>
        </p:nvCxnSpPr>
        <p:spPr>
          <a:xfrm flipH="1" flipV="1">
            <a:off x="3426190" y="3569540"/>
            <a:ext cx="318901" cy="420558"/>
          </a:xfrm>
          <a:prstGeom prst="straightConnector1">
            <a:avLst/>
          </a:prstGeom>
          <a:ln w="57150">
            <a:tailEnd type="triangle"/>
          </a:ln>
        </p:spPr>
        <p:style>
          <a:lnRef idx="2">
            <a:schemeClr val="dk1">
              <a:shade val="50000"/>
            </a:schemeClr>
          </a:lnRef>
          <a:fillRef idx="1">
            <a:schemeClr val="dk1"/>
          </a:fillRef>
          <a:effectRef idx="0">
            <a:schemeClr val="dk1"/>
          </a:effectRef>
          <a:fontRef idx="minor">
            <a:schemeClr val="lt1"/>
          </a:fontRef>
        </p:style>
      </p:cxnSp>
      <p:cxnSp>
        <p:nvCxnSpPr>
          <p:cNvPr id="12" name="Straight Arrow Connector 11">
            <a:extLst>
              <a:ext uri="{FF2B5EF4-FFF2-40B4-BE49-F238E27FC236}">
                <a16:creationId xmlns:a16="http://schemas.microsoft.com/office/drawing/2014/main" id="{3E3C591E-4DCD-4AC9-A953-4BEC0E9D80F2}"/>
              </a:ext>
            </a:extLst>
          </p:cNvPr>
          <p:cNvCxnSpPr>
            <a:cxnSpLocks/>
            <a:stCxn id="10" idx="2"/>
            <a:endCxn id="9" idx="6"/>
          </p:cNvCxnSpPr>
          <p:nvPr/>
        </p:nvCxnSpPr>
        <p:spPr>
          <a:xfrm flipH="1">
            <a:off x="4291333" y="4304831"/>
            <a:ext cx="650247" cy="0"/>
          </a:xfrm>
          <a:prstGeom prst="straightConnector1">
            <a:avLst/>
          </a:prstGeom>
          <a:ln w="57150">
            <a:tailEnd type="triangle"/>
          </a:ln>
        </p:spPr>
        <p:style>
          <a:lnRef idx="2">
            <a:schemeClr val="dk1">
              <a:shade val="50000"/>
            </a:schemeClr>
          </a:lnRef>
          <a:fillRef idx="1">
            <a:schemeClr val="dk1"/>
          </a:fillRef>
          <a:effectRef idx="0">
            <a:schemeClr val="dk1"/>
          </a:effectRef>
          <a:fontRef idx="minor">
            <a:schemeClr val="lt1"/>
          </a:fontRef>
        </p:style>
      </p:cxnSp>
      <p:sp>
        <p:nvSpPr>
          <p:cNvPr id="13" name="Rectangle 12">
            <a:extLst>
              <a:ext uri="{FF2B5EF4-FFF2-40B4-BE49-F238E27FC236}">
                <a16:creationId xmlns:a16="http://schemas.microsoft.com/office/drawing/2014/main" id="{8C72C431-996C-4A12-B021-C445F16FB149}"/>
              </a:ext>
            </a:extLst>
          </p:cNvPr>
          <p:cNvSpPr/>
          <p:nvPr/>
        </p:nvSpPr>
        <p:spPr>
          <a:xfrm>
            <a:off x="2756059" y="2043218"/>
            <a:ext cx="1076304" cy="448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master</a:t>
            </a:r>
            <a:endParaRPr lang="en-US" b="1" dirty="0"/>
          </a:p>
        </p:txBody>
      </p:sp>
      <p:sp>
        <p:nvSpPr>
          <p:cNvPr id="14" name="Rectangle 13">
            <a:extLst>
              <a:ext uri="{FF2B5EF4-FFF2-40B4-BE49-F238E27FC236}">
                <a16:creationId xmlns:a16="http://schemas.microsoft.com/office/drawing/2014/main" id="{CCD0F3C0-BDB1-4AAE-8CFB-E137C4576ACC}"/>
              </a:ext>
            </a:extLst>
          </p:cNvPr>
          <p:cNvSpPr/>
          <p:nvPr/>
        </p:nvSpPr>
        <p:spPr>
          <a:xfrm>
            <a:off x="4830463" y="5092899"/>
            <a:ext cx="1076304" cy="44881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b="1" dirty="0"/>
              <a:t>login</a:t>
            </a:r>
            <a:endParaRPr lang="en-US" b="1" dirty="0"/>
          </a:p>
        </p:txBody>
      </p:sp>
      <p:cxnSp>
        <p:nvCxnSpPr>
          <p:cNvPr id="15" name="Straight Arrow Connector 14">
            <a:extLst>
              <a:ext uri="{FF2B5EF4-FFF2-40B4-BE49-F238E27FC236}">
                <a16:creationId xmlns:a16="http://schemas.microsoft.com/office/drawing/2014/main" id="{6D330541-31CB-4747-B666-219D400BDD02}"/>
              </a:ext>
            </a:extLst>
          </p:cNvPr>
          <p:cNvCxnSpPr>
            <a:cxnSpLocks/>
          </p:cNvCxnSpPr>
          <p:nvPr/>
        </p:nvCxnSpPr>
        <p:spPr>
          <a:xfrm>
            <a:off x="3270229" y="2500663"/>
            <a:ext cx="0" cy="386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99BA6DB-C231-46EC-A8E4-28B39D142B24}"/>
              </a:ext>
            </a:extLst>
          </p:cNvPr>
          <p:cNvCxnSpPr>
            <a:cxnSpLocks/>
          </p:cNvCxnSpPr>
          <p:nvPr/>
        </p:nvCxnSpPr>
        <p:spPr>
          <a:xfrm flipH="1" flipV="1">
            <a:off x="5309224" y="4672476"/>
            <a:ext cx="1" cy="54866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A3D8C594-503F-4721-9926-A826E40F954A}"/>
              </a:ext>
            </a:extLst>
          </p:cNvPr>
          <p:cNvCxnSpPr>
            <a:cxnSpLocks/>
          </p:cNvCxnSpPr>
          <p:nvPr/>
        </p:nvCxnSpPr>
        <p:spPr>
          <a:xfrm flipH="1">
            <a:off x="3643006" y="3254807"/>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FEC13C1-6A26-4CE0-9B87-7D37A51C8FBF}"/>
              </a:ext>
            </a:extLst>
          </p:cNvPr>
          <p:cNvCxnSpPr>
            <a:cxnSpLocks/>
          </p:cNvCxnSpPr>
          <p:nvPr/>
        </p:nvCxnSpPr>
        <p:spPr>
          <a:xfrm flipH="1">
            <a:off x="4934476" y="3254807"/>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D63378-B1E6-45A6-A8A3-FA2EC54A83B4}"/>
              </a:ext>
            </a:extLst>
          </p:cNvPr>
          <p:cNvSpPr/>
          <p:nvPr/>
        </p:nvSpPr>
        <p:spPr>
          <a:xfrm>
            <a:off x="4054172" y="2044315"/>
            <a:ext cx="1076304" cy="448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master</a:t>
            </a:r>
            <a:endParaRPr lang="en-US" b="1" dirty="0"/>
          </a:p>
        </p:txBody>
      </p:sp>
      <p:cxnSp>
        <p:nvCxnSpPr>
          <p:cNvPr id="27" name="Straight Arrow Connector 26">
            <a:extLst>
              <a:ext uri="{FF2B5EF4-FFF2-40B4-BE49-F238E27FC236}">
                <a16:creationId xmlns:a16="http://schemas.microsoft.com/office/drawing/2014/main" id="{C38C9350-525F-45AB-91D0-5A6E6CE1B5F1}"/>
              </a:ext>
            </a:extLst>
          </p:cNvPr>
          <p:cNvCxnSpPr>
            <a:cxnSpLocks/>
          </p:cNvCxnSpPr>
          <p:nvPr/>
        </p:nvCxnSpPr>
        <p:spPr>
          <a:xfrm>
            <a:off x="4568342" y="2501760"/>
            <a:ext cx="0" cy="386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9FDCCE8-2E03-408E-8615-A466C4214E09}"/>
              </a:ext>
            </a:extLst>
          </p:cNvPr>
          <p:cNvSpPr/>
          <p:nvPr/>
        </p:nvSpPr>
        <p:spPr>
          <a:xfrm>
            <a:off x="5361913" y="2036332"/>
            <a:ext cx="1076304" cy="448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master</a:t>
            </a:r>
            <a:endParaRPr lang="en-US" b="1" dirty="0"/>
          </a:p>
        </p:txBody>
      </p:sp>
      <p:cxnSp>
        <p:nvCxnSpPr>
          <p:cNvPr id="29" name="Straight Arrow Connector 28">
            <a:extLst>
              <a:ext uri="{FF2B5EF4-FFF2-40B4-BE49-F238E27FC236}">
                <a16:creationId xmlns:a16="http://schemas.microsoft.com/office/drawing/2014/main" id="{2B7514DA-497D-481D-9D53-9DEDE7E1FA22}"/>
              </a:ext>
            </a:extLst>
          </p:cNvPr>
          <p:cNvCxnSpPr>
            <a:cxnSpLocks/>
          </p:cNvCxnSpPr>
          <p:nvPr/>
        </p:nvCxnSpPr>
        <p:spPr>
          <a:xfrm>
            <a:off x="5876083" y="2493777"/>
            <a:ext cx="0" cy="386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67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2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3" grpId="0" animBg="1"/>
      <p:bldP spid="26" grpId="0" animBg="1"/>
      <p:bldP spid="26" grpId="1" animBg="1"/>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7B2D2-F125-4696-BE8D-E5C107572B45}"/>
              </a:ext>
            </a:extLst>
          </p:cNvPr>
          <p:cNvSpPr>
            <a:spLocks noGrp="1"/>
          </p:cNvSpPr>
          <p:nvPr>
            <p:ph type="title"/>
          </p:nvPr>
        </p:nvSpPr>
        <p:spPr/>
        <p:txBody>
          <a:bodyPr/>
          <a:lstStyle/>
          <a:p>
            <a:r>
              <a:rPr lang="en-US" dirty="0"/>
              <a:t>Integrating Changes</a:t>
            </a:r>
          </a:p>
        </p:txBody>
      </p:sp>
      <p:sp>
        <p:nvSpPr>
          <p:cNvPr id="3" name="Content Placeholder 2">
            <a:extLst>
              <a:ext uri="{FF2B5EF4-FFF2-40B4-BE49-F238E27FC236}">
                <a16:creationId xmlns:a16="http://schemas.microsoft.com/office/drawing/2014/main" id="{A2CAF9D5-84FB-4505-AD57-5BA3C2A0CDCB}"/>
              </a:ext>
            </a:extLst>
          </p:cNvPr>
          <p:cNvSpPr>
            <a:spLocks noGrp="1"/>
          </p:cNvSpPr>
          <p:nvPr>
            <p:ph idx="1"/>
          </p:nvPr>
        </p:nvSpPr>
        <p:spPr/>
        <p:txBody>
          <a:bodyPr>
            <a:normAutofit/>
          </a:bodyPr>
          <a:lstStyle/>
          <a:p>
            <a:pPr marL="514350" indent="-514350">
              <a:buFont typeface="+mj-lt"/>
              <a:buAutoNum type="arabicPeriod"/>
            </a:pPr>
            <a:r>
              <a:rPr lang="en-US" sz="4000" dirty="0"/>
              <a:t>Merge</a:t>
            </a:r>
          </a:p>
          <a:p>
            <a:pPr marL="514350" indent="-514350">
              <a:buFont typeface="+mj-lt"/>
              <a:buAutoNum type="arabicPeriod"/>
            </a:pPr>
            <a:r>
              <a:rPr lang="en-US" sz="4000" dirty="0"/>
              <a:t>Rebase</a:t>
            </a:r>
          </a:p>
        </p:txBody>
      </p:sp>
    </p:spTree>
    <p:extLst>
      <p:ext uri="{BB962C8B-B14F-4D97-AF65-F5344CB8AC3E}">
        <p14:creationId xmlns:p14="http://schemas.microsoft.com/office/powerpoint/2010/main" val="2564973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EA5F-9EE0-4C69-8F8D-13430497159F}"/>
              </a:ext>
            </a:extLst>
          </p:cNvPr>
          <p:cNvSpPr>
            <a:spLocks noGrp="1"/>
          </p:cNvSpPr>
          <p:nvPr>
            <p:ph type="title"/>
          </p:nvPr>
        </p:nvSpPr>
        <p:spPr/>
        <p:txBody>
          <a:bodyPr/>
          <a:lstStyle/>
          <a:p>
            <a:r>
              <a:rPr lang="en-US" dirty="0"/>
              <a:t>Integrating Changes: Merge</a:t>
            </a:r>
          </a:p>
        </p:txBody>
      </p:sp>
      <p:sp>
        <p:nvSpPr>
          <p:cNvPr id="4" name="Oval 3">
            <a:extLst>
              <a:ext uri="{FF2B5EF4-FFF2-40B4-BE49-F238E27FC236}">
                <a16:creationId xmlns:a16="http://schemas.microsoft.com/office/drawing/2014/main" id="{72D6A5BE-5568-4187-B1D8-F65EBF96606F}"/>
              </a:ext>
            </a:extLst>
          </p:cNvPr>
          <p:cNvSpPr/>
          <p:nvPr/>
        </p:nvSpPr>
        <p:spPr>
          <a:xfrm>
            <a:off x="1019791" y="3214543"/>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A</a:t>
            </a:r>
          </a:p>
        </p:txBody>
      </p:sp>
      <p:sp>
        <p:nvSpPr>
          <p:cNvPr id="5" name="Oval 4">
            <a:extLst>
              <a:ext uri="{FF2B5EF4-FFF2-40B4-BE49-F238E27FC236}">
                <a16:creationId xmlns:a16="http://schemas.microsoft.com/office/drawing/2014/main" id="{E30365E6-4D0F-484B-8AF4-DA87F4EB08E8}"/>
              </a:ext>
            </a:extLst>
          </p:cNvPr>
          <p:cNvSpPr/>
          <p:nvPr/>
        </p:nvSpPr>
        <p:spPr>
          <a:xfrm>
            <a:off x="2320691" y="3214543"/>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B</a:t>
            </a:r>
          </a:p>
        </p:txBody>
      </p:sp>
      <p:sp>
        <p:nvSpPr>
          <p:cNvPr id="6" name="Oval 5">
            <a:extLst>
              <a:ext uri="{FF2B5EF4-FFF2-40B4-BE49-F238E27FC236}">
                <a16:creationId xmlns:a16="http://schemas.microsoft.com/office/drawing/2014/main" id="{C645223E-F57A-41FD-A980-2F8A17048496}"/>
              </a:ext>
            </a:extLst>
          </p:cNvPr>
          <p:cNvSpPr/>
          <p:nvPr/>
        </p:nvSpPr>
        <p:spPr>
          <a:xfrm>
            <a:off x="3621589" y="3214543"/>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C</a:t>
            </a:r>
          </a:p>
        </p:txBody>
      </p:sp>
      <p:cxnSp>
        <p:nvCxnSpPr>
          <p:cNvPr id="7" name="Straight Arrow Connector 6">
            <a:extLst>
              <a:ext uri="{FF2B5EF4-FFF2-40B4-BE49-F238E27FC236}">
                <a16:creationId xmlns:a16="http://schemas.microsoft.com/office/drawing/2014/main" id="{B8361A5B-8E7F-4AAF-BEEE-2C2F015FC49C}"/>
              </a:ext>
            </a:extLst>
          </p:cNvPr>
          <p:cNvCxnSpPr>
            <a:cxnSpLocks/>
            <a:stCxn id="5" idx="2"/>
          </p:cNvCxnSpPr>
          <p:nvPr/>
        </p:nvCxnSpPr>
        <p:spPr>
          <a:xfrm flipH="1">
            <a:off x="1755083" y="3582189"/>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A47311D-2645-4D9D-AC5C-503C6402FE6F}"/>
              </a:ext>
            </a:extLst>
          </p:cNvPr>
          <p:cNvSpPr/>
          <p:nvPr/>
        </p:nvSpPr>
        <p:spPr>
          <a:xfrm>
            <a:off x="4922487" y="3214543"/>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E</a:t>
            </a:r>
          </a:p>
        </p:txBody>
      </p:sp>
      <p:sp>
        <p:nvSpPr>
          <p:cNvPr id="9" name="Oval 8">
            <a:extLst>
              <a:ext uri="{FF2B5EF4-FFF2-40B4-BE49-F238E27FC236}">
                <a16:creationId xmlns:a16="http://schemas.microsoft.com/office/drawing/2014/main" id="{3817DFB8-ED68-41CF-8290-87D6943AE732}"/>
              </a:ext>
            </a:extLst>
          </p:cNvPr>
          <p:cNvSpPr/>
          <p:nvPr/>
        </p:nvSpPr>
        <p:spPr>
          <a:xfrm>
            <a:off x="2969018" y="4264566"/>
            <a:ext cx="735291" cy="7352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D</a:t>
            </a:r>
          </a:p>
        </p:txBody>
      </p:sp>
      <p:sp>
        <p:nvSpPr>
          <p:cNvPr id="10" name="Oval 9">
            <a:extLst>
              <a:ext uri="{FF2B5EF4-FFF2-40B4-BE49-F238E27FC236}">
                <a16:creationId xmlns:a16="http://schemas.microsoft.com/office/drawing/2014/main" id="{56D767E8-A779-4D06-9AEC-6942BEA08319}"/>
              </a:ext>
            </a:extLst>
          </p:cNvPr>
          <p:cNvSpPr/>
          <p:nvPr/>
        </p:nvSpPr>
        <p:spPr>
          <a:xfrm>
            <a:off x="4354556" y="4264566"/>
            <a:ext cx="735291" cy="7352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F</a:t>
            </a:r>
          </a:p>
        </p:txBody>
      </p:sp>
      <p:cxnSp>
        <p:nvCxnSpPr>
          <p:cNvPr id="11" name="Straight Arrow Connector 10">
            <a:extLst>
              <a:ext uri="{FF2B5EF4-FFF2-40B4-BE49-F238E27FC236}">
                <a16:creationId xmlns:a16="http://schemas.microsoft.com/office/drawing/2014/main" id="{CE6A655B-7041-4C64-A513-D0D3D89570AB}"/>
              </a:ext>
            </a:extLst>
          </p:cNvPr>
          <p:cNvCxnSpPr>
            <a:cxnSpLocks/>
          </p:cNvCxnSpPr>
          <p:nvPr/>
        </p:nvCxnSpPr>
        <p:spPr>
          <a:xfrm flipH="1" flipV="1">
            <a:off x="2839166" y="3896921"/>
            <a:ext cx="318901" cy="420558"/>
          </a:xfrm>
          <a:prstGeom prst="straightConnector1">
            <a:avLst/>
          </a:prstGeom>
          <a:ln w="57150">
            <a:tailEnd type="triangle"/>
          </a:ln>
        </p:spPr>
        <p:style>
          <a:lnRef idx="2">
            <a:schemeClr val="dk1">
              <a:shade val="50000"/>
            </a:schemeClr>
          </a:lnRef>
          <a:fillRef idx="1">
            <a:schemeClr val="dk1"/>
          </a:fillRef>
          <a:effectRef idx="0">
            <a:schemeClr val="dk1"/>
          </a:effectRef>
          <a:fontRef idx="minor">
            <a:schemeClr val="lt1"/>
          </a:fontRef>
        </p:style>
      </p:cxnSp>
      <p:cxnSp>
        <p:nvCxnSpPr>
          <p:cNvPr id="12" name="Straight Arrow Connector 11">
            <a:extLst>
              <a:ext uri="{FF2B5EF4-FFF2-40B4-BE49-F238E27FC236}">
                <a16:creationId xmlns:a16="http://schemas.microsoft.com/office/drawing/2014/main" id="{3E3C591E-4DCD-4AC9-A953-4BEC0E9D80F2}"/>
              </a:ext>
            </a:extLst>
          </p:cNvPr>
          <p:cNvCxnSpPr>
            <a:cxnSpLocks/>
            <a:stCxn id="10" idx="2"/>
            <a:endCxn id="9" idx="6"/>
          </p:cNvCxnSpPr>
          <p:nvPr/>
        </p:nvCxnSpPr>
        <p:spPr>
          <a:xfrm flipH="1">
            <a:off x="3704309" y="4632212"/>
            <a:ext cx="650247" cy="0"/>
          </a:xfrm>
          <a:prstGeom prst="straightConnector1">
            <a:avLst/>
          </a:prstGeom>
          <a:ln w="57150">
            <a:tailEnd type="triangle"/>
          </a:ln>
        </p:spPr>
        <p:style>
          <a:lnRef idx="2">
            <a:schemeClr val="dk1">
              <a:shade val="50000"/>
            </a:schemeClr>
          </a:lnRef>
          <a:fillRef idx="1">
            <a:schemeClr val="dk1"/>
          </a:fillRef>
          <a:effectRef idx="0">
            <a:schemeClr val="dk1"/>
          </a:effectRef>
          <a:fontRef idx="minor">
            <a:schemeClr val="lt1"/>
          </a:fontRef>
        </p:style>
      </p:cxnSp>
      <p:sp>
        <p:nvSpPr>
          <p:cNvPr id="14" name="Rectangle 13">
            <a:extLst>
              <a:ext uri="{FF2B5EF4-FFF2-40B4-BE49-F238E27FC236}">
                <a16:creationId xmlns:a16="http://schemas.microsoft.com/office/drawing/2014/main" id="{CCD0F3C0-BDB1-4AAE-8CFB-E137C4576ACC}"/>
              </a:ext>
            </a:extLst>
          </p:cNvPr>
          <p:cNvSpPr/>
          <p:nvPr/>
        </p:nvSpPr>
        <p:spPr>
          <a:xfrm>
            <a:off x="4243439" y="5420280"/>
            <a:ext cx="1076304" cy="44881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b="1" dirty="0"/>
              <a:t>login</a:t>
            </a:r>
            <a:endParaRPr lang="en-US" b="1" dirty="0"/>
          </a:p>
        </p:txBody>
      </p:sp>
      <p:cxnSp>
        <p:nvCxnSpPr>
          <p:cNvPr id="16" name="Straight Arrow Connector 15">
            <a:extLst>
              <a:ext uri="{FF2B5EF4-FFF2-40B4-BE49-F238E27FC236}">
                <a16:creationId xmlns:a16="http://schemas.microsoft.com/office/drawing/2014/main" id="{099BA6DB-C231-46EC-A8E4-28B39D142B24}"/>
              </a:ext>
            </a:extLst>
          </p:cNvPr>
          <p:cNvCxnSpPr>
            <a:cxnSpLocks/>
          </p:cNvCxnSpPr>
          <p:nvPr/>
        </p:nvCxnSpPr>
        <p:spPr>
          <a:xfrm flipH="1" flipV="1">
            <a:off x="4722200" y="4999857"/>
            <a:ext cx="1" cy="54866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A3D8C594-503F-4721-9926-A826E40F954A}"/>
              </a:ext>
            </a:extLst>
          </p:cNvPr>
          <p:cNvCxnSpPr>
            <a:cxnSpLocks/>
          </p:cNvCxnSpPr>
          <p:nvPr/>
        </p:nvCxnSpPr>
        <p:spPr>
          <a:xfrm flipH="1">
            <a:off x="3055982" y="3582188"/>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FEC13C1-6A26-4CE0-9B87-7D37A51C8FBF}"/>
              </a:ext>
            </a:extLst>
          </p:cNvPr>
          <p:cNvCxnSpPr>
            <a:cxnSpLocks/>
          </p:cNvCxnSpPr>
          <p:nvPr/>
        </p:nvCxnSpPr>
        <p:spPr>
          <a:xfrm flipH="1">
            <a:off x="4347452" y="3582188"/>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9FDCCE8-2E03-408E-8615-A466C4214E09}"/>
              </a:ext>
            </a:extLst>
          </p:cNvPr>
          <p:cNvSpPr/>
          <p:nvPr/>
        </p:nvSpPr>
        <p:spPr>
          <a:xfrm>
            <a:off x="4774889" y="2363713"/>
            <a:ext cx="1076304" cy="448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master</a:t>
            </a:r>
            <a:endParaRPr lang="en-US" b="1" dirty="0"/>
          </a:p>
        </p:txBody>
      </p:sp>
      <p:cxnSp>
        <p:nvCxnSpPr>
          <p:cNvPr id="29" name="Straight Arrow Connector 28">
            <a:extLst>
              <a:ext uri="{FF2B5EF4-FFF2-40B4-BE49-F238E27FC236}">
                <a16:creationId xmlns:a16="http://schemas.microsoft.com/office/drawing/2014/main" id="{2B7514DA-497D-481D-9D53-9DEDE7E1FA22}"/>
              </a:ext>
            </a:extLst>
          </p:cNvPr>
          <p:cNvCxnSpPr>
            <a:cxnSpLocks/>
          </p:cNvCxnSpPr>
          <p:nvPr/>
        </p:nvCxnSpPr>
        <p:spPr>
          <a:xfrm>
            <a:off x="5289059" y="2821158"/>
            <a:ext cx="0" cy="386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8082CD1-BA46-4905-B62B-9D67D935FDEA}"/>
              </a:ext>
            </a:extLst>
          </p:cNvPr>
          <p:cNvSpPr txBox="1"/>
          <p:nvPr/>
        </p:nvSpPr>
        <p:spPr>
          <a:xfrm>
            <a:off x="970868" y="1677828"/>
            <a:ext cx="2733441" cy="461665"/>
          </a:xfrm>
          <a:prstGeom prst="rect">
            <a:avLst/>
          </a:prstGeom>
          <a:solidFill>
            <a:schemeClr val="bg1">
              <a:lumMod val="85000"/>
            </a:schemeClr>
          </a:solidFill>
          <a:ln w="12700">
            <a:solidFill>
              <a:schemeClr val="tx1"/>
            </a:solidFill>
          </a:ln>
        </p:spPr>
        <p:txBody>
          <a:bodyPr wrap="none" rtlCol="0">
            <a:spAutoFit/>
          </a:bodyPr>
          <a:lstStyle/>
          <a:p>
            <a:r>
              <a:rPr lang="en-US" sz="2400" b="1" dirty="0">
                <a:solidFill>
                  <a:sysClr val="windowText" lastClr="000000"/>
                </a:solidFill>
                <a:latin typeface="Consolas" panose="020B0609020204030204" pitchFamily="49" charset="0"/>
              </a:rPr>
              <a:t>git merge login</a:t>
            </a:r>
          </a:p>
        </p:txBody>
      </p:sp>
      <p:sp>
        <p:nvSpPr>
          <p:cNvPr id="25" name="Oval 24">
            <a:extLst>
              <a:ext uri="{FF2B5EF4-FFF2-40B4-BE49-F238E27FC236}">
                <a16:creationId xmlns:a16="http://schemas.microsoft.com/office/drawing/2014/main" id="{D9285B33-E2BC-49FF-9AF1-B2E8E07520C1}"/>
              </a:ext>
            </a:extLst>
          </p:cNvPr>
          <p:cNvSpPr/>
          <p:nvPr/>
        </p:nvSpPr>
        <p:spPr>
          <a:xfrm>
            <a:off x="6207555" y="3214543"/>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G</a:t>
            </a:r>
          </a:p>
        </p:txBody>
      </p:sp>
      <p:cxnSp>
        <p:nvCxnSpPr>
          <p:cNvPr id="30" name="Straight Arrow Connector 29">
            <a:extLst>
              <a:ext uri="{FF2B5EF4-FFF2-40B4-BE49-F238E27FC236}">
                <a16:creationId xmlns:a16="http://schemas.microsoft.com/office/drawing/2014/main" id="{F6C34C35-6259-4D7B-ABD0-1CBE1EA7B44B}"/>
              </a:ext>
            </a:extLst>
          </p:cNvPr>
          <p:cNvCxnSpPr>
            <a:cxnSpLocks/>
          </p:cNvCxnSpPr>
          <p:nvPr/>
        </p:nvCxnSpPr>
        <p:spPr>
          <a:xfrm flipH="1">
            <a:off x="5657778" y="3582188"/>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63CB345-59D8-4335-A744-43DC60CEA8CA}"/>
              </a:ext>
            </a:extLst>
          </p:cNvPr>
          <p:cNvCxnSpPr>
            <a:cxnSpLocks/>
            <a:stCxn id="25" idx="3"/>
          </p:cNvCxnSpPr>
          <p:nvPr/>
        </p:nvCxnSpPr>
        <p:spPr>
          <a:xfrm flipH="1">
            <a:off x="5072189" y="3842153"/>
            <a:ext cx="1243047" cy="672281"/>
          </a:xfrm>
          <a:prstGeom prst="straightConnector1">
            <a:avLst/>
          </a:prstGeom>
          <a:ln w="57150">
            <a:tailEnd type="triangle"/>
          </a:ln>
        </p:spPr>
        <p:style>
          <a:lnRef idx="2">
            <a:schemeClr val="dk1">
              <a:shade val="50000"/>
            </a:schemeClr>
          </a:lnRef>
          <a:fillRef idx="1">
            <a:schemeClr val="dk1"/>
          </a:fillRef>
          <a:effectRef idx="0">
            <a:schemeClr val="dk1"/>
          </a:effectRef>
          <a:fontRef idx="minor">
            <a:schemeClr val="lt1"/>
          </a:fontRef>
        </p:style>
      </p:cxnSp>
      <p:sp>
        <p:nvSpPr>
          <p:cNvPr id="33" name="Rectangle 32">
            <a:extLst>
              <a:ext uri="{FF2B5EF4-FFF2-40B4-BE49-F238E27FC236}">
                <a16:creationId xmlns:a16="http://schemas.microsoft.com/office/drawing/2014/main" id="{53020D79-B559-4286-A956-BD2FF423B4AA}"/>
              </a:ext>
            </a:extLst>
          </p:cNvPr>
          <p:cNvSpPr/>
          <p:nvPr/>
        </p:nvSpPr>
        <p:spPr>
          <a:xfrm>
            <a:off x="6070661" y="2362009"/>
            <a:ext cx="1076304" cy="448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master</a:t>
            </a:r>
            <a:endParaRPr lang="en-US" b="1" dirty="0"/>
          </a:p>
        </p:txBody>
      </p:sp>
      <p:cxnSp>
        <p:nvCxnSpPr>
          <p:cNvPr id="34" name="Straight Arrow Connector 33">
            <a:extLst>
              <a:ext uri="{FF2B5EF4-FFF2-40B4-BE49-F238E27FC236}">
                <a16:creationId xmlns:a16="http://schemas.microsoft.com/office/drawing/2014/main" id="{A9A50BAB-6420-404D-93F8-E54C3EE7B50E}"/>
              </a:ext>
            </a:extLst>
          </p:cNvPr>
          <p:cNvCxnSpPr>
            <a:cxnSpLocks/>
          </p:cNvCxnSpPr>
          <p:nvPr/>
        </p:nvCxnSpPr>
        <p:spPr>
          <a:xfrm>
            <a:off x="6584831" y="2819454"/>
            <a:ext cx="0" cy="386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DC67132A-0034-4614-830F-45671E3D9386}"/>
              </a:ext>
            </a:extLst>
          </p:cNvPr>
          <p:cNvSpPr/>
          <p:nvPr/>
        </p:nvSpPr>
        <p:spPr>
          <a:xfrm>
            <a:off x="4774889" y="1501965"/>
            <a:ext cx="1076304" cy="476066"/>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HEAD</a:t>
            </a:r>
          </a:p>
        </p:txBody>
      </p:sp>
      <p:cxnSp>
        <p:nvCxnSpPr>
          <p:cNvPr id="36" name="Straight Arrow Connector 35">
            <a:extLst>
              <a:ext uri="{FF2B5EF4-FFF2-40B4-BE49-F238E27FC236}">
                <a16:creationId xmlns:a16="http://schemas.microsoft.com/office/drawing/2014/main" id="{E666DEC2-4F59-4107-B594-C553CC540FC7}"/>
              </a:ext>
            </a:extLst>
          </p:cNvPr>
          <p:cNvCxnSpPr>
            <a:cxnSpLocks/>
          </p:cNvCxnSpPr>
          <p:nvPr/>
        </p:nvCxnSpPr>
        <p:spPr>
          <a:xfrm>
            <a:off x="5282218" y="1978031"/>
            <a:ext cx="0" cy="386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2C03C17D-BD50-4696-A12C-DB66FCA2FBC3}"/>
              </a:ext>
            </a:extLst>
          </p:cNvPr>
          <p:cNvSpPr/>
          <p:nvPr/>
        </p:nvSpPr>
        <p:spPr>
          <a:xfrm>
            <a:off x="6070661" y="1501965"/>
            <a:ext cx="1076304" cy="476066"/>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HEAD</a:t>
            </a:r>
          </a:p>
        </p:txBody>
      </p:sp>
      <p:cxnSp>
        <p:nvCxnSpPr>
          <p:cNvPr id="38" name="Straight Arrow Connector 37">
            <a:extLst>
              <a:ext uri="{FF2B5EF4-FFF2-40B4-BE49-F238E27FC236}">
                <a16:creationId xmlns:a16="http://schemas.microsoft.com/office/drawing/2014/main" id="{C853DB1F-46D7-4F28-BFAA-20B6159B37F8}"/>
              </a:ext>
            </a:extLst>
          </p:cNvPr>
          <p:cNvCxnSpPr>
            <a:cxnSpLocks/>
          </p:cNvCxnSpPr>
          <p:nvPr/>
        </p:nvCxnSpPr>
        <p:spPr>
          <a:xfrm>
            <a:off x="6577990" y="1978031"/>
            <a:ext cx="0" cy="386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7420A3A-28BC-4D27-A457-24FAE734FB75}"/>
              </a:ext>
            </a:extLst>
          </p:cNvPr>
          <p:cNvSpPr/>
          <p:nvPr/>
        </p:nvSpPr>
        <p:spPr>
          <a:xfrm>
            <a:off x="4354556" y="4264566"/>
            <a:ext cx="735291" cy="735291"/>
          </a:xfrm>
          <a:prstGeom prst="ellipse">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ysClr val="windowText" lastClr="000000"/>
                </a:solidFill>
              </a:rPr>
              <a:t>F</a:t>
            </a:r>
          </a:p>
        </p:txBody>
      </p:sp>
      <p:sp>
        <p:nvSpPr>
          <p:cNvPr id="39" name="Oval 38">
            <a:extLst>
              <a:ext uri="{FF2B5EF4-FFF2-40B4-BE49-F238E27FC236}">
                <a16:creationId xmlns:a16="http://schemas.microsoft.com/office/drawing/2014/main" id="{A22D35A2-AD34-44B1-85E7-6408928B0E60}"/>
              </a:ext>
            </a:extLst>
          </p:cNvPr>
          <p:cNvSpPr/>
          <p:nvPr/>
        </p:nvSpPr>
        <p:spPr>
          <a:xfrm>
            <a:off x="2320230" y="3214543"/>
            <a:ext cx="735291" cy="735291"/>
          </a:xfrm>
          <a:prstGeom prst="ellipse">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ysClr val="windowText" lastClr="000000"/>
                </a:solidFill>
              </a:rPr>
              <a:t>B</a:t>
            </a:r>
          </a:p>
        </p:txBody>
      </p:sp>
      <p:sp>
        <p:nvSpPr>
          <p:cNvPr id="40" name="Oval 39">
            <a:extLst>
              <a:ext uri="{FF2B5EF4-FFF2-40B4-BE49-F238E27FC236}">
                <a16:creationId xmlns:a16="http://schemas.microsoft.com/office/drawing/2014/main" id="{F33A7F46-8D4D-49CD-8A83-49E132A8274D}"/>
              </a:ext>
            </a:extLst>
          </p:cNvPr>
          <p:cNvSpPr/>
          <p:nvPr/>
        </p:nvSpPr>
        <p:spPr>
          <a:xfrm>
            <a:off x="4922487" y="3212193"/>
            <a:ext cx="735291" cy="735291"/>
          </a:xfrm>
          <a:prstGeom prst="ellipse">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ysClr val="windowText" lastClr="000000"/>
                </a:solidFill>
              </a:rPr>
              <a:t>E</a:t>
            </a:r>
          </a:p>
        </p:txBody>
      </p:sp>
    </p:spTree>
    <p:extLst>
      <p:ext uri="{BB962C8B-B14F-4D97-AF65-F5344CB8AC3E}">
        <p14:creationId xmlns:p14="http://schemas.microsoft.com/office/powerpoint/2010/main" val="18626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2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9"/>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40"/>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1" animBg="1"/>
      <p:bldP spid="31" grpId="0" animBg="1"/>
      <p:bldP spid="25" grpId="0" animBg="1"/>
      <p:bldP spid="33" grpId="0" animBg="1"/>
      <p:bldP spid="22" grpId="0" animBg="1"/>
      <p:bldP spid="22" grpId="1" animBg="1"/>
      <p:bldP spid="37" grpId="0" animBg="1"/>
      <p:bldP spid="35" grpId="0" animBg="1"/>
      <p:bldP spid="35" grpId="1" animBg="1"/>
      <p:bldP spid="39" grpId="0" animBg="1"/>
      <p:bldP spid="39" grpId="1" animBg="1"/>
      <p:bldP spid="40" grpId="0" animBg="1"/>
      <p:bldP spid="40"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EA5F-9EE0-4C69-8F8D-13430497159F}"/>
              </a:ext>
            </a:extLst>
          </p:cNvPr>
          <p:cNvSpPr>
            <a:spLocks noGrp="1"/>
          </p:cNvSpPr>
          <p:nvPr>
            <p:ph type="title"/>
          </p:nvPr>
        </p:nvSpPr>
        <p:spPr>
          <a:xfrm>
            <a:off x="822960" y="286604"/>
            <a:ext cx="7899862" cy="1106939"/>
          </a:xfrm>
        </p:spPr>
        <p:txBody>
          <a:bodyPr>
            <a:normAutofit/>
          </a:bodyPr>
          <a:lstStyle/>
          <a:p>
            <a:r>
              <a:rPr lang="en-US" dirty="0"/>
              <a:t>Integrating Changes: Rebase</a:t>
            </a:r>
          </a:p>
        </p:txBody>
      </p:sp>
      <p:sp>
        <p:nvSpPr>
          <p:cNvPr id="4" name="Oval 3">
            <a:extLst>
              <a:ext uri="{FF2B5EF4-FFF2-40B4-BE49-F238E27FC236}">
                <a16:creationId xmlns:a16="http://schemas.microsoft.com/office/drawing/2014/main" id="{72D6A5BE-5568-4187-B1D8-F65EBF96606F}"/>
              </a:ext>
            </a:extLst>
          </p:cNvPr>
          <p:cNvSpPr/>
          <p:nvPr/>
        </p:nvSpPr>
        <p:spPr>
          <a:xfrm>
            <a:off x="701039" y="3094847"/>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A</a:t>
            </a:r>
          </a:p>
        </p:txBody>
      </p:sp>
      <p:sp>
        <p:nvSpPr>
          <p:cNvPr id="5" name="Oval 4">
            <a:extLst>
              <a:ext uri="{FF2B5EF4-FFF2-40B4-BE49-F238E27FC236}">
                <a16:creationId xmlns:a16="http://schemas.microsoft.com/office/drawing/2014/main" id="{E30365E6-4D0F-484B-8AF4-DA87F4EB08E8}"/>
              </a:ext>
            </a:extLst>
          </p:cNvPr>
          <p:cNvSpPr/>
          <p:nvPr/>
        </p:nvSpPr>
        <p:spPr>
          <a:xfrm>
            <a:off x="2001939" y="3094847"/>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B</a:t>
            </a:r>
          </a:p>
        </p:txBody>
      </p:sp>
      <p:sp>
        <p:nvSpPr>
          <p:cNvPr id="6" name="Oval 5">
            <a:extLst>
              <a:ext uri="{FF2B5EF4-FFF2-40B4-BE49-F238E27FC236}">
                <a16:creationId xmlns:a16="http://schemas.microsoft.com/office/drawing/2014/main" id="{C645223E-F57A-41FD-A980-2F8A17048496}"/>
              </a:ext>
            </a:extLst>
          </p:cNvPr>
          <p:cNvSpPr/>
          <p:nvPr/>
        </p:nvSpPr>
        <p:spPr>
          <a:xfrm>
            <a:off x="3302837" y="3094847"/>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C</a:t>
            </a:r>
          </a:p>
        </p:txBody>
      </p:sp>
      <p:cxnSp>
        <p:nvCxnSpPr>
          <p:cNvPr id="7" name="Straight Arrow Connector 6">
            <a:extLst>
              <a:ext uri="{FF2B5EF4-FFF2-40B4-BE49-F238E27FC236}">
                <a16:creationId xmlns:a16="http://schemas.microsoft.com/office/drawing/2014/main" id="{B8361A5B-8E7F-4AAF-BEEE-2C2F015FC49C}"/>
              </a:ext>
            </a:extLst>
          </p:cNvPr>
          <p:cNvCxnSpPr>
            <a:cxnSpLocks/>
            <a:stCxn id="5" idx="2"/>
          </p:cNvCxnSpPr>
          <p:nvPr/>
        </p:nvCxnSpPr>
        <p:spPr>
          <a:xfrm flipH="1">
            <a:off x="1436331" y="3462493"/>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A47311D-2645-4D9D-AC5C-503C6402FE6F}"/>
              </a:ext>
            </a:extLst>
          </p:cNvPr>
          <p:cNvSpPr/>
          <p:nvPr/>
        </p:nvSpPr>
        <p:spPr>
          <a:xfrm>
            <a:off x="4603735" y="3094847"/>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E</a:t>
            </a:r>
          </a:p>
        </p:txBody>
      </p:sp>
      <p:sp>
        <p:nvSpPr>
          <p:cNvPr id="9" name="Oval 8">
            <a:extLst>
              <a:ext uri="{FF2B5EF4-FFF2-40B4-BE49-F238E27FC236}">
                <a16:creationId xmlns:a16="http://schemas.microsoft.com/office/drawing/2014/main" id="{3817DFB8-ED68-41CF-8290-87D6943AE732}"/>
              </a:ext>
            </a:extLst>
          </p:cNvPr>
          <p:cNvSpPr/>
          <p:nvPr/>
        </p:nvSpPr>
        <p:spPr>
          <a:xfrm>
            <a:off x="2669791" y="4012473"/>
            <a:ext cx="735291" cy="7352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D</a:t>
            </a:r>
          </a:p>
        </p:txBody>
      </p:sp>
      <p:sp>
        <p:nvSpPr>
          <p:cNvPr id="10" name="Oval 9">
            <a:extLst>
              <a:ext uri="{FF2B5EF4-FFF2-40B4-BE49-F238E27FC236}">
                <a16:creationId xmlns:a16="http://schemas.microsoft.com/office/drawing/2014/main" id="{56D767E8-A779-4D06-9AEC-6942BEA08319}"/>
              </a:ext>
            </a:extLst>
          </p:cNvPr>
          <p:cNvSpPr/>
          <p:nvPr/>
        </p:nvSpPr>
        <p:spPr>
          <a:xfrm>
            <a:off x="4038128" y="4012472"/>
            <a:ext cx="735291" cy="7352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F</a:t>
            </a:r>
          </a:p>
        </p:txBody>
      </p:sp>
      <p:cxnSp>
        <p:nvCxnSpPr>
          <p:cNvPr id="11" name="Straight Arrow Connector 10">
            <a:extLst>
              <a:ext uri="{FF2B5EF4-FFF2-40B4-BE49-F238E27FC236}">
                <a16:creationId xmlns:a16="http://schemas.microsoft.com/office/drawing/2014/main" id="{CE6A655B-7041-4C64-A513-D0D3D89570AB}"/>
              </a:ext>
            </a:extLst>
          </p:cNvPr>
          <p:cNvCxnSpPr>
            <a:cxnSpLocks/>
          </p:cNvCxnSpPr>
          <p:nvPr/>
        </p:nvCxnSpPr>
        <p:spPr>
          <a:xfrm flipH="1" flipV="1">
            <a:off x="2520415" y="3777225"/>
            <a:ext cx="373887" cy="417584"/>
          </a:xfrm>
          <a:prstGeom prst="straightConnector1">
            <a:avLst/>
          </a:prstGeom>
          <a:ln w="57150">
            <a:tailEnd type="triangle"/>
          </a:ln>
        </p:spPr>
        <p:style>
          <a:lnRef idx="2">
            <a:schemeClr val="dk1">
              <a:shade val="50000"/>
            </a:schemeClr>
          </a:lnRef>
          <a:fillRef idx="1">
            <a:schemeClr val="dk1"/>
          </a:fillRef>
          <a:effectRef idx="0">
            <a:schemeClr val="dk1"/>
          </a:effectRef>
          <a:fontRef idx="minor">
            <a:schemeClr val="lt1"/>
          </a:fontRef>
        </p:style>
      </p:cxnSp>
      <p:cxnSp>
        <p:nvCxnSpPr>
          <p:cNvPr id="12" name="Straight Arrow Connector 11">
            <a:extLst>
              <a:ext uri="{FF2B5EF4-FFF2-40B4-BE49-F238E27FC236}">
                <a16:creationId xmlns:a16="http://schemas.microsoft.com/office/drawing/2014/main" id="{3E3C591E-4DCD-4AC9-A953-4BEC0E9D80F2}"/>
              </a:ext>
            </a:extLst>
          </p:cNvPr>
          <p:cNvCxnSpPr>
            <a:cxnSpLocks/>
            <a:stCxn id="10" idx="2"/>
            <a:endCxn id="9" idx="6"/>
          </p:cNvCxnSpPr>
          <p:nvPr/>
        </p:nvCxnSpPr>
        <p:spPr>
          <a:xfrm flipH="1">
            <a:off x="3405082" y="4380118"/>
            <a:ext cx="633046" cy="1"/>
          </a:xfrm>
          <a:prstGeom prst="straightConnector1">
            <a:avLst/>
          </a:prstGeom>
          <a:ln w="57150">
            <a:tailEnd type="triangle"/>
          </a:ln>
        </p:spPr>
        <p:style>
          <a:lnRef idx="2">
            <a:schemeClr val="dk1">
              <a:shade val="50000"/>
            </a:schemeClr>
          </a:lnRef>
          <a:fillRef idx="1">
            <a:schemeClr val="dk1"/>
          </a:fillRef>
          <a:effectRef idx="0">
            <a:schemeClr val="dk1"/>
          </a:effectRef>
          <a:fontRef idx="minor">
            <a:schemeClr val="lt1"/>
          </a:fontRef>
        </p:style>
      </p:cxnSp>
      <p:sp>
        <p:nvSpPr>
          <p:cNvPr id="14" name="Rectangle 13">
            <a:extLst>
              <a:ext uri="{FF2B5EF4-FFF2-40B4-BE49-F238E27FC236}">
                <a16:creationId xmlns:a16="http://schemas.microsoft.com/office/drawing/2014/main" id="{CCD0F3C0-BDB1-4AAE-8CFB-E137C4576ACC}"/>
              </a:ext>
            </a:extLst>
          </p:cNvPr>
          <p:cNvSpPr/>
          <p:nvPr/>
        </p:nvSpPr>
        <p:spPr>
          <a:xfrm>
            <a:off x="3886587" y="5059284"/>
            <a:ext cx="1076304" cy="44881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b="1" dirty="0"/>
              <a:t>login</a:t>
            </a:r>
            <a:endParaRPr lang="en-US" b="1" dirty="0"/>
          </a:p>
        </p:txBody>
      </p:sp>
      <p:cxnSp>
        <p:nvCxnSpPr>
          <p:cNvPr id="16" name="Straight Arrow Connector 15">
            <a:extLst>
              <a:ext uri="{FF2B5EF4-FFF2-40B4-BE49-F238E27FC236}">
                <a16:creationId xmlns:a16="http://schemas.microsoft.com/office/drawing/2014/main" id="{099BA6DB-C231-46EC-A8E4-28B39D142B24}"/>
              </a:ext>
            </a:extLst>
          </p:cNvPr>
          <p:cNvCxnSpPr>
            <a:cxnSpLocks/>
          </p:cNvCxnSpPr>
          <p:nvPr/>
        </p:nvCxnSpPr>
        <p:spPr>
          <a:xfrm flipH="1" flipV="1">
            <a:off x="4415624" y="4740461"/>
            <a:ext cx="1" cy="40670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A3D8C594-503F-4721-9926-A826E40F954A}"/>
              </a:ext>
            </a:extLst>
          </p:cNvPr>
          <p:cNvCxnSpPr>
            <a:cxnSpLocks/>
          </p:cNvCxnSpPr>
          <p:nvPr/>
        </p:nvCxnSpPr>
        <p:spPr>
          <a:xfrm flipH="1">
            <a:off x="2737230" y="3462492"/>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FEC13C1-6A26-4CE0-9B87-7D37A51C8FBF}"/>
              </a:ext>
            </a:extLst>
          </p:cNvPr>
          <p:cNvCxnSpPr>
            <a:cxnSpLocks/>
          </p:cNvCxnSpPr>
          <p:nvPr/>
        </p:nvCxnSpPr>
        <p:spPr>
          <a:xfrm flipH="1">
            <a:off x="4028700" y="3462492"/>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9FDCCE8-2E03-408E-8615-A466C4214E09}"/>
              </a:ext>
            </a:extLst>
          </p:cNvPr>
          <p:cNvSpPr/>
          <p:nvPr/>
        </p:nvSpPr>
        <p:spPr>
          <a:xfrm>
            <a:off x="4456137" y="2244017"/>
            <a:ext cx="1076304" cy="448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master</a:t>
            </a:r>
            <a:endParaRPr lang="en-US" b="1" dirty="0"/>
          </a:p>
        </p:txBody>
      </p:sp>
      <p:cxnSp>
        <p:nvCxnSpPr>
          <p:cNvPr id="29" name="Straight Arrow Connector 28">
            <a:extLst>
              <a:ext uri="{FF2B5EF4-FFF2-40B4-BE49-F238E27FC236}">
                <a16:creationId xmlns:a16="http://schemas.microsoft.com/office/drawing/2014/main" id="{2B7514DA-497D-481D-9D53-9DEDE7E1FA22}"/>
              </a:ext>
            </a:extLst>
          </p:cNvPr>
          <p:cNvCxnSpPr>
            <a:cxnSpLocks/>
          </p:cNvCxnSpPr>
          <p:nvPr/>
        </p:nvCxnSpPr>
        <p:spPr>
          <a:xfrm>
            <a:off x="4970307" y="2701462"/>
            <a:ext cx="0" cy="386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8082CD1-BA46-4905-B62B-9D67D935FDEA}"/>
              </a:ext>
            </a:extLst>
          </p:cNvPr>
          <p:cNvSpPr txBox="1"/>
          <p:nvPr/>
        </p:nvSpPr>
        <p:spPr>
          <a:xfrm>
            <a:off x="970868" y="1677828"/>
            <a:ext cx="3073277" cy="461665"/>
          </a:xfrm>
          <a:prstGeom prst="rect">
            <a:avLst/>
          </a:prstGeom>
          <a:solidFill>
            <a:schemeClr val="bg1">
              <a:lumMod val="85000"/>
            </a:schemeClr>
          </a:solidFill>
          <a:ln w="12700">
            <a:solidFill>
              <a:schemeClr val="tx1"/>
            </a:solidFill>
          </a:ln>
        </p:spPr>
        <p:txBody>
          <a:bodyPr wrap="none" rtlCol="0">
            <a:spAutoFit/>
          </a:bodyPr>
          <a:lstStyle/>
          <a:p>
            <a:r>
              <a:rPr lang="en-US" sz="2400" b="1" dirty="0">
                <a:solidFill>
                  <a:sysClr val="windowText" lastClr="000000"/>
                </a:solidFill>
                <a:latin typeface="Consolas" panose="020B0609020204030204" pitchFamily="49" charset="0"/>
              </a:rPr>
              <a:t>git rebase master</a:t>
            </a:r>
          </a:p>
        </p:txBody>
      </p:sp>
      <p:sp>
        <p:nvSpPr>
          <p:cNvPr id="22" name="Rectangle: Rounded Corners 21">
            <a:extLst>
              <a:ext uri="{FF2B5EF4-FFF2-40B4-BE49-F238E27FC236}">
                <a16:creationId xmlns:a16="http://schemas.microsoft.com/office/drawing/2014/main" id="{DC67132A-0034-4614-830F-45671E3D9386}"/>
              </a:ext>
            </a:extLst>
          </p:cNvPr>
          <p:cNvSpPr/>
          <p:nvPr/>
        </p:nvSpPr>
        <p:spPr>
          <a:xfrm>
            <a:off x="3911635" y="5776480"/>
            <a:ext cx="1076304" cy="476066"/>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HEAD</a:t>
            </a:r>
          </a:p>
        </p:txBody>
      </p:sp>
      <p:cxnSp>
        <p:nvCxnSpPr>
          <p:cNvPr id="35" name="Straight Arrow Connector 34">
            <a:extLst>
              <a:ext uri="{FF2B5EF4-FFF2-40B4-BE49-F238E27FC236}">
                <a16:creationId xmlns:a16="http://schemas.microsoft.com/office/drawing/2014/main" id="{E2080120-118D-4365-AB96-DB42E3CAC5F5}"/>
              </a:ext>
            </a:extLst>
          </p:cNvPr>
          <p:cNvCxnSpPr>
            <a:cxnSpLocks/>
          </p:cNvCxnSpPr>
          <p:nvPr/>
        </p:nvCxnSpPr>
        <p:spPr>
          <a:xfrm flipV="1">
            <a:off x="4411811" y="5511073"/>
            <a:ext cx="0" cy="258699"/>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 name="Oval 40">
            <a:extLst>
              <a:ext uri="{FF2B5EF4-FFF2-40B4-BE49-F238E27FC236}">
                <a16:creationId xmlns:a16="http://schemas.microsoft.com/office/drawing/2014/main" id="{2A9CFA18-3E4B-42E8-9DAF-896D5A32B749}"/>
              </a:ext>
            </a:extLst>
          </p:cNvPr>
          <p:cNvSpPr/>
          <p:nvPr/>
        </p:nvSpPr>
        <p:spPr>
          <a:xfrm>
            <a:off x="1997225" y="3091872"/>
            <a:ext cx="735291" cy="735291"/>
          </a:xfrm>
          <a:prstGeom prst="ellipse">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ysClr val="windowText" lastClr="000000"/>
                </a:solidFill>
              </a:rPr>
              <a:t>B</a:t>
            </a:r>
          </a:p>
        </p:txBody>
      </p:sp>
      <p:sp>
        <p:nvSpPr>
          <p:cNvPr id="43" name="Oval 42">
            <a:extLst>
              <a:ext uri="{FF2B5EF4-FFF2-40B4-BE49-F238E27FC236}">
                <a16:creationId xmlns:a16="http://schemas.microsoft.com/office/drawing/2014/main" id="{D59BA344-BAB6-42D3-8BAE-13EEE8419D80}"/>
              </a:ext>
            </a:extLst>
          </p:cNvPr>
          <p:cNvSpPr/>
          <p:nvPr/>
        </p:nvSpPr>
        <p:spPr>
          <a:xfrm>
            <a:off x="6488500" y="4194809"/>
            <a:ext cx="735291" cy="7352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D</a:t>
            </a:r>
          </a:p>
        </p:txBody>
      </p:sp>
      <p:sp>
        <p:nvSpPr>
          <p:cNvPr id="44" name="Oval 43">
            <a:extLst>
              <a:ext uri="{FF2B5EF4-FFF2-40B4-BE49-F238E27FC236}">
                <a16:creationId xmlns:a16="http://schemas.microsoft.com/office/drawing/2014/main" id="{18C59E70-E6E1-473C-AC0C-76D24FF3DBC1}"/>
              </a:ext>
            </a:extLst>
          </p:cNvPr>
          <p:cNvSpPr/>
          <p:nvPr/>
        </p:nvSpPr>
        <p:spPr>
          <a:xfrm>
            <a:off x="7517204" y="4142554"/>
            <a:ext cx="735291" cy="7352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F</a:t>
            </a:r>
          </a:p>
        </p:txBody>
      </p:sp>
      <p:cxnSp>
        <p:nvCxnSpPr>
          <p:cNvPr id="45" name="Straight Arrow Connector 44">
            <a:extLst>
              <a:ext uri="{FF2B5EF4-FFF2-40B4-BE49-F238E27FC236}">
                <a16:creationId xmlns:a16="http://schemas.microsoft.com/office/drawing/2014/main" id="{CE85AD6C-E80B-4B77-94AC-6DF8E8DA80CC}"/>
              </a:ext>
            </a:extLst>
          </p:cNvPr>
          <p:cNvCxnSpPr>
            <a:cxnSpLocks/>
          </p:cNvCxnSpPr>
          <p:nvPr/>
        </p:nvCxnSpPr>
        <p:spPr>
          <a:xfrm flipH="1">
            <a:off x="5339026" y="3462492"/>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ACA6DBC6-AE51-418C-B31B-20851233AADE}"/>
              </a:ext>
            </a:extLst>
          </p:cNvPr>
          <p:cNvSpPr/>
          <p:nvPr/>
        </p:nvSpPr>
        <p:spPr>
          <a:xfrm>
            <a:off x="6985514" y="4137277"/>
            <a:ext cx="1076304" cy="44881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b="1" dirty="0"/>
              <a:t>login</a:t>
            </a:r>
            <a:endParaRPr lang="en-US" b="1" dirty="0"/>
          </a:p>
        </p:txBody>
      </p:sp>
      <p:cxnSp>
        <p:nvCxnSpPr>
          <p:cNvPr id="47" name="Straight Arrow Connector 46">
            <a:extLst>
              <a:ext uri="{FF2B5EF4-FFF2-40B4-BE49-F238E27FC236}">
                <a16:creationId xmlns:a16="http://schemas.microsoft.com/office/drawing/2014/main" id="{D8464EE6-6F8C-4EBA-A1A6-F9A31E63C8B7}"/>
              </a:ext>
            </a:extLst>
          </p:cNvPr>
          <p:cNvCxnSpPr>
            <a:cxnSpLocks/>
          </p:cNvCxnSpPr>
          <p:nvPr/>
        </p:nvCxnSpPr>
        <p:spPr>
          <a:xfrm flipH="1" flipV="1">
            <a:off x="7514551" y="3818454"/>
            <a:ext cx="1" cy="40670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8" name="Rectangle: Rounded Corners 47">
            <a:extLst>
              <a:ext uri="{FF2B5EF4-FFF2-40B4-BE49-F238E27FC236}">
                <a16:creationId xmlns:a16="http://schemas.microsoft.com/office/drawing/2014/main" id="{96816A4C-5909-4341-95A1-41294398B802}"/>
              </a:ext>
            </a:extLst>
          </p:cNvPr>
          <p:cNvSpPr/>
          <p:nvPr/>
        </p:nvSpPr>
        <p:spPr>
          <a:xfrm>
            <a:off x="7010562" y="4854473"/>
            <a:ext cx="1076304" cy="476066"/>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HEAD</a:t>
            </a:r>
          </a:p>
        </p:txBody>
      </p:sp>
      <p:cxnSp>
        <p:nvCxnSpPr>
          <p:cNvPr id="49" name="Straight Arrow Connector 48">
            <a:extLst>
              <a:ext uri="{FF2B5EF4-FFF2-40B4-BE49-F238E27FC236}">
                <a16:creationId xmlns:a16="http://schemas.microsoft.com/office/drawing/2014/main" id="{4AC8395F-BD96-435F-AADE-C1040D0ED2C4}"/>
              </a:ext>
            </a:extLst>
          </p:cNvPr>
          <p:cNvCxnSpPr>
            <a:cxnSpLocks/>
          </p:cNvCxnSpPr>
          <p:nvPr/>
        </p:nvCxnSpPr>
        <p:spPr>
          <a:xfrm flipV="1">
            <a:off x="7510738" y="4589066"/>
            <a:ext cx="0" cy="258699"/>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FB836C30-CD13-49BE-95B3-6F14AE267FDC}"/>
              </a:ext>
            </a:extLst>
          </p:cNvPr>
          <p:cNvCxnSpPr>
            <a:cxnSpLocks/>
          </p:cNvCxnSpPr>
          <p:nvPr/>
        </p:nvCxnSpPr>
        <p:spPr>
          <a:xfrm flipH="1">
            <a:off x="6544876" y="3469859"/>
            <a:ext cx="61357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206DC379-0FA9-4ECA-B816-C9F9069B88CF}"/>
              </a:ext>
            </a:extLst>
          </p:cNvPr>
          <p:cNvSpPr/>
          <p:nvPr/>
        </p:nvSpPr>
        <p:spPr>
          <a:xfrm>
            <a:off x="5815166" y="3093504"/>
            <a:ext cx="735291" cy="735291"/>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91440" rIns="0" rtlCol="0" anchor="ctr"/>
          <a:lstStyle/>
          <a:p>
            <a:pPr algn="ctr"/>
            <a:r>
              <a:rPr lang="en-US" sz="4000" dirty="0"/>
              <a:t>D'</a:t>
            </a:r>
          </a:p>
        </p:txBody>
      </p:sp>
      <p:sp>
        <p:nvSpPr>
          <p:cNvPr id="52" name="Oval 51">
            <a:extLst>
              <a:ext uri="{FF2B5EF4-FFF2-40B4-BE49-F238E27FC236}">
                <a16:creationId xmlns:a16="http://schemas.microsoft.com/office/drawing/2014/main" id="{6C9BCCE0-FECE-46F2-963E-0C25FC2AA8D7}"/>
              </a:ext>
            </a:extLst>
          </p:cNvPr>
          <p:cNvSpPr/>
          <p:nvPr/>
        </p:nvSpPr>
        <p:spPr>
          <a:xfrm>
            <a:off x="7142061" y="3093196"/>
            <a:ext cx="735291" cy="735291"/>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91440" rIns="0" rtlCol="0" anchor="ctr"/>
          <a:lstStyle/>
          <a:p>
            <a:pPr algn="ctr"/>
            <a:r>
              <a:rPr lang="en-US" sz="4000" dirty="0"/>
              <a:t>F'</a:t>
            </a:r>
          </a:p>
        </p:txBody>
      </p:sp>
    </p:spTree>
    <p:extLst>
      <p:ext uri="{BB962C8B-B14F-4D97-AF65-F5344CB8AC3E}">
        <p14:creationId xmlns:p14="http://schemas.microsoft.com/office/powerpoint/2010/main" val="75025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2"/>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5"/>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42" presetClass="path" presetSubtype="0" fill="hold" grpId="0" nodeType="withEffect">
                                  <p:stCondLst>
                                    <p:cond delay="0"/>
                                  </p:stCondLst>
                                  <p:childTnLst>
                                    <p:animMotion origin="layout" path="M -8.33333E-7 2.59259E-6 L 0.38299 0.01898 " pathEditMode="relative" rAng="0" ptsTypes="AA">
                                      <p:cBhvr>
                                        <p:cTn id="30" dur="500" fill="hold"/>
                                        <p:tgtEl>
                                          <p:spTgt spid="10"/>
                                        </p:tgtEl>
                                        <p:attrNameLst>
                                          <p:attrName>ppt_x</p:attrName>
                                          <p:attrName>ppt_y</p:attrName>
                                        </p:attrNameLst>
                                      </p:cBhvr>
                                      <p:rCtr x="19149" y="949"/>
                                    </p:animMotion>
                                  </p:childTnLst>
                                </p:cTn>
                              </p:par>
                            </p:childTnLst>
                          </p:cTn>
                        </p:par>
                        <p:par>
                          <p:cTn id="31" fill="hold">
                            <p:stCondLst>
                              <p:cond delay="500"/>
                            </p:stCondLst>
                            <p:childTnLst>
                              <p:par>
                                <p:cTn id="32" presetID="1" presetClass="entr" presetSubtype="0" fill="hold" grpId="1" nodeType="afterEffect">
                                  <p:stCondLst>
                                    <p:cond delay="0"/>
                                  </p:stCondLst>
                                  <p:childTnLst>
                                    <p:set>
                                      <p:cBhvr>
                                        <p:cTn id="33" dur="1" fill="hold">
                                          <p:stCondLst>
                                            <p:cond delay="0"/>
                                          </p:stCondLst>
                                        </p:cTn>
                                        <p:tgtEl>
                                          <p:spTgt spid="44"/>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1" nodeType="after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2" presetClass="path" presetSubtype="0" fill="hold" grpId="0" nodeType="clickEffect">
                                  <p:stCondLst>
                                    <p:cond delay="0"/>
                                  </p:stCondLst>
                                  <p:childTnLst>
                                    <p:animMotion origin="layout" path="M 1.94444E-6 2.59259E-6 L 0.4184 0.02592 " pathEditMode="relative" rAng="0" ptsTypes="AA">
                                      <p:cBhvr>
                                        <p:cTn id="40" dur="500" fill="hold"/>
                                        <p:tgtEl>
                                          <p:spTgt spid="9"/>
                                        </p:tgtEl>
                                        <p:attrNameLst>
                                          <p:attrName>ppt_x</p:attrName>
                                          <p:attrName>ppt_y</p:attrName>
                                        </p:attrNameLst>
                                      </p:cBhvr>
                                      <p:rCtr x="20920" y="1296"/>
                                    </p:animMotion>
                                  </p:childTnLst>
                                </p:cTn>
                              </p:par>
                              <p:par>
                                <p:cTn id="41" presetID="1" presetClass="exit" presetSubtype="0" fill="hold" nodeType="with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par>
                          <p:cTn id="43" fill="hold">
                            <p:stCondLst>
                              <p:cond delay="500"/>
                            </p:stCondLst>
                            <p:childTnLst>
                              <p:par>
                                <p:cTn id="44" presetID="1" presetClass="entr" presetSubtype="0" fill="hold" grpId="1" nodeType="afterEffect">
                                  <p:stCondLst>
                                    <p:cond delay="0"/>
                                  </p:stCondLst>
                                  <p:childTnLst>
                                    <p:set>
                                      <p:cBhvr>
                                        <p:cTn id="45" dur="1" fill="hold">
                                          <p:stCondLst>
                                            <p:cond delay="0"/>
                                          </p:stCondLst>
                                        </p:cTn>
                                        <p:tgtEl>
                                          <p:spTgt spid="43"/>
                                        </p:tgtEl>
                                        <p:attrNameLst>
                                          <p:attrName>style.visibility</p:attrName>
                                        </p:attrNameLst>
                                      </p:cBhvr>
                                      <p:to>
                                        <p:strVal val="visible"/>
                                      </p:to>
                                    </p:set>
                                  </p:childTnLst>
                                </p:cTn>
                              </p:par>
                              <p:par>
                                <p:cTn id="46" presetID="1" presetClass="exit" presetSubtype="0" fill="hold" grpId="1" nodeType="withEffect">
                                  <p:stCondLst>
                                    <p:cond delay="0"/>
                                  </p:stCondLst>
                                  <p:childTnLst>
                                    <p:set>
                                      <p:cBhvr>
                                        <p:cTn id="47" dur="1" fill="hold">
                                          <p:stCondLst>
                                            <p:cond delay="0"/>
                                          </p:stCondLst>
                                        </p:cTn>
                                        <p:tgtEl>
                                          <p:spTgt spid="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2" presetClass="path" presetSubtype="0" fill="hold" grpId="0" nodeType="clickEffect">
                                  <p:stCondLst>
                                    <p:cond delay="0"/>
                                  </p:stCondLst>
                                  <p:childTnLst>
                                    <p:animMotion origin="layout" path="M -2.77778E-6 2.22222E-6 L -0.07361 -0.16227 " pathEditMode="relative" rAng="0" ptsTypes="AA">
                                      <p:cBhvr>
                                        <p:cTn id="51" dur="500" fill="hold"/>
                                        <p:tgtEl>
                                          <p:spTgt spid="43"/>
                                        </p:tgtEl>
                                        <p:attrNameLst>
                                          <p:attrName>ppt_x</p:attrName>
                                          <p:attrName>ppt_y</p:attrName>
                                        </p:attrNameLst>
                                      </p:cBhvr>
                                      <p:rCtr x="-3681" y="-8125"/>
                                    </p:animMotion>
                                  </p:childTnLst>
                                </p:cTn>
                              </p:par>
                            </p:childTnLst>
                          </p:cTn>
                        </p:par>
                        <p:par>
                          <p:cTn id="52" fill="hold">
                            <p:stCondLst>
                              <p:cond delay="500"/>
                            </p:stCondLst>
                            <p:childTnLst>
                              <p:par>
                                <p:cTn id="53" presetID="1" presetClass="exit" presetSubtype="0" fill="hold" grpId="2" nodeType="afterEffect">
                                  <p:stCondLst>
                                    <p:cond delay="0"/>
                                  </p:stCondLst>
                                  <p:childTnLst>
                                    <p:set>
                                      <p:cBhvr>
                                        <p:cTn id="54" dur="1" fill="hold">
                                          <p:stCondLst>
                                            <p:cond delay="0"/>
                                          </p:stCondLst>
                                        </p:cTn>
                                        <p:tgtEl>
                                          <p:spTgt spid="43"/>
                                        </p:tgtEl>
                                        <p:attrNameLst>
                                          <p:attrName>style.visibility</p:attrName>
                                        </p:attrNameLst>
                                      </p:cBhvr>
                                      <p:to>
                                        <p:strVal val="hidden"/>
                                      </p:to>
                                    </p:set>
                                  </p:childTnLst>
                                </p:cTn>
                              </p:par>
                              <p:par>
                                <p:cTn id="55" presetID="1" presetClass="entr" presetSubtype="0" fill="hold" grpId="1"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42" presetClass="path" presetSubtype="0" fill="hold" grpId="0" nodeType="clickEffect">
                                  <p:stCondLst>
                                    <p:cond delay="0"/>
                                  </p:stCondLst>
                                  <p:childTnLst>
                                    <p:animMotion origin="layout" path="M -2.77778E-6 1.11111E-6 L -0.0401 -0.15278 " pathEditMode="relative" rAng="0" ptsTypes="AA">
                                      <p:cBhvr>
                                        <p:cTn id="62" dur="500" fill="hold"/>
                                        <p:tgtEl>
                                          <p:spTgt spid="44"/>
                                        </p:tgtEl>
                                        <p:attrNameLst>
                                          <p:attrName>ppt_x</p:attrName>
                                          <p:attrName>ppt_y</p:attrName>
                                        </p:attrNameLst>
                                      </p:cBhvr>
                                      <p:rCtr x="-2014" y="-7639"/>
                                    </p:animMotion>
                                  </p:childTnLst>
                                </p:cTn>
                              </p:par>
                            </p:childTnLst>
                          </p:cTn>
                        </p:par>
                        <p:par>
                          <p:cTn id="63" fill="hold">
                            <p:stCondLst>
                              <p:cond delay="500"/>
                            </p:stCondLst>
                            <p:childTnLst>
                              <p:par>
                                <p:cTn id="64" presetID="1" presetClass="entr" presetSubtype="0" fill="hold" nodeType="afterEffect">
                                  <p:stCondLst>
                                    <p:cond delay="0"/>
                                  </p:stCondLst>
                                  <p:childTnLst>
                                    <p:set>
                                      <p:cBhvr>
                                        <p:cTn id="65" dur="1" fill="hold">
                                          <p:stCondLst>
                                            <p:cond delay="0"/>
                                          </p:stCondLst>
                                        </p:cTn>
                                        <p:tgtEl>
                                          <p:spTgt spid="50"/>
                                        </p:tgtEl>
                                        <p:attrNameLst>
                                          <p:attrName>style.visibility</p:attrName>
                                        </p:attrNameLst>
                                      </p:cBhvr>
                                      <p:to>
                                        <p:strVal val="visible"/>
                                      </p:to>
                                    </p:set>
                                  </p:childTnLst>
                                </p:cTn>
                              </p:par>
                            </p:childTnLst>
                          </p:cTn>
                        </p:par>
                        <p:par>
                          <p:cTn id="66" fill="hold">
                            <p:stCondLst>
                              <p:cond delay="500"/>
                            </p:stCondLst>
                            <p:childTnLst>
                              <p:par>
                                <p:cTn id="67" presetID="1" presetClass="entr" presetSubtype="0" fill="hold" nodeType="after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par>
                          <p:cTn id="69" fill="hold">
                            <p:stCondLst>
                              <p:cond delay="500"/>
                            </p:stCondLst>
                            <p:childTnLst>
                              <p:par>
                                <p:cTn id="70" presetID="1" presetClass="entr" presetSubtype="0" fill="hold" grpId="0" nodeType="afterEffect">
                                  <p:stCondLst>
                                    <p:cond delay="0"/>
                                  </p:stCondLst>
                                  <p:childTnLst>
                                    <p:set>
                                      <p:cBhvr>
                                        <p:cTn id="71" dur="1" fill="hold">
                                          <p:stCondLst>
                                            <p:cond delay="0"/>
                                          </p:stCondLst>
                                        </p:cTn>
                                        <p:tgtEl>
                                          <p:spTgt spid="46"/>
                                        </p:tgtEl>
                                        <p:attrNameLst>
                                          <p:attrName>style.visibility</p:attrName>
                                        </p:attrNameLst>
                                      </p:cBhvr>
                                      <p:to>
                                        <p:strVal val="visible"/>
                                      </p:to>
                                    </p:set>
                                  </p:childTnLst>
                                </p:cTn>
                              </p:par>
                            </p:childTnLst>
                          </p:cTn>
                        </p:par>
                        <p:par>
                          <p:cTn id="72" fill="hold">
                            <p:stCondLst>
                              <p:cond delay="500"/>
                            </p:stCondLst>
                            <p:childTnLst>
                              <p:par>
                                <p:cTn id="73" presetID="1" presetClass="entr" presetSubtype="0" fill="hold" nodeType="after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4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2"/>
                                        </p:tgtEl>
                                        <p:attrNameLst>
                                          <p:attrName>style.visibility</p:attrName>
                                        </p:attrNameLst>
                                      </p:cBhvr>
                                      <p:to>
                                        <p:strVal val="visible"/>
                                      </p:to>
                                    </p:set>
                                  </p:childTnLst>
                                </p:cTn>
                              </p:par>
                              <p:par>
                                <p:cTn id="80" presetID="1" presetClass="exit" presetSubtype="0" fill="hold" grpId="1" nodeType="withEffect">
                                  <p:stCondLst>
                                    <p:cond delay="0"/>
                                  </p:stCondLst>
                                  <p:childTnLst>
                                    <p:set>
                                      <p:cBhvr>
                                        <p:cTn id="81" dur="1" fill="hold">
                                          <p:stCondLst>
                                            <p:cond delay="0"/>
                                          </p:stCondLst>
                                        </p:cTn>
                                        <p:tgtEl>
                                          <p:spTgt spid="41"/>
                                        </p:tgtEl>
                                        <p:attrNameLst>
                                          <p:attrName>style.visibility</p:attrName>
                                        </p:attrNameLst>
                                      </p:cBhvr>
                                      <p:to>
                                        <p:strVal val="hidden"/>
                                      </p:to>
                                    </p:set>
                                  </p:childTnLst>
                                </p:cTn>
                              </p:par>
                            </p:childTnLst>
                          </p:cTn>
                        </p:par>
                        <p:par>
                          <p:cTn id="82" fill="hold">
                            <p:stCondLst>
                              <p:cond delay="500"/>
                            </p:stCondLst>
                            <p:childTnLst>
                              <p:par>
                                <p:cTn id="83" presetID="1" presetClass="exit" presetSubtype="0" fill="hold" grpId="2" nodeType="afterEffect">
                                  <p:stCondLst>
                                    <p:cond delay="0"/>
                                  </p:stCondLst>
                                  <p:childTnLst>
                                    <p:set>
                                      <p:cBhvr>
                                        <p:cTn id="84"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31" grpId="0" animBg="1"/>
      <p:bldP spid="22" grpId="0" animBg="1"/>
      <p:bldP spid="22" grpId="1" animBg="1"/>
      <p:bldP spid="41" grpId="0" animBg="1"/>
      <p:bldP spid="41" grpId="1" animBg="1"/>
      <p:bldP spid="43" grpId="0" animBg="1"/>
      <p:bldP spid="43" grpId="1" animBg="1"/>
      <p:bldP spid="43" grpId="2" animBg="1"/>
      <p:bldP spid="44" grpId="0" animBg="1"/>
      <p:bldP spid="44" grpId="1" animBg="1"/>
      <p:bldP spid="44" grpId="2" animBg="1"/>
      <p:bldP spid="46" grpId="0" animBg="1"/>
      <p:bldP spid="48" grpId="0" animBg="1"/>
      <p:bldP spid="51" grpId="1" animBg="1"/>
      <p:bldP spid="5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4C317-AA3B-40C6-9FB4-E45E48CD4194}"/>
              </a:ext>
            </a:extLst>
          </p:cNvPr>
          <p:cNvSpPr>
            <a:spLocks noGrp="1"/>
          </p:cNvSpPr>
          <p:nvPr>
            <p:ph type="title"/>
          </p:nvPr>
        </p:nvSpPr>
        <p:spPr/>
        <p:txBody>
          <a:bodyPr/>
          <a:lstStyle/>
          <a:p>
            <a:r>
              <a:rPr lang="en-US" dirty="0"/>
              <a:t>Merge vs. Rebase End State</a:t>
            </a:r>
          </a:p>
        </p:txBody>
      </p:sp>
      <p:pic>
        <p:nvPicPr>
          <p:cNvPr id="4" name="Picture 3">
            <a:extLst>
              <a:ext uri="{FF2B5EF4-FFF2-40B4-BE49-F238E27FC236}">
                <a16:creationId xmlns:a16="http://schemas.microsoft.com/office/drawing/2014/main" id="{81EB6D8B-46CB-4C52-8834-88E54E3C9CBC}"/>
              </a:ext>
            </a:extLst>
          </p:cNvPr>
          <p:cNvPicPr>
            <a:picLocks noChangeAspect="1"/>
          </p:cNvPicPr>
          <p:nvPr/>
        </p:nvPicPr>
        <p:blipFill>
          <a:blip r:embed="rId2"/>
          <a:stretch>
            <a:fillRect/>
          </a:stretch>
        </p:blipFill>
        <p:spPr>
          <a:xfrm>
            <a:off x="3039291" y="1473284"/>
            <a:ext cx="4406537" cy="2522517"/>
          </a:xfrm>
          <a:prstGeom prst="rect">
            <a:avLst/>
          </a:prstGeom>
        </p:spPr>
      </p:pic>
      <p:pic>
        <p:nvPicPr>
          <p:cNvPr id="5" name="Picture 4">
            <a:extLst>
              <a:ext uri="{FF2B5EF4-FFF2-40B4-BE49-F238E27FC236}">
                <a16:creationId xmlns:a16="http://schemas.microsoft.com/office/drawing/2014/main" id="{ED9D00E4-F632-4D66-8BB7-81DC8888A8E3}"/>
              </a:ext>
            </a:extLst>
          </p:cNvPr>
          <p:cNvPicPr>
            <a:picLocks noChangeAspect="1"/>
          </p:cNvPicPr>
          <p:nvPr/>
        </p:nvPicPr>
        <p:blipFill>
          <a:blip r:embed="rId3"/>
          <a:stretch>
            <a:fillRect/>
          </a:stretch>
        </p:blipFill>
        <p:spPr>
          <a:xfrm>
            <a:off x="3039291" y="4325136"/>
            <a:ext cx="5190308" cy="1669266"/>
          </a:xfrm>
          <a:prstGeom prst="rect">
            <a:avLst/>
          </a:prstGeom>
        </p:spPr>
      </p:pic>
      <p:sp>
        <p:nvSpPr>
          <p:cNvPr id="6" name="TextBox 5">
            <a:extLst>
              <a:ext uri="{FF2B5EF4-FFF2-40B4-BE49-F238E27FC236}">
                <a16:creationId xmlns:a16="http://schemas.microsoft.com/office/drawing/2014/main" id="{CB866D5D-3B20-4776-A39D-8DD9BBEBFB1E}"/>
              </a:ext>
            </a:extLst>
          </p:cNvPr>
          <p:cNvSpPr txBox="1"/>
          <p:nvPr/>
        </p:nvSpPr>
        <p:spPr>
          <a:xfrm>
            <a:off x="444137" y="2110223"/>
            <a:ext cx="1701235" cy="769441"/>
          </a:xfrm>
          <a:prstGeom prst="rect">
            <a:avLst/>
          </a:prstGeom>
          <a:noFill/>
        </p:spPr>
        <p:txBody>
          <a:bodyPr wrap="none" rtlCol="0">
            <a:spAutoFit/>
          </a:bodyPr>
          <a:lstStyle/>
          <a:p>
            <a:r>
              <a:rPr lang="en-US" sz="4400" b="1" dirty="0"/>
              <a:t>Merge</a:t>
            </a:r>
          </a:p>
        </p:txBody>
      </p:sp>
      <p:sp>
        <p:nvSpPr>
          <p:cNvPr id="7" name="TextBox 6">
            <a:extLst>
              <a:ext uri="{FF2B5EF4-FFF2-40B4-BE49-F238E27FC236}">
                <a16:creationId xmlns:a16="http://schemas.microsoft.com/office/drawing/2014/main" id="{8DA0E308-6B1A-4D5C-8DB3-43F57722A7B2}"/>
              </a:ext>
            </a:extLst>
          </p:cNvPr>
          <p:cNvSpPr txBox="1"/>
          <p:nvPr/>
        </p:nvSpPr>
        <p:spPr>
          <a:xfrm>
            <a:off x="444137" y="4756541"/>
            <a:ext cx="1867563" cy="769441"/>
          </a:xfrm>
          <a:prstGeom prst="rect">
            <a:avLst/>
          </a:prstGeom>
          <a:noFill/>
        </p:spPr>
        <p:txBody>
          <a:bodyPr wrap="none" rtlCol="0">
            <a:spAutoFit/>
          </a:bodyPr>
          <a:lstStyle/>
          <a:p>
            <a:r>
              <a:rPr lang="en-US" sz="4400" b="1" dirty="0"/>
              <a:t>Rebase</a:t>
            </a:r>
          </a:p>
        </p:txBody>
      </p:sp>
    </p:spTree>
    <p:extLst>
      <p:ext uri="{BB962C8B-B14F-4D97-AF65-F5344CB8AC3E}">
        <p14:creationId xmlns:p14="http://schemas.microsoft.com/office/powerpoint/2010/main" val="2670476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00FD0-D6DD-42F5-A1CA-EBA2D7A8AE54}"/>
              </a:ext>
            </a:extLst>
          </p:cNvPr>
          <p:cNvSpPr>
            <a:spLocks noGrp="1"/>
          </p:cNvSpPr>
          <p:nvPr>
            <p:ph type="title"/>
          </p:nvPr>
        </p:nvSpPr>
        <p:spPr/>
        <p:txBody>
          <a:bodyPr/>
          <a:lstStyle/>
          <a:p>
            <a:r>
              <a:rPr lang="en-US" dirty="0"/>
              <a:t>Merge vs. Rebase</a:t>
            </a:r>
          </a:p>
        </p:txBody>
      </p:sp>
      <p:sp>
        <p:nvSpPr>
          <p:cNvPr id="3" name="Text Placeholder 2">
            <a:extLst>
              <a:ext uri="{FF2B5EF4-FFF2-40B4-BE49-F238E27FC236}">
                <a16:creationId xmlns:a16="http://schemas.microsoft.com/office/drawing/2014/main" id="{1EAA52B3-B6B7-46FE-A27C-B6F6FCACC8C0}"/>
              </a:ext>
            </a:extLst>
          </p:cNvPr>
          <p:cNvSpPr>
            <a:spLocks noGrp="1"/>
          </p:cNvSpPr>
          <p:nvPr>
            <p:ph type="body" idx="1"/>
          </p:nvPr>
        </p:nvSpPr>
        <p:spPr/>
        <p:txBody>
          <a:bodyPr/>
          <a:lstStyle/>
          <a:p>
            <a:r>
              <a:rPr lang="en-US" dirty="0"/>
              <a:t>Merge</a:t>
            </a:r>
          </a:p>
        </p:txBody>
      </p:sp>
      <p:sp>
        <p:nvSpPr>
          <p:cNvPr id="4" name="Content Placeholder 3">
            <a:extLst>
              <a:ext uri="{FF2B5EF4-FFF2-40B4-BE49-F238E27FC236}">
                <a16:creationId xmlns:a16="http://schemas.microsoft.com/office/drawing/2014/main" id="{C4DE95CB-3B86-4136-BA54-D2F3A8694FFB}"/>
              </a:ext>
            </a:extLst>
          </p:cNvPr>
          <p:cNvSpPr>
            <a:spLocks noGrp="1"/>
          </p:cNvSpPr>
          <p:nvPr>
            <p:ph sz="half" idx="2"/>
          </p:nvPr>
        </p:nvSpPr>
        <p:spPr/>
        <p:txBody>
          <a:bodyPr/>
          <a:lstStyle/>
          <a:p>
            <a:r>
              <a:rPr lang="en-US" dirty="0"/>
              <a:t>Preserves context</a:t>
            </a:r>
          </a:p>
          <a:p>
            <a:r>
              <a:rPr lang="en-US" dirty="0"/>
              <a:t>Terminology: Merge </a:t>
            </a:r>
            <a:r>
              <a:rPr lang="en-US" b="1" i="1" dirty="0"/>
              <a:t>into</a:t>
            </a:r>
            <a:r>
              <a:rPr lang="en-US" dirty="0"/>
              <a:t> other branch</a:t>
            </a:r>
          </a:p>
        </p:txBody>
      </p:sp>
      <p:sp>
        <p:nvSpPr>
          <p:cNvPr id="5" name="Text Placeholder 4">
            <a:extLst>
              <a:ext uri="{FF2B5EF4-FFF2-40B4-BE49-F238E27FC236}">
                <a16:creationId xmlns:a16="http://schemas.microsoft.com/office/drawing/2014/main" id="{018E67B0-86F7-4E35-B97D-32A87D5F7512}"/>
              </a:ext>
            </a:extLst>
          </p:cNvPr>
          <p:cNvSpPr>
            <a:spLocks noGrp="1"/>
          </p:cNvSpPr>
          <p:nvPr>
            <p:ph type="body" sz="quarter" idx="3"/>
          </p:nvPr>
        </p:nvSpPr>
        <p:spPr/>
        <p:txBody>
          <a:bodyPr/>
          <a:lstStyle/>
          <a:p>
            <a:r>
              <a:rPr lang="en-US" dirty="0"/>
              <a:t>Rebase</a:t>
            </a:r>
          </a:p>
        </p:txBody>
      </p:sp>
      <p:sp>
        <p:nvSpPr>
          <p:cNvPr id="6" name="Content Placeholder 5">
            <a:extLst>
              <a:ext uri="{FF2B5EF4-FFF2-40B4-BE49-F238E27FC236}">
                <a16:creationId xmlns:a16="http://schemas.microsoft.com/office/drawing/2014/main" id="{883977DC-6484-44EF-87BD-36D671575558}"/>
              </a:ext>
            </a:extLst>
          </p:cNvPr>
          <p:cNvSpPr>
            <a:spLocks noGrp="1"/>
          </p:cNvSpPr>
          <p:nvPr>
            <p:ph sz="quarter" idx="4"/>
          </p:nvPr>
        </p:nvSpPr>
        <p:spPr/>
        <p:txBody>
          <a:bodyPr/>
          <a:lstStyle/>
          <a:p>
            <a:pPr marL="228600" indent="-228600">
              <a:buFont typeface="Arial" panose="020B0604020202020204" pitchFamily="34" charset="0"/>
              <a:buChar char="•"/>
            </a:pPr>
            <a:r>
              <a:rPr lang="en-US" dirty="0"/>
              <a:t>Cleaner history</a:t>
            </a:r>
          </a:p>
          <a:p>
            <a:pPr marL="228600" indent="-228600">
              <a:buFont typeface="Arial" panose="020B0604020202020204" pitchFamily="34" charset="0"/>
              <a:buChar char="•"/>
            </a:pPr>
            <a:r>
              <a:rPr lang="en-US" dirty="0"/>
              <a:t>Rewrites history</a:t>
            </a:r>
          </a:p>
          <a:p>
            <a:pPr marL="228600" indent="-228600">
              <a:buFont typeface="Arial" panose="020B0604020202020204" pitchFamily="34" charset="0"/>
              <a:buChar char="•"/>
            </a:pPr>
            <a:r>
              <a:rPr lang="en-US" dirty="0"/>
              <a:t>Terminology: Rebase </a:t>
            </a:r>
            <a:r>
              <a:rPr lang="en-US" b="1" i="1" dirty="0"/>
              <a:t>onto</a:t>
            </a:r>
            <a:r>
              <a:rPr lang="en-US" dirty="0"/>
              <a:t> other branch</a:t>
            </a:r>
          </a:p>
          <a:p>
            <a:pPr marL="0" indent="0">
              <a:buNone/>
            </a:pPr>
            <a:endParaRPr lang="en-US" dirty="0"/>
          </a:p>
        </p:txBody>
      </p:sp>
    </p:spTree>
    <p:extLst>
      <p:ext uri="{BB962C8B-B14F-4D97-AF65-F5344CB8AC3E}">
        <p14:creationId xmlns:p14="http://schemas.microsoft.com/office/powerpoint/2010/main" val="2974845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754CA-DDA6-42AD-BFB8-3C8957B30840}"/>
              </a:ext>
            </a:extLst>
          </p:cNvPr>
          <p:cNvSpPr>
            <a:spLocks noGrp="1"/>
          </p:cNvSpPr>
          <p:nvPr>
            <p:ph type="title"/>
          </p:nvPr>
        </p:nvSpPr>
        <p:spPr/>
        <p:txBody>
          <a:bodyPr/>
          <a:lstStyle/>
          <a:p>
            <a:r>
              <a:rPr lang="en-US"/>
              <a:t>Merging and Rebasing Demo</a:t>
            </a:r>
            <a:endParaRPr lang="en-US" dirty="0"/>
          </a:p>
        </p:txBody>
      </p:sp>
      <p:sp>
        <p:nvSpPr>
          <p:cNvPr id="6" name="Text Placeholder 5">
            <a:extLst>
              <a:ext uri="{FF2B5EF4-FFF2-40B4-BE49-F238E27FC236}">
                <a16:creationId xmlns:a16="http://schemas.microsoft.com/office/drawing/2014/main" id="{4ED2D497-D3FD-4AC9-B94E-272850556E9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21687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C931-85E9-480A-82D6-6B5C62528021}"/>
              </a:ext>
            </a:extLst>
          </p:cNvPr>
          <p:cNvSpPr>
            <a:spLocks noGrp="1"/>
          </p:cNvSpPr>
          <p:nvPr>
            <p:ph type="title"/>
          </p:nvPr>
        </p:nvSpPr>
        <p:spPr/>
        <p:txBody>
          <a:bodyPr>
            <a:normAutofit fontScale="90000"/>
          </a:bodyPr>
          <a:lstStyle/>
          <a:p>
            <a:br>
              <a:rPr lang="en-US" dirty="0"/>
            </a:br>
            <a:r>
              <a:rPr lang="en-US" dirty="0"/>
              <a:t>Undoing Work</a:t>
            </a:r>
          </a:p>
        </p:txBody>
      </p:sp>
      <p:sp>
        <p:nvSpPr>
          <p:cNvPr id="3" name="Content Placeholder 2">
            <a:extLst>
              <a:ext uri="{FF2B5EF4-FFF2-40B4-BE49-F238E27FC236}">
                <a16:creationId xmlns:a16="http://schemas.microsoft.com/office/drawing/2014/main" id="{6BA9F52D-BECE-48EF-831E-4182BDD9A6B9}"/>
              </a:ext>
            </a:extLst>
          </p:cNvPr>
          <p:cNvSpPr>
            <a:spLocks noGrp="1"/>
          </p:cNvSpPr>
          <p:nvPr>
            <p:ph idx="1"/>
          </p:nvPr>
        </p:nvSpPr>
        <p:spPr/>
        <p:txBody>
          <a:bodyPr>
            <a:normAutofit/>
          </a:bodyPr>
          <a:lstStyle/>
          <a:p>
            <a:pPr lvl="1"/>
            <a:r>
              <a:rPr lang="en-US" sz="3600" dirty="0"/>
              <a:t>Revert</a:t>
            </a:r>
          </a:p>
          <a:p>
            <a:pPr lvl="1"/>
            <a:r>
              <a:rPr lang="en-US" sz="3600" dirty="0"/>
              <a:t>Checkout</a:t>
            </a:r>
          </a:p>
          <a:p>
            <a:pPr lvl="1"/>
            <a:r>
              <a:rPr lang="en-US" sz="3600" dirty="0"/>
              <a:t>Reset</a:t>
            </a:r>
          </a:p>
        </p:txBody>
      </p:sp>
    </p:spTree>
    <p:extLst>
      <p:ext uri="{BB962C8B-B14F-4D97-AF65-F5344CB8AC3E}">
        <p14:creationId xmlns:p14="http://schemas.microsoft.com/office/powerpoint/2010/main" val="3124018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8404D-29F6-4813-AA66-307E84810B9E}"/>
              </a:ext>
            </a:extLst>
          </p:cNvPr>
          <p:cNvSpPr>
            <a:spLocks noGrp="1"/>
          </p:cNvSpPr>
          <p:nvPr>
            <p:ph type="title"/>
          </p:nvPr>
        </p:nvSpPr>
        <p:spPr/>
        <p:txBody>
          <a:bodyPr>
            <a:normAutofit/>
          </a:bodyPr>
          <a:lstStyle/>
          <a:p>
            <a:r>
              <a:rPr lang="en-US" dirty="0"/>
              <a:t>The Need for Version Control</a:t>
            </a:r>
          </a:p>
        </p:txBody>
      </p:sp>
      <p:pic>
        <p:nvPicPr>
          <p:cNvPr id="1026" name="Picture 2" descr="Image result for file naming final final 2">
            <a:extLst>
              <a:ext uri="{FF2B5EF4-FFF2-40B4-BE49-F238E27FC236}">
                <a16:creationId xmlns:a16="http://schemas.microsoft.com/office/drawing/2014/main" id="{D3B07F85-AA81-4CCE-A03F-1C5A5719967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1441" y="1611983"/>
            <a:ext cx="8306837" cy="4163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719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3C04-3075-457D-AA56-34466B877926}"/>
              </a:ext>
            </a:extLst>
          </p:cNvPr>
          <p:cNvSpPr>
            <a:spLocks noGrp="1"/>
          </p:cNvSpPr>
          <p:nvPr>
            <p:ph type="title"/>
          </p:nvPr>
        </p:nvSpPr>
        <p:spPr/>
        <p:txBody>
          <a:bodyPr/>
          <a:lstStyle/>
          <a:p>
            <a:r>
              <a:rPr lang="en-US" dirty="0"/>
              <a:t>Revert</a:t>
            </a:r>
          </a:p>
        </p:txBody>
      </p:sp>
      <p:sp>
        <p:nvSpPr>
          <p:cNvPr id="4" name="Oval 3">
            <a:extLst>
              <a:ext uri="{FF2B5EF4-FFF2-40B4-BE49-F238E27FC236}">
                <a16:creationId xmlns:a16="http://schemas.microsoft.com/office/drawing/2014/main" id="{566E0AC0-C06A-4025-B5FB-9954048F45CB}"/>
              </a:ext>
            </a:extLst>
          </p:cNvPr>
          <p:cNvSpPr/>
          <p:nvPr/>
        </p:nvSpPr>
        <p:spPr>
          <a:xfrm>
            <a:off x="1705427" y="3061354"/>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A</a:t>
            </a:r>
          </a:p>
        </p:txBody>
      </p:sp>
      <p:sp>
        <p:nvSpPr>
          <p:cNvPr id="5" name="Oval 4">
            <a:extLst>
              <a:ext uri="{FF2B5EF4-FFF2-40B4-BE49-F238E27FC236}">
                <a16:creationId xmlns:a16="http://schemas.microsoft.com/office/drawing/2014/main" id="{17A628F3-E761-45F9-BFF0-BEFC4CFA36EA}"/>
              </a:ext>
            </a:extLst>
          </p:cNvPr>
          <p:cNvSpPr/>
          <p:nvPr/>
        </p:nvSpPr>
        <p:spPr>
          <a:xfrm>
            <a:off x="3006327" y="3061354"/>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B</a:t>
            </a:r>
          </a:p>
        </p:txBody>
      </p:sp>
      <p:sp>
        <p:nvSpPr>
          <p:cNvPr id="6" name="Oval 5">
            <a:extLst>
              <a:ext uri="{FF2B5EF4-FFF2-40B4-BE49-F238E27FC236}">
                <a16:creationId xmlns:a16="http://schemas.microsoft.com/office/drawing/2014/main" id="{1AB4A0D7-B216-4FB3-8B7E-13143FD8DE36}"/>
              </a:ext>
            </a:extLst>
          </p:cNvPr>
          <p:cNvSpPr/>
          <p:nvPr/>
        </p:nvSpPr>
        <p:spPr>
          <a:xfrm>
            <a:off x="4307225" y="3061354"/>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C</a:t>
            </a:r>
          </a:p>
        </p:txBody>
      </p:sp>
      <p:cxnSp>
        <p:nvCxnSpPr>
          <p:cNvPr id="7" name="Straight Arrow Connector 6">
            <a:extLst>
              <a:ext uri="{FF2B5EF4-FFF2-40B4-BE49-F238E27FC236}">
                <a16:creationId xmlns:a16="http://schemas.microsoft.com/office/drawing/2014/main" id="{541A81AC-2C01-474C-98D1-FD41692CDDEC}"/>
              </a:ext>
            </a:extLst>
          </p:cNvPr>
          <p:cNvCxnSpPr>
            <a:cxnSpLocks/>
            <a:stCxn id="5" idx="2"/>
          </p:cNvCxnSpPr>
          <p:nvPr/>
        </p:nvCxnSpPr>
        <p:spPr>
          <a:xfrm flipH="1">
            <a:off x="2440719" y="3429000"/>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E99CC0D-4585-480D-8A24-FF0A007DEA42}"/>
              </a:ext>
            </a:extLst>
          </p:cNvPr>
          <p:cNvSpPr/>
          <p:nvPr/>
        </p:nvSpPr>
        <p:spPr>
          <a:xfrm>
            <a:off x="5599158" y="3061354"/>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D</a:t>
            </a:r>
          </a:p>
        </p:txBody>
      </p:sp>
      <p:cxnSp>
        <p:nvCxnSpPr>
          <p:cNvPr id="9" name="Straight Arrow Connector 8">
            <a:extLst>
              <a:ext uri="{FF2B5EF4-FFF2-40B4-BE49-F238E27FC236}">
                <a16:creationId xmlns:a16="http://schemas.microsoft.com/office/drawing/2014/main" id="{13C8E14E-DF70-450C-B9B3-49A658D78704}"/>
              </a:ext>
            </a:extLst>
          </p:cNvPr>
          <p:cNvCxnSpPr>
            <a:cxnSpLocks/>
          </p:cNvCxnSpPr>
          <p:nvPr/>
        </p:nvCxnSpPr>
        <p:spPr>
          <a:xfrm flipH="1">
            <a:off x="3741618" y="3428999"/>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7E9DFD5-EE34-4FE6-A0EA-464A053B8A9D}"/>
              </a:ext>
            </a:extLst>
          </p:cNvPr>
          <p:cNvCxnSpPr>
            <a:cxnSpLocks/>
          </p:cNvCxnSpPr>
          <p:nvPr/>
        </p:nvCxnSpPr>
        <p:spPr>
          <a:xfrm flipH="1">
            <a:off x="5033088" y="3428999"/>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5F35B5D-EAED-45A8-AC24-E58EAE95FC2B}"/>
              </a:ext>
            </a:extLst>
          </p:cNvPr>
          <p:cNvSpPr/>
          <p:nvPr/>
        </p:nvSpPr>
        <p:spPr>
          <a:xfrm>
            <a:off x="5451560" y="2210524"/>
            <a:ext cx="1076304" cy="448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master</a:t>
            </a:r>
            <a:endParaRPr lang="en-US" b="1" dirty="0"/>
          </a:p>
        </p:txBody>
      </p:sp>
      <p:cxnSp>
        <p:nvCxnSpPr>
          <p:cNvPr id="12" name="Straight Arrow Connector 11">
            <a:extLst>
              <a:ext uri="{FF2B5EF4-FFF2-40B4-BE49-F238E27FC236}">
                <a16:creationId xmlns:a16="http://schemas.microsoft.com/office/drawing/2014/main" id="{3CFC314A-AD55-4D09-8DF2-0386C5163A93}"/>
              </a:ext>
            </a:extLst>
          </p:cNvPr>
          <p:cNvCxnSpPr>
            <a:cxnSpLocks/>
          </p:cNvCxnSpPr>
          <p:nvPr/>
        </p:nvCxnSpPr>
        <p:spPr>
          <a:xfrm>
            <a:off x="5965730" y="2667969"/>
            <a:ext cx="0" cy="386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26241B1-BC67-4D7D-8501-2A3020B49764}"/>
              </a:ext>
            </a:extLst>
          </p:cNvPr>
          <p:cNvSpPr txBox="1"/>
          <p:nvPr/>
        </p:nvSpPr>
        <p:spPr>
          <a:xfrm>
            <a:off x="906439" y="1754873"/>
            <a:ext cx="2735364" cy="615553"/>
          </a:xfrm>
          <a:prstGeom prst="rect">
            <a:avLst/>
          </a:prstGeom>
          <a:solidFill>
            <a:schemeClr val="bg1">
              <a:lumMod val="85000"/>
            </a:schemeClr>
          </a:solidFill>
          <a:ln w="12700">
            <a:solidFill>
              <a:schemeClr val="tx1"/>
            </a:solidFill>
          </a:ln>
        </p:spPr>
        <p:txBody>
          <a:bodyPr wrap="none" lIns="182880" tIns="91440" rIns="182880" bIns="91440" rtlCol="0">
            <a:spAutoFit/>
          </a:bodyPr>
          <a:lstStyle/>
          <a:p>
            <a:r>
              <a:rPr lang="en-US" sz="2800" b="1" dirty="0">
                <a:latin typeface="Consolas" panose="020B0609020204030204" pitchFamily="49" charset="0"/>
              </a:rPr>
              <a:t>git revert B</a:t>
            </a:r>
          </a:p>
        </p:txBody>
      </p:sp>
      <p:sp>
        <p:nvSpPr>
          <p:cNvPr id="15" name="Oval 14">
            <a:extLst>
              <a:ext uri="{FF2B5EF4-FFF2-40B4-BE49-F238E27FC236}">
                <a16:creationId xmlns:a16="http://schemas.microsoft.com/office/drawing/2014/main" id="{9147EAA1-2E43-4BEF-9FF2-AB1CAEB290DD}"/>
              </a:ext>
            </a:extLst>
          </p:cNvPr>
          <p:cNvSpPr/>
          <p:nvPr/>
        </p:nvSpPr>
        <p:spPr>
          <a:xfrm>
            <a:off x="3006096" y="3061354"/>
            <a:ext cx="735291" cy="735291"/>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B</a:t>
            </a:r>
          </a:p>
        </p:txBody>
      </p:sp>
      <p:pic>
        <p:nvPicPr>
          <p:cNvPr id="17" name="Graphic 16">
            <a:extLst>
              <a:ext uri="{FF2B5EF4-FFF2-40B4-BE49-F238E27FC236}">
                <a16:creationId xmlns:a16="http://schemas.microsoft.com/office/drawing/2014/main" id="{BDAFA85B-900A-4513-84D0-B712CC569B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20708" y="2828326"/>
            <a:ext cx="621095" cy="451705"/>
          </a:xfrm>
          <a:prstGeom prst="rect">
            <a:avLst/>
          </a:prstGeom>
        </p:spPr>
      </p:pic>
      <p:sp>
        <p:nvSpPr>
          <p:cNvPr id="18" name="Oval 17">
            <a:extLst>
              <a:ext uri="{FF2B5EF4-FFF2-40B4-BE49-F238E27FC236}">
                <a16:creationId xmlns:a16="http://schemas.microsoft.com/office/drawing/2014/main" id="{E00047CF-B112-483B-8B1C-C2F7059F1CF9}"/>
              </a:ext>
            </a:extLst>
          </p:cNvPr>
          <p:cNvSpPr/>
          <p:nvPr/>
        </p:nvSpPr>
        <p:spPr>
          <a:xfrm>
            <a:off x="6905422" y="3054179"/>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sz="4000" dirty="0"/>
              <a:t>!B</a:t>
            </a:r>
          </a:p>
        </p:txBody>
      </p:sp>
      <p:cxnSp>
        <p:nvCxnSpPr>
          <p:cNvPr id="19" name="Straight Arrow Connector 18">
            <a:extLst>
              <a:ext uri="{FF2B5EF4-FFF2-40B4-BE49-F238E27FC236}">
                <a16:creationId xmlns:a16="http://schemas.microsoft.com/office/drawing/2014/main" id="{BD33F509-71FE-4529-B761-897C83A06576}"/>
              </a:ext>
            </a:extLst>
          </p:cNvPr>
          <p:cNvCxnSpPr>
            <a:cxnSpLocks/>
          </p:cNvCxnSpPr>
          <p:nvPr/>
        </p:nvCxnSpPr>
        <p:spPr>
          <a:xfrm flipH="1">
            <a:off x="6339352" y="3421824"/>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0883C54-BEA6-4DF6-B963-7AE79DEBAEFA}"/>
              </a:ext>
            </a:extLst>
          </p:cNvPr>
          <p:cNvSpPr/>
          <p:nvPr/>
        </p:nvSpPr>
        <p:spPr>
          <a:xfrm>
            <a:off x="6760407" y="2219790"/>
            <a:ext cx="1076304" cy="448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master</a:t>
            </a:r>
            <a:endParaRPr lang="en-US" b="1" dirty="0"/>
          </a:p>
        </p:txBody>
      </p:sp>
      <p:cxnSp>
        <p:nvCxnSpPr>
          <p:cNvPr id="21" name="Straight Arrow Connector 20">
            <a:extLst>
              <a:ext uri="{FF2B5EF4-FFF2-40B4-BE49-F238E27FC236}">
                <a16:creationId xmlns:a16="http://schemas.microsoft.com/office/drawing/2014/main" id="{5E5E5EE5-222D-4EF1-AE5F-5A45B944E229}"/>
              </a:ext>
            </a:extLst>
          </p:cNvPr>
          <p:cNvCxnSpPr>
            <a:cxnSpLocks/>
          </p:cNvCxnSpPr>
          <p:nvPr/>
        </p:nvCxnSpPr>
        <p:spPr>
          <a:xfrm>
            <a:off x="7274577" y="2668270"/>
            <a:ext cx="0" cy="386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2B2C61A8-7F11-4F6B-88AC-0A5BD52CE43F}"/>
              </a:ext>
            </a:extLst>
          </p:cNvPr>
          <p:cNvSpPr/>
          <p:nvPr/>
        </p:nvSpPr>
        <p:spPr>
          <a:xfrm>
            <a:off x="2718624" y="4954005"/>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A</a:t>
            </a:r>
          </a:p>
        </p:txBody>
      </p:sp>
      <p:sp>
        <p:nvSpPr>
          <p:cNvPr id="23" name="Oval 22">
            <a:extLst>
              <a:ext uri="{FF2B5EF4-FFF2-40B4-BE49-F238E27FC236}">
                <a16:creationId xmlns:a16="http://schemas.microsoft.com/office/drawing/2014/main" id="{29116D02-2C27-44E0-89E4-9926FA8C3E2E}"/>
              </a:ext>
            </a:extLst>
          </p:cNvPr>
          <p:cNvSpPr/>
          <p:nvPr/>
        </p:nvSpPr>
        <p:spPr>
          <a:xfrm>
            <a:off x="4029563" y="4962048"/>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C</a:t>
            </a:r>
          </a:p>
        </p:txBody>
      </p:sp>
      <p:cxnSp>
        <p:nvCxnSpPr>
          <p:cNvPr id="24" name="Straight Arrow Connector 23">
            <a:extLst>
              <a:ext uri="{FF2B5EF4-FFF2-40B4-BE49-F238E27FC236}">
                <a16:creationId xmlns:a16="http://schemas.microsoft.com/office/drawing/2014/main" id="{9E273073-3715-4C41-8485-B8649584D310}"/>
              </a:ext>
            </a:extLst>
          </p:cNvPr>
          <p:cNvCxnSpPr>
            <a:cxnSpLocks/>
          </p:cNvCxnSpPr>
          <p:nvPr/>
        </p:nvCxnSpPr>
        <p:spPr>
          <a:xfrm flipH="1">
            <a:off x="3453916" y="5321651"/>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4AC1D555-E147-45C5-A536-8E916F9B9D09}"/>
              </a:ext>
            </a:extLst>
          </p:cNvPr>
          <p:cNvSpPr/>
          <p:nvPr/>
        </p:nvSpPr>
        <p:spPr>
          <a:xfrm>
            <a:off x="5321496" y="4962048"/>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D</a:t>
            </a:r>
          </a:p>
        </p:txBody>
      </p:sp>
      <p:cxnSp>
        <p:nvCxnSpPr>
          <p:cNvPr id="27" name="Straight Arrow Connector 26">
            <a:extLst>
              <a:ext uri="{FF2B5EF4-FFF2-40B4-BE49-F238E27FC236}">
                <a16:creationId xmlns:a16="http://schemas.microsoft.com/office/drawing/2014/main" id="{CD1734FB-A1A1-4ED6-B57F-9D053F98CCD1}"/>
              </a:ext>
            </a:extLst>
          </p:cNvPr>
          <p:cNvCxnSpPr>
            <a:cxnSpLocks/>
          </p:cNvCxnSpPr>
          <p:nvPr/>
        </p:nvCxnSpPr>
        <p:spPr>
          <a:xfrm flipH="1">
            <a:off x="4755426" y="5329693"/>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50A8622-ECA2-4E89-84A9-BBA510578E16}"/>
              </a:ext>
            </a:extLst>
          </p:cNvPr>
          <p:cNvSpPr/>
          <p:nvPr/>
        </p:nvSpPr>
        <p:spPr>
          <a:xfrm>
            <a:off x="5173386" y="4114198"/>
            <a:ext cx="1076304" cy="448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master</a:t>
            </a:r>
            <a:endParaRPr lang="en-US" b="1" dirty="0"/>
          </a:p>
        </p:txBody>
      </p:sp>
      <p:cxnSp>
        <p:nvCxnSpPr>
          <p:cNvPr id="29" name="Straight Arrow Connector 28">
            <a:extLst>
              <a:ext uri="{FF2B5EF4-FFF2-40B4-BE49-F238E27FC236}">
                <a16:creationId xmlns:a16="http://schemas.microsoft.com/office/drawing/2014/main" id="{65F8BDAA-E094-447C-9108-EFA6B1D05C6E}"/>
              </a:ext>
            </a:extLst>
          </p:cNvPr>
          <p:cNvCxnSpPr>
            <a:cxnSpLocks/>
          </p:cNvCxnSpPr>
          <p:nvPr/>
        </p:nvCxnSpPr>
        <p:spPr>
          <a:xfrm>
            <a:off x="5687556" y="4562678"/>
            <a:ext cx="0" cy="386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DE1B6E1-0BA2-476B-8F0B-404D129F299C}"/>
              </a:ext>
            </a:extLst>
          </p:cNvPr>
          <p:cNvSpPr txBox="1"/>
          <p:nvPr/>
        </p:nvSpPr>
        <p:spPr>
          <a:xfrm>
            <a:off x="7467601" y="4233834"/>
            <a:ext cx="1488140" cy="830997"/>
          </a:xfrm>
          <a:prstGeom prst="rect">
            <a:avLst/>
          </a:prstGeom>
          <a:noFill/>
        </p:spPr>
        <p:txBody>
          <a:bodyPr wrap="square" rtlCol="0">
            <a:spAutoFit/>
          </a:bodyPr>
          <a:lstStyle/>
          <a:p>
            <a:r>
              <a:rPr lang="en-US" sz="2400" dirty="0"/>
              <a:t>Equivalent end states</a:t>
            </a:r>
          </a:p>
        </p:txBody>
      </p:sp>
      <p:sp>
        <p:nvSpPr>
          <p:cNvPr id="13" name="Freeform: Shape 12">
            <a:extLst>
              <a:ext uri="{FF2B5EF4-FFF2-40B4-BE49-F238E27FC236}">
                <a16:creationId xmlns:a16="http://schemas.microsoft.com/office/drawing/2014/main" id="{1BD03FE8-685F-4055-87BF-82DDEAD2E219}"/>
              </a:ext>
            </a:extLst>
          </p:cNvPr>
          <p:cNvSpPr/>
          <p:nvPr/>
        </p:nvSpPr>
        <p:spPr>
          <a:xfrm>
            <a:off x="6670708" y="3944206"/>
            <a:ext cx="769998" cy="1138555"/>
          </a:xfrm>
          <a:custGeom>
            <a:avLst/>
            <a:gdLst>
              <a:gd name="connsiteX0" fmla="*/ 358588 w 718758"/>
              <a:gd name="connsiteY0" fmla="*/ 0 h 1075765"/>
              <a:gd name="connsiteX1" fmla="*/ 708211 w 718758"/>
              <a:gd name="connsiteY1" fmla="*/ 708212 h 1075765"/>
              <a:gd name="connsiteX2" fmla="*/ 0 w 718758"/>
              <a:gd name="connsiteY2" fmla="*/ 1075765 h 1075765"/>
              <a:gd name="connsiteX0" fmla="*/ 582706 w 765154"/>
              <a:gd name="connsiteY0" fmla="*/ 0 h 1147483"/>
              <a:gd name="connsiteX1" fmla="*/ 708211 w 765154"/>
              <a:gd name="connsiteY1" fmla="*/ 779930 h 1147483"/>
              <a:gd name="connsiteX2" fmla="*/ 0 w 765154"/>
              <a:gd name="connsiteY2" fmla="*/ 1147483 h 1147483"/>
              <a:gd name="connsiteX0" fmla="*/ 582706 w 754396"/>
              <a:gd name="connsiteY0" fmla="*/ 0 h 1147483"/>
              <a:gd name="connsiteX1" fmla="*/ 708211 w 754396"/>
              <a:gd name="connsiteY1" fmla="*/ 779930 h 1147483"/>
              <a:gd name="connsiteX2" fmla="*/ 0 w 754396"/>
              <a:gd name="connsiteY2" fmla="*/ 1147483 h 1147483"/>
              <a:gd name="connsiteX0" fmla="*/ 582706 w 754396"/>
              <a:gd name="connsiteY0" fmla="*/ 0 h 1147483"/>
              <a:gd name="connsiteX1" fmla="*/ 708211 w 754396"/>
              <a:gd name="connsiteY1" fmla="*/ 779930 h 1147483"/>
              <a:gd name="connsiteX2" fmla="*/ 0 w 754396"/>
              <a:gd name="connsiteY2" fmla="*/ 1147483 h 1147483"/>
              <a:gd name="connsiteX0" fmla="*/ 582875 w 754565"/>
              <a:gd name="connsiteY0" fmla="*/ 0 h 1147519"/>
              <a:gd name="connsiteX1" fmla="*/ 708380 w 754565"/>
              <a:gd name="connsiteY1" fmla="*/ 779930 h 1147519"/>
              <a:gd name="connsiteX2" fmla="*/ 169 w 754565"/>
              <a:gd name="connsiteY2" fmla="*/ 1147483 h 1147519"/>
              <a:gd name="connsiteX0" fmla="*/ 654596 w 783472"/>
              <a:gd name="connsiteY0" fmla="*/ 0 h 1147519"/>
              <a:gd name="connsiteX1" fmla="*/ 708383 w 783472"/>
              <a:gd name="connsiteY1" fmla="*/ 779930 h 1147519"/>
              <a:gd name="connsiteX2" fmla="*/ 172 w 783472"/>
              <a:gd name="connsiteY2" fmla="*/ 1147483 h 1147519"/>
              <a:gd name="connsiteX0" fmla="*/ 654596 w 760548"/>
              <a:gd name="connsiteY0" fmla="*/ 0 h 1147519"/>
              <a:gd name="connsiteX1" fmla="*/ 708383 w 760548"/>
              <a:gd name="connsiteY1" fmla="*/ 779930 h 1147519"/>
              <a:gd name="connsiteX2" fmla="*/ 172 w 760548"/>
              <a:gd name="connsiteY2" fmla="*/ 1147483 h 1147519"/>
              <a:gd name="connsiteX0" fmla="*/ 618737 w 749547"/>
              <a:gd name="connsiteY0" fmla="*/ 0 h 1138555"/>
              <a:gd name="connsiteX1" fmla="*/ 708383 w 749547"/>
              <a:gd name="connsiteY1" fmla="*/ 770966 h 1138555"/>
              <a:gd name="connsiteX2" fmla="*/ 172 w 749547"/>
              <a:gd name="connsiteY2" fmla="*/ 1138519 h 1138555"/>
              <a:gd name="connsiteX0" fmla="*/ 618737 w 769998"/>
              <a:gd name="connsiteY0" fmla="*/ 0 h 1138555"/>
              <a:gd name="connsiteX1" fmla="*/ 708383 w 769998"/>
              <a:gd name="connsiteY1" fmla="*/ 770966 h 1138555"/>
              <a:gd name="connsiteX2" fmla="*/ 172 w 769998"/>
              <a:gd name="connsiteY2" fmla="*/ 1138519 h 1138555"/>
            </a:gdLst>
            <a:ahLst/>
            <a:cxnLst>
              <a:cxn ang="0">
                <a:pos x="connsiteX0" y="connsiteY0"/>
              </a:cxn>
              <a:cxn ang="0">
                <a:pos x="connsiteX1" y="connsiteY1"/>
              </a:cxn>
              <a:cxn ang="0">
                <a:pos x="connsiteX2" y="connsiteY2"/>
              </a:cxn>
            </a:cxnLst>
            <a:rect l="l" t="t" r="r" b="b"/>
            <a:pathLst>
              <a:path w="769998" h="1138555">
                <a:moveTo>
                  <a:pt x="618737" y="0"/>
                </a:moveTo>
                <a:cubicBezTo>
                  <a:pt x="787571" y="560295"/>
                  <a:pt x="811477" y="581213"/>
                  <a:pt x="708383" y="770966"/>
                </a:cubicBezTo>
                <a:cubicBezTo>
                  <a:pt x="605289" y="960719"/>
                  <a:pt x="-11781" y="1141508"/>
                  <a:pt x="172" y="1138519"/>
                </a:cubicBezTo>
              </a:path>
            </a:pathLst>
          </a:custGeom>
          <a:noFill/>
          <a:ln w="38100">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Tree>
    <p:extLst>
      <p:ext uri="{BB962C8B-B14F-4D97-AF65-F5344CB8AC3E}">
        <p14:creationId xmlns:p14="http://schemas.microsoft.com/office/powerpoint/2010/main" val="334589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8" grpId="0" animBg="1"/>
      <p:bldP spid="20" grpId="0" animBg="1"/>
      <p:bldP spid="22" grpId="0" animBg="1"/>
      <p:bldP spid="23" grpId="0" animBg="1"/>
      <p:bldP spid="25" grpId="0" animBg="1"/>
      <p:bldP spid="28" grpId="0" animBg="1"/>
      <p:bldP spid="3" grpId="0"/>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2942-6305-4F8D-A15C-D47B3DAF0F82}"/>
              </a:ext>
            </a:extLst>
          </p:cNvPr>
          <p:cNvSpPr>
            <a:spLocks noGrp="1"/>
          </p:cNvSpPr>
          <p:nvPr>
            <p:ph type="title"/>
          </p:nvPr>
        </p:nvSpPr>
        <p:spPr/>
        <p:txBody>
          <a:bodyPr>
            <a:normAutofit fontScale="90000"/>
          </a:bodyPr>
          <a:lstStyle/>
          <a:p>
            <a:r>
              <a:rPr lang="en-US" dirty="0"/>
              <a:t>Checkout Discards Unstaged Changes</a:t>
            </a:r>
          </a:p>
        </p:txBody>
      </p:sp>
      <p:sp>
        <p:nvSpPr>
          <p:cNvPr id="4" name="Rectangle: Rounded Corners 3">
            <a:extLst>
              <a:ext uri="{FF2B5EF4-FFF2-40B4-BE49-F238E27FC236}">
                <a16:creationId xmlns:a16="http://schemas.microsoft.com/office/drawing/2014/main" id="{A27B4F10-BF7D-4F87-9E08-6A76385D44B2}"/>
              </a:ext>
            </a:extLst>
          </p:cNvPr>
          <p:cNvSpPr/>
          <p:nvPr/>
        </p:nvSpPr>
        <p:spPr>
          <a:xfrm>
            <a:off x="2612572" y="1585038"/>
            <a:ext cx="1811382" cy="653142"/>
          </a:xfrm>
          <a:prstGeom prst="roundRect">
            <a:avLst/>
          </a:prstGeom>
          <a:solidFill>
            <a:srgbClr val="00B0F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Unmodified</a:t>
            </a:r>
          </a:p>
        </p:txBody>
      </p:sp>
      <p:sp>
        <p:nvSpPr>
          <p:cNvPr id="5" name="Rectangle: Rounded Corners 4">
            <a:extLst>
              <a:ext uri="{FF2B5EF4-FFF2-40B4-BE49-F238E27FC236}">
                <a16:creationId xmlns:a16="http://schemas.microsoft.com/office/drawing/2014/main" id="{C0FCEF8E-0EEF-4812-A4FA-4C2001AA95D5}"/>
              </a:ext>
            </a:extLst>
          </p:cNvPr>
          <p:cNvSpPr/>
          <p:nvPr/>
        </p:nvSpPr>
        <p:spPr>
          <a:xfrm>
            <a:off x="4924697" y="1602370"/>
            <a:ext cx="1637211" cy="65314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Modified</a:t>
            </a:r>
          </a:p>
        </p:txBody>
      </p:sp>
      <p:sp>
        <p:nvSpPr>
          <p:cNvPr id="6" name="Rectangle: Rounded Corners 5">
            <a:extLst>
              <a:ext uri="{FF2B5EF4-FFF2-40B4-BE49-F238E27FC236}">
                <a16:creationId xmlns:a16="http://schemas.microsoft.com/office/drawing/2014/main" id="{3204B681-BE24-46C1-A2DB-88B1FA469F6B}"/>
              </a:ext>
            </a:extLst>
          </p:cNvPr>
          <p:cNvSpPr/>
          <p:nvPr/>
        </p:nvSpPr>
        <p:spPr>
          <a:xfrm>
            <a:off x="7062651" y="1602370"/>
            <a:ext cx="1550121" cy="653142"/>
          </a:xfrm>
          <a:prstGeom prst="roundRect">
            <a:avLst/>
          </a:prstGeom>
          <a:solidFill>
            <a:srgbClr val="96F49A"/>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ysClr val="windowText" lastClr="000000"/>
                </a:solidFill>
              </a:rPr>
              <a:t>Staged</a:t>
            </a:r>
          </a:p>
        </p:txBody>
      </p:sp>
      <p:cxnSp>
        <p:nvCxnSpPr>
          <p:cNvPr id="9" name="Straight Connector 8">
            <a:extLst>
              <a:ext uri="{FF2B5EF4-FFF2-40B4-BE49-F238E27FC236}">
                <a16:creationId xmlns:a16="http://schemas.microsoft.com/office/drawing/2014/main" id="{001E2692-5D83-46CD-B74F-41DE53133AE4}"/>
              </a:ext>
            </a:extLst>
          </p:cNvPr>
          <p:cNvCxnSpPr>
            <a:cxnSpLocks/>
          </p:cNvCxnSpPr>
          <p:nvPr/>
        </p:nvCxnSpPr>
        <p:spPr>
          <a:xfrm>
            <a:off x="5743302" y="2325189"/>
            <a:ext cx="0" cy="3762103"/>
          </a:xfrm>
          <a:prstGeom prst="line">
            <a:avLst/>
          </a:prstGeom>
          <a:ln w="38100">
            <a:solidFill>
              <a:schemeClr val="accent3">
                <a:lumMod val="75000"/>
              </a:schemeClr>
            </a:solidFill>
          </a:ln>
        </p:spPr>
        <p:style>
          <a:lnRef idx="1">
            <a:schemeClr val="accent3"/>
          </a:lnRef>
          <a:fillRef idx="0">
            <a:schemeClr val="accent3"/>
          </a:fillRef>
          <a:effectRef idx="0">
            <a:schemeClr val="accent3"/>
          </a:effectRef>
          <a:fontRef idx="minor">
            <a:schemeClr val="tx1"/>
          </a:fontRef>
        </p:style>
      </p:cxnSp>
      <p:sp>
        <p:nvSpPr>
          <p:cNvPr id="11" name="Arrow: Right 10">
            <a:extLst>
              <a:ext uri="{FF2B5EF4-FFF2-40B4-BE49-F238E27FC236}">
                <a16:creationId xmlns:a16="http://schemas.microsoft.com/office/drawing/2014/main" id="{F65445D6-ADBB-412F-91DC-B605099DC706}"/>
              </a:ext>
            </a:extLst>
          </p:cNvPr>
          <p:cNvSpPr/>
          <p:nvPr/>
        </p:nvSpPr>
        <p:spPr>
          <a:xfrm>
            <a:off x="3518264" y="2999326"/>
            <a:ext cx="2225038" cy="792222"/>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t>edit</a:t>
            </a:r>
          </a:p>
        </p:txBody>
      </p:sp>
      <p:sp>
        <p:nvSpPr>
          <p:cNvPr id="13" name="Arrow: Right 12">
            <a:extLst>
              <a:ext uri="{FF2B5EF4-FFF2-40B4-BE49-F238E27FC236}">
                <a16:creationId xmlns:a16="http://schemas.microsoft.com/office/drawing/2014/main" id="{53AF62EF-EE5C-44D2-97C6-F347A5935C68}"/>
              </a:ext>
            </a:extLst>
          </p:cNvPr>
          <p:cNvSpPr/>
          <p:nvPr/>
        </p:nvSpPr>
        <p:spPr>
          <a:xfrm>
            <a:off x="5732437" y="3047250"/>
            <a:ext cx="2105274" cy="792222"/>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t>stage</a:t>
            </a:r>
          </a:p>
        </p:txBody>
      </p:sp>
      <p:sp>
        <p:nvSpPr>
          <p:cNvPr id="14" name="Arrow: Right 13">
            <a:extLst>
              <a:ext uri="{FF2B5EF4-FFF2-40B4-BE49-F238E27FC236}">
                <a16:creationId xmlns:a16="http://schemas.microsoft.com/office/drawing/2014/main" id="{2F868B42-923E-4DBA-9FA2-9959962C783A}"/>
              </a:ext>
            </a:extLst>
          </p:cNvPr>
          <p:cNvSpPr/>
          <p:nvPr/>
        </p:nvSpPr>
        <p:spPr>
          <a:xfrm flipH="1">
            <a:off x="3531328" y="5188275"/>
            <a:ext cx="4319448" cy="792222"/>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t>commit</a:t>
            </a:r>
          </a:p>
        </p:txBody>
      </p:sp>
      <p:sp>
        <p:nvSpPr>
          <p:cNvPr id="12" name="Rectangle: Rounded Corners 11">
            <a:extLst>
              <a:ext uri="{FF2B5EF4-FFF2-40B4-BE49-F238E27FC236}">
                <a16:creationId xmlns:a16="http://schemas.microsoft.com/office/drawing/2014/main" id="{BF4ADD81-7072-4A18-A489-4C0426520E71}"/>
              </a:ext>
            </a:extLst>
          </p:cNvPr>
          <p:cNvSpPr/>
          <p:nvPr/>
        </p:nvSpPr>
        <p:spPr>
          <a:xfrm>
            <a:off x="300447" y="1565616"/>
            <a:ext cx="1811382" cy="653142"/>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solidFill>
                  <a:sysClr val="windowText" lastClr="000000"/>
                </a:solidFill>
              </a:rPr>
              <a:t>Untracked</a:t>
            </a:r>
          </a:p>
        </p:txBody>
      </p:sp>
      <p:cxnSp>
        <p:nvCxnSpPr>
          <p:cNvPr id="15" name="Straight Connector 14">
            <a:extLst>
              <a:ext uri="{FF2B5EF4-FFF2-40B4-BE49-F238E27FC236}">
                <a16:creationId xmlns:a16="http://schemas.microsoft.com/office/drawing/2014/main" id="{980CDB21-1593-4AF5-A4CD-063583EA071E}"/>
              </a:ext>
            </a:extLst>
          </p:cNvPr>
          <p:cNvCxnSpPr>
            <a:cxnSpLocks/>
          </p:cNvCxnSpPr>
          <p:nvPr/>
        </p:nvCxnSpPr>
        <p:spPr>
          <a:xfrm>
            <a:off x="7837711" y="2325189"/>
            <a:ext cx="0" cy="3762103"/>
          </a:xfrm>
          <a:prstGeom prst="line">
            <a:avLst/>
          </a:prstGeom>
          <a:ln w="38100">
            <a:solidFill>
              <a:schemeClr val="accent3">
                <a:lumMod val="75000"/>
              </a:schemeClr>
            </a:solidFill>
          </a:ln>
        </p:spPr>
        <p:style>
          <a:lnRef idx="1">
            <a:schemeClr val="accent3"/>
          </a:lnRef>
          <a:fillRef idx="0">
            <a:schemeClr val="accent3"/>
          </a:fillRef>
          <a:effectRef idx="0">
            <a:schemeClr val="accent3"/>
          </a:effectRef>
          <a:fontRef idx="minor">
            <a:schemeClr val="tx1"/>
          </a:fontRef>
        </p:style>
      </p:cxnSp>
      <p:cxnSp>
        <p:nvCxnSpPr>
          <p:cNvPr id="16" name="Straight Connector 15">
            <a:extLst>
              <a:ext uri="{FF2B5EF4-FFF2-40B4-BE49-F238E27FC236}">
                <a16:creationId xmlns:a16="http://schemas.microsoft.com/office/drawing/2014/main" id="{DCBB215B-4198-4FAD-8F0C-D76E711D5570}"/>
              </a:ext>
            </a:extLst>
          </p:cNvPr>
          <p:cNvCxnSpPr>
            <a:cxnSpLocks/>
          </p:cNvCxnSpPr>
          <p:nvPr/>
        </p:nvCxnSpPr>
        <p:spPr>
          <a:xfrm>
            <a:off x="3518263" y="2325189"/>
            <a:ext cx="0" cy="3762103"/>
          </a:xfrm>
          <a:prstGeom prst="line">
            <a:avLst/>
          </a:prstGeom>
          <a:ln w="38100">
            <a:solidFill>
              <a:schemeClr val="accent3">
                <a:lumMod val="75000"/>
              </a:schemeClr>
            </a:solidFill>
          </a:ln>
        </p:spPr>
        <p:style>
          <a:lnRef idx="1">
            <a:schemeClr val="accent3"/>
          </a:lnRef>
          <a:fillRef idx="0">
            <a:schemeClr val="accent3"/>
          </a:fillRef>
          <a:effectRef idx="0">
            <a:schemeClr val="accent3"/>
          </a:effectRef>
          <a:fontRef idx="minor">
            <a:schemeClr val="tx1"/>
          </a:fontRef>
        </p:style>
      </p:cxnSp>
      <p:cxnSp>
        <p:nvCxnSpPr>
          <p:cNvPr id="17" name="Straight Connector 16">
            <a:extLst>
              <a:ext uri="{FF2B5EF4-FFF2-40B4-BE49-F238E27FC236}">
                <a16:creationId xmlns:a16="http://schemas.microsoft.com/office/drawing/2014/main" id="{FDDB9F86-4FA9-4FEE-8278-A2EE02976F42}"/>
              </a:ext>
            </a:extLst>
          </p:cNvPr>
          <p:cNvCxnSpPr>
            <a:cxnSpLocks/>
          </p:cNvCxnSpPr>
          <p:nvPr/>
        </p:nvCxnSpPr>
        <p:spPr>
          <a:xfrm>
            <a:off x="1175658" y="2325189"/>
            <a:ext cx="0" cy="3762103"/>
          </a:xfrm>
          <a:prstGeom prst="line">
            <a:avLst/>
          </a:prstGeom>
          <a:ln w="38100">
            <a:solidFill>
              <a:schemeClr val="accent3">
                <a:lumMod val="75000"/>
              </a:schemeClr>
            </a:solidFill>
          </a:ln>
        </p:spPr>
        <p:style>
          <a:lnRef idx="1">
            <a:schemeClr val="accent3"/>
          </a:lnRef>
          <a:fillRef idx="0">
            <a:schemeClr val="accent3"/>
          </a:fillRef>
          <a:effectRef idx="0">
            <a:schemeClr val="accent3"/>
          </a:effectRef>
          <a:fontRef idx="minor">
            <a:schemeClr val="tx1"/>
          </a:fontRef>
        </p:style>
      </p:cxnSp>
      <p:sp>
        <p:nvSpPr>
          <p:cNvPr id="18" name="Arrow: Right 17">
            <a:extLst>
              <a:ext uri="{FF2B5EF4-FFF2-40B4-BE49-F238E27FC236}">
                <a16:creationId xmlns:a16="http://schemas.microsoft.com/office/drawing/2014/main" id="{5FFE6A56-AD26-4487-9C76-AD731C42B508}"/>
              </a:ext>
            </a:extLst>
          </p:cNvPr>
          <p:cNvSpPr/>
          <p:nvPr/>
        </p:nvSpPr>
        <p:spPr>
          <a:xfrm flipH="1">
            <a:off x="1193077" y="3442301"/>
            <a:ext cx="2320833" cy="820998"/>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t>remove</a:t>
            </a:r>
          </a:p>
        </p:txBody>
      </p:sp>
      <p:sp>
        <p:nvSpPr>
          <p:cNvPr id="19" name="Arrow: Right 18">
            <a:extLst>
              <a:ext uri="{FF2B5EF4-FFF2-40B4-BE49-F238E27FC236}">
                <a16:creationId xmlns:a16="http://schemas.microsoft.com/office/drawing/2014/main" id="{6AB48071-B37E-46D0-977F-0C3E62F79C20}"/>
              </a:ext>
            </a:extLst>
          </p:cNvPr>
          <p:cNvSpPr/>
          <p:nvPr/>
        </p:nvSpPr>
        <p:spPr>
          <a:xfrm>
            <a:off x="1188724" y="2339219"/>
            <a:ext cx="6662052" cy="727234"/>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t>stage</a:t>
            </a:r>
          </a:p>
        </p:txBody>
      </p:sp>
      <p:sp>
        <p:nvSpPr>
          <p:cNvPr id="20" name="Arrow: Right 19">
            <a:extLst>
              <a:ext uri="{FF2B5EF4-FFF2-40B4-BE49-F238E27FC236}">
                <a16:creationId xmlns:a16="http://schemas.microsoft.com/office/drawing/2014/main" id="{9CFCD645-5785-4CB3-82AC-03F90CFC3B63}"/>
              </a:ext>
            </a:extLst>
          </p:cNvPr>
          <p:cNvSpPr/>
          <p:nvPr/>
        </p:nvSpPr>
        <p:spPr>
          <a:xfrm flipH="1">
            <a:off x="3544391" y="4406213"/>
            <a:ext cx="2190201" cy="792222"/>
          </a:xfrm>
          <a:prstGeom prst="righ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solidFill>
                  <a:sysClr val="windowText" lastClr="000000"/>
                </a:solidFill>
              </a:rPr>
              <a:t>checkout</a:t>
            </a:r>
          </a:p>
        </p:txBody>
      </p:sp>
      <p:sp>
        <p:nvSpPr>
          <p:cNvPr id="3" name="Rectangle: Rounded Corners 2">
            <a:extLst>
              <a:ext uri="{FF2B5EF4-FFF2-40B4-BE49-F238E27FC236}">
                <a16:creationId xmlns:a16="http://schemas.microsoft.com/office/drawing/2014/main" id="{F0F94A99-7F23-48CA-A078-FAEDE27ADAEE}"/>
              </a:ext>
            </a:extLst>
          </p:cNvPr>
          <p:cNvSpPr/>
          <p:nvPr/>
        </p:nvSpPr>
        <p:spPr>
          <a:xfrm>
            <a:off x="3056749" y="3800410"/>
            <a:ext cx="3256969" cy="61484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latin typeface="Consolas" panose="020B0609020204030204" pitchFamily="49" charset="0"/>
              </a:rPr>
              <a:t>git checkout foo.txt</a:t>
            </a:r>
          </a:p>
        </p:txBody>
      </p:sp>
    </p:spTree>
    <p:extLst>
      <p:ext uri="{BB962C8B-B14F-4D97-AF65-F5344CB8AC3E}">
        <p14:creationId xmlns:p14="http://schemas.microsoft.com/office/powerpoint/2010/main" val="3901147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2942-6305-4F8D-A15C-D47B3DAF0F82}"/>
              </a:ext>
            </a:extLst>
          </p:cNvPr>
          <p:cNvSpPr>
            <a:spLocks noGrp="1"/>
          </p:cNvSpPr>
          <p:nvPr>
            <p:ph type="title"/>
          </p:nvPr>
        </p:nvSpPr>
        <p:spPr/>
        <p:txBody>
          <a:bodyPr/>
          <a:lstStyle/>
          <a:p>
            <a:r>
              <a:rPr lang="en-US" dirty="0"/>
              <a:t>Reset Unstages Changes</a:t>
            </a:r>
          </a:p>
        </p:txBody>
      </p:sp>
      <p:sp>
        <p:nvSpPr>
          <p:cNvPr id="4" name="Rectangle: Rounded Corners 3">
            <a:extLst>
              <a:ext uri="{FF2B5EF4-FFF2-40B4-BE49-F238E27FC236}">
                <a16:creationId xmlns:a16="http://schemas.microsoft.com/office/drawing/2014/main" id="{A27B4F10-BF7D-4F87-9E08-6A76385D44B2}"/>
              </a:ext>
            </a:extLst>
          </p:cNvPr>
          <p:cNvSpPr/>
          <p:nvPr/>
        </p:nvSpPr>
        <p:spPr>
          <a:xfrm>
            <a:off x="2612572" y="1585038"/>
            <a:ext cx="1811382" cy="653142"/>
          </a:xfrm>
          <a:prstGeom prst="roundRect">
            <a:avLst/>
          </a:prstGeom>
          <a:solidFill>
            <a:srgbClr val="00B0F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Unmodified</a:t>
            </a:r>
          </a:p>
        </p:txBody>
      </p:sp>
      <p:sp>
        <p:nvSpPr>
          <p:cNvPr id="5" name="Rectangle: Rounded Corners 4">
            <a:extLst>
              <a:ext uri="{FF2B5EF4-FFF2-40B4-BE49-F238E27FC236}">
                <a16:creationId xmlns:a16="http://schemas.microsoft.com/office/drawing/2014/main" id="{C0FCEF8E-0EEF-4812-A4FA-4C2001AA95D5}"/>
              </a:ext>
            </a:extLst>
          </p:cNvPr>
          <p:cNvSpPr/>
          <p:nvPr/>
        </p:nvSpPr>
        <p:spPr>
          <a:xfrm>
            <a:off x="4924697" y="1602370"/>
            <a:ext cx="1637211" cy="65314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Modified</a:t>
            </a:r>
          </a:p>
        </p:txBody>
      </p:sp>
      <p:sp>
        <p:nvSpPr>
          <p:cNvPr id="6" name="Rectangle: Rounded Corners 5">
            <a:extLst>
              <a:ext uri="{FF2B5EF4-FFF2-40B4-BE49-F238E27FC236}">
                <a16:creationId xmlns:a16="http://schemas.microsoft.com/office/drawing/2014/main" id="{3204B681-BE24-46C1-A2DB-88B1FA469F6B}"/>
              </a:ext>
            </a:extLst>
          </p:cNvPr>
          <p:cNvSpPr/>
          <p:nvPr/>
        </p:nvSpPr>
        <p:spPr>
          <a:xfrm>
            <a:off x="7062651" y="1602370"/>
            <a:ext cx="1550121" cy="653142"/>
          </a:xfrm>
          <a:prstGeom prst="roundRect">
            <a:avLst/>
          </a:prstGeom>
          <a:solidFill>
            <a:srgbClr val="96F49A"/>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ysClr val="windowText" lastClr="000000"/>
                </a:solidFill>
              </a:rPr>
              <a:t>Staged</a:t>
            </a:r>
          </a:p>
        </p:txBody>
      </p:sp>
      <p:cxnSp>
        <p:nvCxnSpPr>
          <p:cNvPr id="9" name="Straight Connector 8">
            <a:extLst>
              <a:ext uri="{FF2B5EF4-FFF2-40B4-BE49-F238E27FC236}">
                <a16:creationId xmlns:a16="http://schemas.microsoft.com/office/drawing/2014/main" id="{001E2692-5D83-46CD-B74F-41DE53133AE4}"/>
              </a:ext>
            </a:extLst>
          </p:cNvPr>
          <p:cNvCxnSpPr>
            <a:cxnSpLocks/>
          </p:cNvCxnSpPr>
          <p:nvPr/>
        </p:nvCxnSpPr>
        <p:spPr>
          <a:xfrm>
            <a:off x="5743302" y="2325189"/>
            <a:ext cx="0" cy="3762103"/>
          </a:xfrm>
          <a:prstGeom prst="line">
            <a:avLst/>
          </a:prstGeom>
          <a:ln w="38100">
            <a:solidFill>
              <a:schemeClr val="accent3">
                <a:lumMod val="75000"/>
              </a:schemeClr>
            </a:solidFill>
          </a:ln>
        </p:spPr>
        <p:style>
          <a:lnRef idx="1">
            <a:schemeClr val="accent3"/>
          </a:lnRef>
          <a:fillRef idx="0">
            <a:schemeClr val="accent3"/>
          </a:fillRef>
          <a:effectRef idx="0">
            <a:schemeClr val="accent3"/>
          </a:effectRef>
          <a:fontRef idx="minor">
            <a:schemeClr val="tx1"/>
          </a:fontRef>
        </p:style>
      </p:cxnSp>
      <p:sp>
        <p:nvSpPr>
          <p:cNvPr id="11" name="Arrow: Right 10">
            <a:extLst>
              <a:ext uri="{FF2B5EF4-FFF2-40B4-BE49-F238E27FC236}">
                <a16:creationId xmlns:a16="http://schemas.microsoft.com/office/drawing/2014/main" id="{F65445D6-ADBB-412F-91DC-B605099DC706}"/>
              </a:ext>
            </a:extLst>
          </p:cNvPr>
          <p:cNvSpPr/>
          <p:nvPr/>
        </p:nvSpPr>
        <p:spPr>
          <a:xfrm>
            <a:off x="3518264" y="2999326"/>
            <a:ext cx="2225038" cy="792222"/>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t>edit</a:t>
            </a:r>
          </a:p>
        </p:txBody>
      </p:sp>
      <p:sp>
        <p:nvSpPr>
          <p:cNvPr id="13" name="Arrow: Right 12">
            <a:extLst>
              <a:ext uri="{FF2B5EF4-FFF2-40B4-BE49-F238E27FC236}">
                <a16:creationId xmlns:a16="http://schemas.microsoft.com/office/drawing/2014/main" id="{53AF62EF-EE5C-44D2-97C6-F347A5935C68}"/>
              </a:ext>
            </a:extLst>
          </p:cNvPr>
          <p:cNvSpPr/>
          <p:nvPr/>
        </p:nvSpPr>
        <p:spPr>
          <a:xfrm>
            <a:off x="5732437" y="3047250"/>
            <a:ext cx="2105274" cy="792222"/>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t>stage</a:t>
            </a:r>
          </a:p>
        </p:txBody>
      </p:sp>
      <p:sp>
        <p:nvSpPr>
          <p:cNvPr id="14" name="Arrow: Right 13">
            <a:extLst>
              <a:ext uri="{FF2B5EF4-FFF2-40B4-BE49-F238E27FC236}">
                <a16:creationId xmlns:a16="http://schemas.microsoft.com/office/drawing/2014/main" id="{2F868B42-923E-4DBA-9FA2-9959962C783A}"/>
              </a:ext>
            </a:extLst>
          </p:cNvPr>
          <p:cNvSpPr/>
          <p:nvPr/>
        </p:nvSpPr>
        <p:spPr>
          <a:xfrm flipH="1">
            <a:off x="3531328" y="5188275"/>
            <a:ext cx="4319448" cy="792222"/>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t>commit</a:t>
            </a:r>
          </a:p>
        </p:txBody>
      </p:sp>
      <p:sp>
        <p:nvSpPr>
          <p:cNvPr id="12" name="Rectangle: Rounded Corners 11">
            <a:extLst>
              <a:ext uri="{FF2B5EF4-FFF2-40B4-BE49-F238E27FC236}">
                <a16:creationId xmlns:a16="http://schemas.microsoft.com/office/drawing/2014/main" id="{BF4ADD81-7072-4A18-A489-4C0426520E71}"/>
              </a:ext>
            </a:extLst>
          </p:cNvPr>
          <p:cNvSpPr/>
          <p:nvPr/>
        </p:nvSpPr>
        <p:spPr>
          <a:xfrm>
            <a:off x="300447" y="1565616"/>
            <a:ext cx="1811382" cy="653142"/>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solidFill>
                  <a:sysClr val="windowText" lastClr="000000"/>
                </a:solidFill>
              </a:rPr>
              <a:t>Untracked</a:t>
            </a:r>
          </a:p>
        </p:txBody>
      </p:sp>
      <p:cxnSp>
        <p:nvCxnSpPr>
          <p:cNvPr id="15" name="Straight Connector 14">
            <a:extLst>
              <a:ext uri="{FF2B5EF4-FFF2-40B4-BE49-F238E27FC236}">
                <a16:creationId xmlns:a16="http://schemas.microsoft.com/office/drawing/2014/main" id="{980CDB21-1593-4AF5-A4CD-063583EA071E}"/>
              </a:ext>
            </a:extLst>
          </p:cNvPr>
          <p:cNvCxnSpPr>
            <a:cxnSpLocks/>
          </p:cNvCxnSpPr>
          <p:nvPr/>
        </p:nvCxnSpPr>
        <p:spPr>
          <a:xfrm>
            <a:off x="7837711" y="2325189"/>
            <a:ext cx="0" cy="3762103"/>
          </a:xfrm>
          <a:prstGeom prst="line">
            <a:avLst/>
          </a:prstGeom>
          <a:ln w="38100">
            <a:solidFill>
              <a:schemeClr val="accent3">
                <a:lumMod val="75000"/>
              </a:schemeClr>
            </a:solidFill>
          </a:ln>
        </p:spPr>
        <p:style>
          <a:lnRef idx="1">
            <a:schemeClr val="accent3"/>
          </a:lnRef>
          <a:fillRef idx="0">
            <a:schemeClr val="accent3"/>
          </a:fillRef>
          <a:effectRef idx="0">
            <a:schemeClr val="accent3"/>
          </a:effectRef>
          <a:fontRef idx="minor">
            <a:schemeClr val="tx1"/>
          </a:fontRef>
        </p:style>
      </p:cxnSp>
      <p:cxnSp>
        <p:nvCxnSpPr>
          <p:cNvPr id="16" name="Straight Connector 15">
            <a:extLst>
              <a:ext uri="{FF2B5EF4-FFF2-40B4-BE49-F238E27FC236}">
                <a16:creationId xmlns:a16="http://schemas.microsoft.com/office/drawing/2014/main" id="{DCBB215B-4198-4FAD-8F0C-D76E711D5570}"/>
              </a:ext>
            </a:extLst>
          </p:cNvPr>
          <p:cNvCxnSpPr>
            <a:cxnSpLocks/>
          </p:cNvCxnSpPr>
          <p:nvPr/>
        </p:nvCxnSpPr>
        <p:spPr>
          <a:xfrm>
            <a:off x="3518263" y="2325189"/>
            <a:ext cx="0" cy="3762103"/>
          </a:xfrm>
          <a:prstGeom prst="line">
            <a:avLst/>
          </a:prstGeom>
          <a:ln w="38100">
            <a:solidFill>
              <a:schemeClr val="accent3">
                <a:lumMod val="75000"/>
              </a:schemeClr>
            </a:solidFill>
          </a:ln>
        </p:spPr>
        <p:style>
          <a:lnRef idx="1">
            <a:schemeClr val="accent3"/>
          </a:lnRef>
          <a:fillRef idx="0">
            <a:schemeClr val="accent3"/>
          </a:fillRef>
          <a:effectRef idx="0">
            <a:schemeClr val="accent3"/>
          </a:effectRef>
          <a:fontRef idx="minor">
            <a:schemeClr val="tx1"/>
          </a:fontRef>
        </p:style>
      </p:cxnSp>
      <p:cxnSp>
        <p:nvCxnSpPr>
          <p:cNvPr id="17" name="Straight Connector 16">
            <a:extLst>
              <a:ext uri="{FF2B5EF4-FFF2-40B4-BE49-F238E27FC236}">
                <a16:creationId xmlns:a16="http://schemas.microsoft.com/office/drawing/2014/main" id="{FDDB9F86-4FA9-4FEE-8278-A2EE02976F42}"/>
              </a:ext>
            </a:extLst>
          </p:cNvPr>
          <p:cNvCxnSpPr>
            <a:cxnSpLocks/>
          </p:cNvCxnSpPr>
          <p:nvPr/>
        </p:nvCxnSpPr>
        <p:spPr>
          <a:xfrm>
            <a:off x="1175658" y="2325189"/>
            <a:ext cx="0" cy="3762103"/>
          </a:xfrm>
          <a:prstGeom prst="line">
            <a:avLst/>
          </a:prstGeom>
          <a:ln w="38100">
            <a:solidFill>
              <a:schemeClr val="accent3">
                <a:lumMod val="75000"/>
              </a:schemeClr>
            </a:solidFill>
          </a:ln>
        </p:spPr>
        <p:style>
          <a:lnRef idx="1">
            <a:schemeClr val="accent3"/>
          </a:lnRef>
          <a:fillRef idx="0">
            <a:schemeClr val="accent3"/>
          </a:fillRef>
          <a:effectRef idx="0">
            <a:schemeClr val="accent3"/>
          </a:effectRef>
          <a:fontRef idx="minor">
            <a:schemeClr val="tx1"/>
          </a:fontRef>
        </p:style>
      </p:cxnSp>
      <p:sp>
        <p:nvSpPr>
          <p:cNvPr id="18" name="Arrow: Right 17">
            <a:extLst>
              <a:ext uri="{FF2B5EF4-FFF2-40B4-BE49-F238E27FC236}">
                <a16:creationId xmlns:a16="http://schemas.microsoft.com/office/drawing/2014/main" id="{5FFE6A56-AD26-4487-9C76-AD731C42B508}"/>
              </a:ext>
            </a:extLst>
          </p:cNvPr>
          <p:cNvSpPr/>
          <p:nvPr/>
        </p:nvSpPr>
        <p:spPr>
          <a:xfrm flipH="1">
            <a:off x="1193077" y="3555516"/>
            <a:ext cx="2320833" cy="820998"/>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t>remove</a:t>
            </a:r>
          </a:p>
        </p:txBody>
      </p:sp>
      <p:sp>
        <p:nvSpPr>
          <p:cNvPr id="19" name="Arrow: Right 18">
            <a:extLst>
              <a:ext uri="{FF2B5EF4-FFF2-40B4-BE49-F238E27FC236}">
                <a16:creationId xmlns:a16="http://schemas.microsoft.com/office/drawing/2014/main" id="{6AB48071-B37E-46D0-977F-0C3E62F79C20}"/>
              </a:ext>
            </a:extLst>
          </p:cNvPr>
          <p:cNvSpPr/>
          <p:nvPr/>
        </p:nvSpPr>
        <p:spPr>
          <a:xfrm>
            <a:off x="1188724" y="2339219"/>
            <a:ext cx="6662052" cy="727234"/>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t>stage</a:t>
            </a:r>
          </a:p>
        </p:txBody>
      </p:sp>
      <p:sp>
        <p:nvSpPr>
          <p:cNvPr id="20" name="Arrow: Right 19">
            <a:extLst>
              <a:ext uri="{FF2B5EF4-FFF2-40B4-BE49-F238E27FC236}">
                <a16:creationId xmlns:a16="http://schemas.microsoft.com/office/drawing/2014/main" id="{9CFCD645-5785-4CB3-82AC-03F90CFC3B63}"/>
              </a:ext>
            </a:extLst>
          </p:cNvPr>
          <p:cNvSpPr/>
          <p:nvPr/>
        </p:nvSpPr>
        <p:spPr>
          <a:xfrm flipH="1">
            <a:off x="5743300" y="4477725"/>
            <a:ext cx="2081345" cy="829987"/>
          </a:xfrm>
          <a:prstGeom prst="righ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solidFill>
                  <a:sysClr val="windowText" lastClr="000000"/>
                </a:solidFill>
              </a:rPr>
              <a:t>reset</a:t>
            </a:r>
          </a:p>
        </p:txBody>
      </p:sp>
      <p:sp>
        <p:nvSpPr>
          <p:cNvPr id="3" name="Rectangle: Rounded Corners 2">
            <a:extLst>
              <a:ext uri="{FF2B5EF4-FFF2-40B4-BE49-F238E27FC236}">
                <a16:creationId xmlns:a16="http://schemas.microsoft.com/office/drawing/2014/main" id="{F0F94A99-7F23-48CA-A078-FAEDE27ADAEE}"/>
              </a:ext>
            </a:extLst>
          </p:cNvPr>
          <p:cNvSpPr/>
          <p:nvPr/>
        </p:nvSpPr>
        <p:spPr>
          <a:xfrm>
            <a:off x="5303542" y="3800410"/>
            <a:ext cx="2960860" cy="61484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latin typeface="Consolas" panose="020B0609020204030204" pitchFamily="49" charset="0"/>
              </a:rPr>
              <a:t>git reset foo.txt</a:t>
            </a:r>
          </a:p>
        </p:txBody>
      </p:sp>
    </p:spTree>
    <p:extLst>
      <p:ext uri="{BB962C8B-B14F-4D97-AF65-F5344CB8AC3E}">
        <p14:creationId xmlns:p14="http://schemas.microsoft.com/office/powerpoint/2010/main" val="1976325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2942-6305-4F8D-A15C-D47B3DAF0F82}"/>
              </a:ext>
            </a:extLst>
          </p:cNvPr>
          <p:cNvSpPr>
            <a:spLocks noGrp="1"/>
          </p:cNvSpPr>
          <p:nvPr>
            <p:ph type="title"/>
          </p:nvPr>
        </p:nvSpPr>
        <p:spPr/>
        <p:txBody>
          <a:bodyPr/>
          <a:lstStyle/>
          <a:p>
            <a:r>
              <a:rPr lang="en-US" dirty="0"/>
              <a:t>Reset Unstages Changes</a:t>
            </a:r>
          </a:p>
        </p:txBody>
      </p:sp>
      <p:sp>
        <p:nvSpPr>
          <p:cNvPr id="4" name="Rectangle: Rounded Corners 3">
            <a:extLst>
              <a:ext uri="{FF2B5EF4-FFF2-40B4-BE49-F238E27FC236}">
                <a16:creationId xmlns:a16="http://schemas.microsoft.com/office/drawing/2014/main" id="{A27B4F10-BF7D-4F87-9E08-6A76385D44B2}"/>
              </a:ext>
            </a:extLst>
          </p:cNvPr>
          <p:cNvSpPr/>
          <p:nvPr/>
        </p:nvSpPr>
        <p:spPr>
          <a:xfrm>
            <a:off x="2612572" y="1585038"/>
            <a:ext cx="1811382" cy="653142"/>
          </a:xfrm>
          <a:prstGeom prst="roundRect">
            <a:avLst/>
          </a:prstGeom>
          <a:solidFill>
            <a:srgbClr val="00B0F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Unmodified</a:t>
            </a:r>
          </a:p>
        </p:txBody>
      </p:sp>
      <p:sp>
        <p:nvSpPr>
          <p:cNvPr id="5" name="Rectangle: Rounded Corners 4">
            <a:extLst>
              <a:ext uri="{FF2B5EF4-FFF2-40B4-BE49-F238E27FC236}">
                <a16:creationId xmlns:a16="http://schemas.microsoft.com/office/drawing/2014/main" id="{C0FCEF8E-0EEF-4812-A4FA-4C2001AA95D5}"/>
              </a:ext>
            </a:extLst>
          </p:cNvPr>
          <p:cNvSpPr/>
          <p:nvPr/>
        </p:nvSpPr>
        <p:spPr>
          <a:xfrm>
            <a:off x="4924697" y="1602370"/>
            <a:ext cx="1637211" cy="65314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Modified</a:t>
            </a:r>
          </a:p>
        </p:txBody>
      </p:sp>
      <p:sp>
        <p:nvSpPr>
          <p:cNvPr id="6" name="Rectangle: Rounded Corners 5">
            <a:extLst>
              <a:ext uri="{FF2B5EF4-FFF2-40B4-BE49-F238E27FC236}">
                <a16:creationId xmlns:a16="http://schemas.microsoft.com/office/drawing/2014/main" id="{3204B681-BE24-46C1-A2DB-88B1FA469F6B}"/>
              </a:ext>
            </a:extLst>
          </p:cNvPr>
          <p:cNvSpPr/>
          <p:nvPr/>
        </p:nvSpPr>
        <p:spPr>
          <a:xfrm>
            <a:off x="7062651" y="1602370"/>
            <a:ext cx="1550121" cy="653142"/>
          </a:xfrm>
          <a:prstGeom prst="roundRect">
            <a:avLst/>
          </a:prstGeom>
          <a:solidFill>
            <a:srgbClr val="96F49A"/>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ysClr val="windowText" lastClr="000000"/>
                </a:solidFill>
              </a:rPr>
              <a:t>Staged</a:t>
            </a:r>
          </a:p>
        </p:txBody>
      </p:sp>
      <p:cxnSp>
        <p:nvCxnSpPr>
          <p:cNvPr id="9" name="Straight Connector 8">
            <a:extLst>
              <a:ext uri="{FF2B5EF4-FFF2-40B4-BE49-F238E27FC236}">
                <a16:creationId xmlns:a16="http://schemas.microsoft.com/office/drawing/2014/main" id="{001E2692-5D83-46CD-B74F-41DE53133AE4}"/>
              </a:ext>
            </a:extLst>
          </p:cNvPr>
          <p:cNvCxnSpPr>
            <a:cxnSpLocks/>
          </p:cNvCxnSpPr>
          <p:nvPr/>
        </p:nvCxnSpPr>
        <p:spPr>
          <a:xfrm>
            <a:off x="5743302" y="2325189"/>
            <a:ext cx="0" cy="3762103"/>
          </a:xfrm>
          <a:prstGeom prst="line">
            <a:avLst/>
          </a:prstGeom>
          <a:ln w="38100">
            <a:solidFill>
              <a:schemeClr val="accent3">
                <a:lumMod val="75000"/>
              </a:schemeClr>
            </a:solidFill>
          </a:ln>
        </p:spPr>
        <p:style>
          <a:lnRef idx="1">
            <a:schemeClr val="accent3"/>
          </a:lnRef>
          <a:fillRef idx="0">
            <a:schemeClr val="accent3"/>
          </a:fillRef>
          <a:effectRef idx="0">
            <a:schemeClr val="accent3"/>
          </a:effectRef>
          <a:fontRef idx="minor">
            <a:schemeClr val="tx1"/>
          </a:fontRef>
        </p:style>
      </p:cxnSp>
      <p:sp>
        <p:nvSpPr>
          <p:cNvPr id="11" name="Arrow: Right 10">
            <a:extLst>
              <a:ext uri="{FF2B5EF4-FFF2-40B4-BE49-F238E27FC236}">
                <a16:creationId xmlns:a16="http://schemas.microsoft.com/office/drawing/2014/main" id="{F65445D6-ADBB-412F-91DC-B605099DC706}"/>
              </a:ext>
            </a:extLst>
          </p:cNvPr>
          <p:cNvSpPr/>
          <p:nvPr/>
        </p:nvSpPr>
        <p:spPr>
          <a:xfrm>
            <a:off x="3518264" y="2999326"/>
            <a:ext cx="2225038" cy="792222"/>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t>edit</a:t>
            </a:r>
          </a:p>
        </p:txBody>
      </p:sp>
      <p:sp>
        <p:nvSpPr>
          <p:cNvPr id="13" name="Arrow: Right 12">
            <a:extLst>
              <a:ext uri="{FF2B5EF4-FFF2-40B4-BE49-F238E27FC236}">
                <a16:creationId xmlns:a16="http://schemas.microsoft.com/office/drawing/2014/main" id="{53AF62EF-EE5C-44D2-97C6-F347A5935C68}"/>
              </a:ext>
            </a:extLst>
          </p:cNvPr>
          <p:cNvSpPr/>
          <p:nvPr/>
        </p:nvSpPr>
        <p:spPr>
          <a:xfrm>
            <a:off x="5732437" y="3047250"/>
            <a:ext cx="2105274" cy="792222"/>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t>stage</a:t>
            </a:r>
          </a:p>
        </p:txBody>
      </p:sp>
      <p:sp>
        <p:nvSpPr>
          <p:cNvPr id="14" name="Arrow: Right 13">
            <a:extLst>
              <a:ext uri="{FF2B5EF4-FFF2-40B4-BE49-F238E27FC236}">
                <a16:creationId xmlns:a16="http://schemas.microsoft.com/office/drawing/2014/main" id="{2F868B42-923E-4DBA-9FA2-9959962C783A}"/>
              </a:ext>
            </a:extLst>
          </p:cNvPr>
          <p:cNvSpPr/>
          <p:nvPr/>
        </p:nvSpPr>
        <p:spPr>
          <a:xfrm flipH="1">
            <a:off x="3531328" y="5188275"/>
            <a:ext cx="4319448" cy="792222"/>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t>commit</a:t>
            </a:r>
          </a:p>
        </p:txBody>
      </p:sp>
      <p:sp>
        <p:nvSpPr>
          <p:cNvPr id="12" name="Rectangle: Rounded Corners 11">
            <a:extLst>
              <a:ext uri="{FF2B5EF4-FFF2-40B4-BE49-F238E27FC236}">
                <a16:creationId xmlns:a16="http://schemas.microsoft.com/office/drawing/2014/main" id="{BF4ADD81-7072-4A18-A489-4C0426520E71}"/>
              </a:ext>
            </a:extLst>
          </p:cNvPr>
          <p:cNvSpPr/>
          <p:nvPr/>
        </p:nvSpPr>
        <p:spPr>
          <a:xfrm>
            <a:off x="300447" y="1565616"/>
            <a:ext cx="1811382" cy="653142"/>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solidFill>
                  <a:sysClr val="windowText" lastClr="000000"/>
                </a:solidFill>
              </a:rPr>
              <a:t>Untracked</a:t>
            </a:r>
          </a:p>
        </p:txBody>
      </p:sp>
      <p:cxnSp>
        <p:nvCxnSpPr>
          <p:cNvPr id="15" name="Straight Connector 14">
            <a:extLst>
              <a:ext uri="{FF2B5EF4-FFF2-40B4-BE49-F238E27FC236}">
                <a16:creationId xmlns:a16="http://schemas.microsoft.com/office/drawing/2014/main" id="{980CDB21-1593-4AF5-A4CD-063583EA071E}"/>
              </a:ext>
            </a:extLst>
          </p:cNvPr>
          <p:cNvCxnSpPr>
            <a:cxnSpLocks/>
          </p:cNvCxnSpPr>
          <p:nvPr/>
        </p:nvCxnSpPr>
        <p:spPr>
          <a:xfrm>
            <a:off x="7837711" y="2325189"/>
            <a:ext cx="0" cy="3762103"/>
          </a:xfrm>
          <a:prstGeom prst="line">
            <a:avLst/>
          </a:prstGeom>
          <a:ln w="38100">
            <a:solidFill>
              <a:schemeClr val="accent3">
                <a:lumMod val="75000"/>
              </a:schemeClr>
            </a:solidFill>
          </a:ln>
        </p:spPr>
        <p:style>
          <a:lnRef idx="1">
            <a:schemeClr val="accent3"/>
          </a:lnRef>
          <a:fillRef idx="0">
            <a:schemeClr val="accent3"/>
          </a:fillRef>
          <a:effectRef idx="0">
            <a:schemeClr val="accent3"/>
          </a:effectRef>
          <a:fontRef idx="minor">
            <a:schemeClr val="tx1"/>
          </a:fontRef>
        </p:style>
      </p:cxnSp>
      <p:cxnSp>
        <p:nvCxnSpPr>
          <p:cNvPr id="16" name="Straight Connector 15">
            <a:extLst>
              <a:ext uri="{FF2B5EF4-FFF2-40B4-BE49-F238E27FC236}">
                <a16:creationId xmlns:a16="http://schemas.microsoft.com/office/drawing/2014/main" id="{DCBB215B-4198-4FAD-8F0C-D76E711D5570}"/>
              </a:ext>
            </a:extLst>
          </p:cNvPr>
          <p:cNvCxnSpPr>
            <a:cxnSpLocks/>
          </p:cNvCxnSpPr>
          <p:nvPr/>
        </p:nvCxnSpPr>
        <p:spPr>
          <a:xfrm>
            <a:off x="3518263" y="2325189"/>
            <a:ext cx="0" cy="3762103"/>
          </a:xfrm>
          <a:prstGeom prst="line">
            <a:avLst/>
          </a:prstGeom>
          <a:ln w="38100">
            <a:solidFill>
              <a:schemeClr val="accent3">
                <a:lumMod val="75000"/>
              </a:schemeClr>
            </a:solidFill>
          </a:ln>
        </p:spPr>
        <p:style>
          <a:lnRef idx="1">
            <a:schemeClr val="accent3"/>
          </a:lnRef>
          <a:fillRef idx="0">
            <a:schemeClr val="accent3"/>
          </a:fillRef>
          <a:effectRef idx="0">
            <a:schemeClr val="accent3"/>
          </a:effectRef>
          <a:fontRef idx="minor">
            <a:schemeClr val="tx1"/>
          </a:fontRef>
        </p:style>
      </p:cxnSp>
      <p:cxnSp>
        <p:nvCxnSpPr>
          <p:cNvPr id="17" name="Straight Connector 16">
            <a:extLst>
              <a:ext uri="{FF2B5EF4-FFF2-40B4-BE49-F238E27FC236}">
                <a16:creationId xmlns:a16="http://schemas.microsoft.com/office/drawing/2014/main" id="{FDDB9F86-4FA9-4FEE-8278-A2EE02976F42}"/>
              </a:ext>
            </a:extLst>
          </p:cNvPr>
          <p:cNvCxnSpPr>
            <a:cxnSpLocks/>
          </p:cNvCxnSpPr>
          <p:nvPr/>
        </p:nvCxnSpPr>
        <p:spPr>
          <a:xfrm>
            <a:off x="1175658" y="2325189"/>
            <a:ext cx="0" cy="3762103"/>
          </a:xfrm>
          <a:prstGeom prst="line">
            <a:avLst/>
          </a:prstGeom>
          <a:ln w="38100">
            <a:solidFill>
              <a:schemeClr val="accent3">
                <a:lumMod val="75000"/>
              </a:schemeClr>
            </a:solidFill>
          </a:ln>
        </p:spPr>
        <p:style>
          <a:lnRef idx="1">
            <a:schemeClr val="accent3"/>
          </a:lnRef>
          <a:fillRef idx="0">
            <a:schemeClr val="accent3"/>
          </a:fillRef>
          <a:effectRef idx="0">
            <a:schemeClr val="accent3"/>
          </a:effectRef>
          <a:fontRef idx="minor">
            <a:schemeClr val="tx1"/>
          </a:fontRef>
        </p:style>
      </p:cxnSp>
      <p:sp>
        <p:nvSpPr>
          <p:cNvPr id="18" name="Arrow: Right 17">
            <a:extLst>
              <a:ext uri="{FF2B5EF4-FFF2-40B4-BE49-F238E27FC236}">
                <a16:creationId xmlns:a16="http://schemas.microsoft.com/office/drawing/2014/main" id="{5FFE6A56-AD26-4487-9C76-AD731C42B508}"/>
              </a:ext>
            </a:extLst>
          </p:cNvPr>
          <p:cNvSpPr/>
          <p:nvPr/>
        </p:nvSpPr>
        <p:spPr>
          <a:xfrm flipH="1">
            <a:off x="1193077" y="3555516"/>
            <a:ext cx="2320833" cy="820998"/>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t>remove</a:t>
            </a:r>
          </a:p>
        </p:txBody>
      </p:sp>
      <p:sp>
        <p:nvSpPr>
          <p:cNvPr id="19" name="Arrow: Right 18">
            <a:extLst>
              <a:ext uri="{FF2B5EF4-FFF2-40B4-BE49-F238E27FC236}">
                <a16:creationId xmlns:a16="http://schemas.microsoft.com/office/drawing/2014/main" id="{6AB48071-B37E-46D0-977F-0C3E62F79C20}"/>
              </a:ext>
            </a:extLst>
          </p:cNvPr>
          <p:cNvSpPr/>
          <p:nvPr/>
        </p:nvSpPr>
        <p:spPr>
          <a:xfrm>
            <a:off x="1188724" y="2339219"/>
            <a:ext cx="6662052" cy="727234"/>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t>stage</a:t>
            </a:r>
          </a:p>
        </p:txBody>
      </p:sp>
      <p:sp>
        <p:nvSpPr>
          <p:cNvPr id="20" name="Arrow: Right 19">
            <a:extLst>
              <a:ext uri="{FF2B5EF4-FFF2-40B4-BE49-F238E27FC236}">
                <a16:creationId xmlns:a16="http://schemas.microsoft.com/office/drawing/2014/main" id="{9CFCD645-5785-4CB3-82AC-03F90CFC3B63}"/>
              </a:ext>
            </a:extLst>
          </p:cNvPr>
          <p:cNvSpPr/>
          <p:nvPr/>
        </p:nvSpPr>
        <p:spPr>
          <a:xfrm flipH="1">
            <a:off x="3531327" y="4364508"/>
            <a:ext cx="4293317" cy="829987"/>
          </a:xfrm>
          <a:prstGeom prst="righ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solidFill>
                  <a:sysClr val="windowText" lastClr="000000"/>
                </a:solidFill>
              </a:rPr>
              <a:t>reset</a:t>
            </a:r>
          </a:p>
        </p:txBody>
      </p:sp>
      <p:sp>
        <p:nvSpPr>
          <p:cNvPr id="3" name="Rectangle: Rounded Corners 2">
            <a:extLst>
              <a:ext uri="{FF2B5EF4-FFF2-40B4-BE49-F238E27FC236}">
                <a16:creationId xmlns:a16="http://schemas.microsoft.com/office/drawing/2014/main" id="{F0F94A99-7F23-48CA-A078-FAEDE27ADAEE}"/>
              </a:ext>
            </a:extLst>
          </p:cNvPr>
          <p:cNvSpPr/>
          <p:nvPr/>
        </p:nvSpPr>
        <p:spPr>
          <a:xfrm>
            <a:off x="4197555" y="3861225"/>
            <a:ext cx="2960860" cy="61484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latin typeface="Consolas" panose="020B0609020204030204" pitchFamily="49" charset="0"/>
              </a:rPr>
              <a:t>git reset --hard</a:t>
            </a:r>
          </a:p>
        </p:txBody>
      </p:sp>
    </p:spTree>
    <p:extLst>
      <p:ext uri="{BB962C8B-B14F-4D97-AF65-F5344CB8AC3E}">
        <p14:creationId xmlns:p14="http://schemas.microsoft.com/office/powerpoint/2010/main" val="2752607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B201C-60C1-4474-8406-06283859102C}"/>
              </a:ext>
            </a:extLst>
          </p:cNvPr>
          <p:cNvSpPr>
            <a:spLocks noGrp="1"/>
          </p:cNvSpPr>
          <p:nvPr>
            <p:ph type="title"/>
          </p:nvPr>
        </p:nvSpPr>
        <p:spPr/>
        <p:txBody>
          <a:bodyPr/>
          <a:lstStyle/>
          <a:p>
            <a:r>
              <a:rPr lang="en-US" dirty="0"/>
              <a:t>Reset to Another Revision</a:t>
            </a:r>
          </a:p>
        </p:txBody>
      </p:sp>
      <p:sp>
        <p:nvSpPr>
          <p:cNvPr id="4" name="Oval 3">
            <a:extLst>
              <a:ext uri="{FF2B5EF4-FFF2-40B4-BE49-F238E27FC236}">
                <a16:creationId xmlns:a16="http://schemas.microsoft.com/office/drawing/2014/main" id="{47529D28-BB78-4E62-8BBC-9F8D0BE71A2D}"/>
              </a:ext>
            </a:extLst>
          </p:cNvPr>
          <p:cNvSpPr/>
          <p:nvPr/>
        </p:nvSpPr>
        <p:spPr>
          <a:xfrm>
            <a:off x="1894115" y="3471872"/>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A</a:t>
            </a:r>
          </a:p>
        </p:txBody>
      </p:sp>
      <p:sp>
        <p:nvSpPr>
          <p:cNvPr id="5" name="Oval 4">
            <a:extLst>
              <a:ext uri="{FF2B5EF4-FFF2-40B4-BE49-F238E27FC236}">
                <a16:creationId xmlns:a16="http://schemas.microsoft.com/office/drawing/2014/main" id="{D77E3714-6CE7-4EEF-9973-E6E5A8D5EB50}"/>
              </a:ext>
            </a:extLst>
          </p:cNvPr>
          <p:cNvSpPr/>
          <p:nvPr/>
        </p:nvSpPr>
        <p:spPr>
          <a:xfrm>
            <a:off x="3195015" y="3471872"/>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B</a:t>
            </a:r>
          </a:p>
        </p:txBody>
      </p:sp>
      <p:sp>
        <p:nvSpPr>
          <p:cNvPr id="6" name="Oval 5">
            <a:extLst>
              <a:ext uri="{FF2B5EF4-FFF2-40B4-BE49-F238E27FC236}">
                <a16:creationId xmlns:a16="http://schemas.microsoft.com/office/drawing/2014/main" id="{609DB57F-10DA-48C9-A7FB-00B7CF5A444D}"/>
              </a:ext>
            </a:extLst>
          </p:cNvPr>
          <p:cNvSpPr/>
          <p:nvPr/>
        </p:nvSpPr>
        <p:spPr>
          <a:xfrm>
            <a:off x="4495913" y="3471872"/>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C</a:t>
            </a:r>
          </a:p>
        </p:txBody>
      </p:sp>
      <p:cxnSp>
        <p:nvCxnSpPr>
          <p:cNvPr id="7" name="Straight Arrow Connector 6">
            <a:extLst>
              <a:ext uri="{FF2B5EF4-FFF2-40B4-BE49-F238E27FC236}">
                <a16:creationId xmlns:a16="http://schemas.microsoft.com/office/drawing/2014/main" id="{4F9BC574-899B-4312-BC33-3CA40B990446}"/>
              </a:ext>
            </a:extLst>
          </p:cNvPr>
          <p:cNvCxnSpPr>
            <a:cxnSpLocks/>
            <a:stCxn id="5" idx="2"/>
          </p:cNvCxnSpPr>
          <p:nvPr/>
        </p:nvCxnSpPr>
        <p:spPr>
          <a:xfrm flipH="1">
            <a:off x="2629407" y="3839518"/>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173C231-E907-4085-9D44-7503FB8925DC}"/>
              </a:ext>
            </a:extLst>
          </p:cNvPr>
          <p:cNvSpPr/>
          <p:nvPr/>
        </p:nvSpPr>
        <p:spPr>
          <a:xfrm>
            <a:off x="5796811" y="3471872"/>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D</a:t>
            </a:r>
          </a:p>
        </p:txBody>
      </p:sp>
      <p:cxnSp>
        <p:nvCxnSpPr>
          <p:cNvPr id="9" name="Straight Arrow Connector 8">
            <a:extLst>
              <a:ext uri="{FF2B5EF4-FFF2-40B4-BE49-F238E27FC236}">
                <a16:creationId xmlns:a16="http://schemas.microsoft.com/office/drawing/2014/main" id="{CA9326EC-2570-4EAF-85E1-E0A8478F9C37}"/>
              </a:ext>
            </a:extLst>
          </p:cNvPr>
          <p:cNvCxnSpPr>
            <a:cxnSpLocks/>
          </p:cNvCxnSpPr>
          <p:nvPr/>
        </p:nvCxnSpPr>
        <p:spPr>
          <a:xfrm flipH="1">
            <a:off x="3930306" y="3839517"/>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06DB657-F578-40E9-B63B-6B04BB3958DB}"/>
              </a:ext>
            </a:extLst>
          </p:cNvPr>
          <p:cNvCxnSpPr>
            <a:cxnSpLocks/>
          </p:cNvCxnSpPr>
          <p:nvPr/>
        </p:nvCxnSpPr>
        <p:spPr>
          <a:xfrm flipH="1">
            <a:off x="5221776" y="3839517"/>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B4FABCE-59F3-49FF-B3D0-1725DB2E4275}"/>
              </a:ext>
            </a:extLst>
          </p:cNvPr>
          <p:cNvSpPr/>
          <p:nvPr/>
        </p:nvSpPr>
        <p:spPr>
          <a:xfrm>
            <a:off x="5649213" y="2621042"/>
            <a:ext cx="1076304" cy="448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master</a:t>
            </a:r>
            <a:endParaRPr lang="en-US" b="1" dirty="0"/>
          </a:p>
        </p:txBody>
      </p:sp>
      <p:cxnSp>
        <p:nvCxnSpPr>
          <p:cNvPr id="12" name="Straight Arrow Connector 11">
            <a:extLst>
              <a:ext uri="{FF2B5EF4-FFF2-40B4-BE49-F238E27FC236}">
                <a16:creationId xmlns:a16="http://schemas.microsoft.com/office/drawing/2014/main" id="{5B350A0B-8D34-442A-B376-6780B22BE746}"/>
              </a:ext>
            </a:extLst>
          </p:cNvPr>
          <p:cNvCxnSpPr>
            <a:cxnSpLocks/>
          </p:cNvCxnSpPr>
          <p:nvPr/>
        </p:nvCxnSpPr>
        <p:spPr>
          <a:xfrm>
            <a:off x="6163383" y="3078487"/>
            <a:ext cx="0" cy="386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5EE74463-9AB1-410F-A7D8-D33490BCA8BA}"/>
              </a:ext>
            </a:extLst>
          </p:cNvPr>
          <p:cNvSpPr/>
          <p:nvPr/>
        </p:nvSpPr>
        <p:spPr>
          <a:xfrm>
            <a:off x="7081879" y="3471872"/>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E</a:t>
            </a:r>
          </a:p>
        </p:txBody>
      </p:sp>
      <p:cxnSp>
        <p:nvCxnSpPr>
          <p:cNvPr id="14" name="Straight Arrow Connector 13">
            <a:extLst>
              <a:ext uri="{FF2B5EF4-FFF2-40B4-BE49-F238E27FC236}">
                <a16:creationId xmlns:a16="http://schemas.microsoft.com/office/drawing/2014/main" id="{2CD0E01A-6847-4151-B0BE-73C2A4091831}"/>
              </a:ext>
            </a:extLst>
          </p:cNvPr>
          <p:cNvCxnSpPr>
            <a:cxnSpLocks/>
          </p:cNvCxnSpPr>
          <p:nvPr/>
        </p:nvCxnSpPr>
        <p:spPr>
          <a:xfrm flipH="1">
            <a:off x="6532102" y="3839517"/>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CD44D6C-4B36-4B9F-A5E9-0574DC0EA460}"/>
              </a:ext>
            </a:extLst>
          </p:cNvPr>
          <p:cNvSpPr/>
          <p:nvPr/>
        </p:nvSpPr>
        <p:spPr>
          <a:xfrm>
            <a:off x="6944985" y="2619338"/>
            <a:ext cx="1076304" cy="448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master</a:t>
            </a:r>
            <a:endParaRPr lang="en-US" b="1" dirty="0"/>
          </a:p>
        </p:txBody>
      </p:sp>
      <p:cxnSp>
        <p:nvCxnSpPr>
          <p:cNvPr id="16" name="Straight Arrow Connector 15">
            <a:extLst>
              <a:ext uri="{FF2B5EF4-FFF2-40B4-BE49-F238E27FC236}">
                <a16:creationId xmlns:a16="http://schemas.microsoft.com/office/drawing/2014/main" id="{AF528430-A08A-4FFB-A35F-D1B175335394}"/>
              </a:ext>
            </a:extLst>
          </p:cNvPr>
          <p:cNvCxnSpPr>
            <a:cxnSpLocks/>
          </p:cNvCxnSpPr>
          <p:nvPr/>
        </p:nvCxnSpPr>
        <p:spPr>
          <a:xfrm>
            <a:off x="7459155" y="3076783"/>
            <a:ext cx="0" cy="386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176C54B2-C59D-43B4-A72F-4F6531B77676}"/>
              </a:ext>
            </a:extLst>
          </p:cNvPr>
          <p:cNvSpPr/>
          <p:nvPr/>
        </p:nvSpPr>
        <p:spPr>
          <a:xfrm>
            <a:off x="5649213" y="1759294"/>
            <a:ext cx="1076304" cy="476066"/>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HEAD</a:t>
            </a:r>
          </a:p>
        </p:txBody>
      </p:sp>
      <p:cxnSp>
        <p:nvCxnSpPr>
          <p:cNvPr id="18" name="Straight Arrow Connector 17">
            <a:extLst>
              <a:ext uri="{FF2B5EF4-FFF2-40B4-BE49-F238E27FC236}">
                <a16:creationId xmlns:a16="http://schemas.microsoft.com/office/drawing/2014/main" id="{7B820FD3-DCEB-43CE-8EE5-0E8A344D1B12}"/>
              </a:ext>
            </a:extLst>
          </p:cNvPr>
          <p:cNvCxnSpPr>
            <a:cxnSpLocks/>
          </p:cNvCxnSpPr>
          <p:nvPr/>
        </p:nvCxnSpPr>
        <p:spPr>
          <a:xfrm>
            <a:off x="6156542" y="2235360"/>
            <a:ext cx="0" cy="386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0A940FF8-A883-4712-9CFE-B2508A3DEE35}"/>
              </a:ext>
            </a:extLst>
          </p:cNvPr>
          <p:cNvSpPr/>
          <p:nvPr/>
        </p:nvSpPr>
        <p:spPr>
          <a:xfrm>
            <a:off x="6944985" y="1759294"/>
            <a:ext cx="1076304" cy="476066"/>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HEAD</a:t>
            </a:r>
          </a:p>
        </p:txBody>
      </p:sp>
      <p:cxnSp>
        <p:nvCxnSpPr>
          <p:cNvPr id="20" name="Straight Arrow Connector 19">
            <a:extLst>
              <a:ext uri="{FF2B5EF4-FFF2-40B4-BE49-F238E27FC236}">
                <a16:creationId xmlns:a16="http://schemas.microsoft.com/office/drawing/2014/main" id="{AFCCCA0A-F95F-4FE7-B811-F82D0B66C075}"/>
              </a:ext>
            </a:extLst>
          </p:cNvPr>
          <p:cNvCxnSpPr>
            <a:cxnSpLocks/>
          </p:cNvCxnSpPr>
          <p:nvPr/>
        </p:nvCxnSpPr>
        <p:spPr>
          <a:xfrm>
            <a:off x="7452314" y="2235360"/>
            <a:ext cx="0" cy="386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B36AF88-D5C9-40C0-8BFE-0AEFE24F922A}"/>
              </a:ext>
            </a:extLst>
          </p:cNvPr>
          <p:cNvSpPr/>
          <p:nvPr/>
        </p:nvSpPr>
        <p:spPr>
          <a:xfrm>
            <a:off x="4341326" y="2619338"/>
            <a:ext cx="1076304" cy="448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master</a:t>
            </a:r>
            <a:endParaRPr lang="en-US" b="1" dirty="0"/>
          </a:p>
        </p:txBody>
      </p:sp>
      <p:cxnSp>
        <p:nvCxnSpPr>
          <p:cNvPr id="22" name="Straight Arrow Connector 21">
            <a:extLst>
              <a:ext uri="{FF2B5EF4-FFF2-40B4-BE49-F238E27FC236}">
                <a16:creationId xmlns:a16="http://schemas.microsoft.com/office/drawing/2014/main" id="{DC0AC747-F0C3-43E4-AFCC-E94142B8556C}"/>
              </a:ext>
            </a:extLst>
          </p:cNvPr>
          <p:cNvCxnSpPr>
            <a:cxnSpLocks/>
          </p:cNvCxnSpPr>
          <p:nvPr/>
        </p:nvCxnSpPr>
        <p:spPr>
          <a:xfrm>
            <a:off x="4855496" y="3076783"/>
            <a:ext cx="0" cy="386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74839392-46C0-4292-AC6B-61ABFA4062BC}"/>
              </a:ext>
            </a:extLst>
          </p:cNvPr>
          <p:cNvSpPr/>
          <p:nvPr/>
        </p:nvSpPr>
        <p:spPr>
          <a:xfrm>
            <a:off x="4341326" y="1757590"/>
            <a:ext cx="1076304" cy="476066"/>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HEAD</a:t>
            </a:r>
          </a:p>
        </p:txBody>
      </p:sp>
      <p:cxnSp>
        <p:nvCxnSpPr>
          <p:cNvPr id="24" name="Straight Arrow Connector 23">
            <a:extLst>
              <a:ext uri="{FF2B5EF4-FFF2-40B4-BE49-F238E27FC236}">
                <a16:creationId xmlns:a16="http://schemas.microsoft.com/office/drawing/2014/main" id="{2312DF6B-6ECA-4130-AFE5-5E89DDBED802}"/>
              </a:ext>
            </a:extLst>
          </p:cNvPr>
          <p:cNvCxnSpPr>
            <a:cxnSpLocks/>
          </p:cNvCxnSpPr>
          <p:nvPr/>
        </p:nvCxnSpPr>
        <p:spPr>
          <a:xfrm>
            <a:off x="4848655" y="2233656"/>
            <a:ext cx="0" cy="386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70FC519-BEAF-455B-A253-B2F290776F70}"/>
              </a:ext>
            </a:extLst>
          </p:cNvPr>
          <p:cNvSpPr/>
          <p:nvPr/>
        </p:nvSpPr>
        <p:spPr>
          <a:xfrm>
            <a:off x="6910149" y="4565358"/>
            <a:ext cx="1140913" cy="448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feature</a:t>
            </a:r>
            <a:endParaRPr lang="en-US" b="1" dirty="0"/>
          </a:p>
        </p:txBody>
      </p:sp>
      <p:cxnSp>
        <p:nvCxnSpPr>
          <p:cNvPr id="26" name="Straight Arrow Connector 25">
            <a:extLst>
              <a:ext uri="{FF2B5EF4-FFF2-40B4-BE49-F238E27FC236}">
                <a16:creationId xmlns:a16="http://schemas.microsoft.com/office/drawing/2014/main" id="{AA542BDA-9454-4291-932B-1F07B8F42E53}"/>
              </a:ext>
            </a:extLst>
          </p:cNvPr>
          <p:cNvCxnSpPr>
            <a:cxnSpLocks/>
          </p:cNvCxnSpPr>
          <p:nvPr/>
        </p:nvCxnSpPr>
        <p:spPr>
          <a:xfrm flipV="1">
            <a:off x="7459154" y="4207163"/>
            <a:ext cx="0" cy="3592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48097789-AEC3-4BBD-933A-84D934243F6A}"/>
              </a:ext>
            </a:extLst>
          </p:cNvPr>
          <p:cNvSpPr/>
          <p:nvPr/>
        </p:nvSpPr>
        <p:spPr>
          <a:xfrm>
            <a:off x="6910149" y="5408839"/>
            <a:ext cx="1140913" cy="476066"/>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HEAD</a:t>
            </a:r>
          </a:p>
        </p:txBody>
      </p:sp>
      <p:cxnSp>
        <p:nvCxnSpPr>
          <p:cNvPr id="28" name="Straight Arrow Connector 27">
            <a:extLst>
              <a:ext uri="{FF2B5EF4-FFF2-40B4-BE49-F238E27FC236}">
                <a16:creationId xmlns:a16="http://schemas.microsoft.com/office/drawing/2014/main" id="{5C974EF6-4FF3-445F-AA20-87AFF54D6024}"/>
              </a:ext>
            </a:extLst>
          </p:cNvPr>
          <p:cNvCxnSpPr>
            <a:cxnSpLocks/>
          </p:cNvCxnSpPr>
          <p:nvPr/>
        </p:nvCxnSpPr>
        <p:spPr>
          <a:xfrm flipV="1">
            <a:off x="7456611" y="5014172"/>
            <a:ext cx="0" cy="3860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290D5BC-F5A0-4B7A-A8D8-F4946EA9795A}"/>
              </a:ext>
            </a:extLst>
          </p:cNvPr>
          <p:cNvSpPr txBox="1"/>
          <p:nvPr/>
        </p:nvSpPr>
        <p:spPr>
          <a:xfrm>
            <a:off x="725863" y="1725824"/>
            <a:ext cx="3499671" cy="1015663"/>
          </a:xfrm>
          <a:prstGeom prst="rect">
            <a:avLst/>
          </a:prstGeom>
          <a:solidFill>
            <a:schemeClr val="bg1">
              <a:lumMod val="85000"/>
            </a:schemeClr>
          </a:solidFill>
          <a:ln w="12700">
            <a:solidFill>
              <a:schemeClr val="bg1">
                <a:lumMod val="50000"/>
              </a:schemeClr>
            </a:solidFill>
          </a:ln>
        </p:spPr>
        <p:txBody>
          <a:bodyPr wrap="square" rtlCol="0">
            <a:spAutoFit/>
          </a:bodyPr>
          <a:lstStyle/>
          <a:p>
            <a:r>
              <a:rPr lang="en-US" sz="2000" dirty="0">
                <a:latin typeface="Consolas" panose="020B0609020204030204" pitchFamily="49" charset="0"/>
              </a:rPr>
              <a:t>git branch feature</a:t>
            </a:r>
          </a:p>
          <a:p>
            <a:r>
              <a:rPr lang="en-US" sz="2000" b="1" dirty="0">
                <a:latin typeface="Consolas" panose="020B0609020204030204" pitchFamily="49" charset="0"/>
              </a:rPr>
              <a:t>git reset --hard C</a:t>
            </a:r>
          </a:p>
          <a:p>
            <a:r>
              <a:rPr lang="en-US" sz="2000" dirty="0">
                <a:latin typeface="Consolas" panose="020B0609020204030204" pitchFamily="49" charset="0"/>
              </a:rPr>
              <a:t>git checkout feature</a:t>
            </a:r>
          </a:p>
        </p:txBody>
      </p:sp>
    </p:spTree>
    <p:extLst>
      <p:ext uri="{BB962C8B-B14F-4D97-AF65-F5344CB8AC3E}">
        <p14:creationId xmlns:p14="http://schemas.microsoft.com/office/powerpoint/2010/main" val="309088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2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2"/>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12"/>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8"/>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2">
                                            <p:txEl>
                                              <p:pRg st="1" end="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16"/>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0"/>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1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2">
                                            <p:txEl>
                                              <p:pRg st="2" end="2"/>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24"/>
                                        </p:tgtEl>
                                        <p:attrNameLst>
                                          <p:attrName>style.visibility</p:attrName>
                                        </p:attrNameLst>
                                      </p:cBhvr>
                                      <p:to>
                                        <p:strVal val="hidden"/>
                                      </p:to>
                                    </p:set>
                                  </p:childTnLst>
                                </p:cTn>
                              </p:par>
                              <p:par>
                                <p:cTn id="87" presetID="1" presetClass="exit" presetSubtype="0" fill="hold" grpId="2" nodeType="withEffect">
                                  <p:stCondLst>
                                    <p:cond delay="0"/>
                                  </p:stCondLst>
                                  <p:childTnLst>
                                    <p:set>
                                      <p:cBhvr>
                                        <p:cTn id="88"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1" grpId="1" animBg="1"/>
      <p:bldP spid="13" grpId="0" animBg="1"/>
      <p:bldP spid="15" grpId="0" animBg="1"/>
      <p:bldP spid="15" grpId="1" animBg="1"/>
      <p:bldP spid="17" grpId="0" animBg="1"/>
      <p:bldP spid="17" grpId="1" animBg="1"/>
      <p:bldP spid="19" grpId="0" animBg="1"/>
      <p:bldP spid="19" grpId="1" animBg="1"/>
      <p:bldP spid="21" grpId="0" animBg="1"/>
      <p:bldP spid="21" grpId="1" animBg="1"/>
      <p:bldP spid="23" grpId="0" animBg="1"/>
      <p:bldP spid="23" grpId="1" animBg="1"/>
      <p:bldP spid="23" grpId="2" animBg="1"/>
      <p:bldP spid="25" grpId="0" animBg="1"/>
      <p:bldP spid="27" grpId="0" animBg="1"/>
      <p:bldP spid="3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27568-B3FD-4A36-8CA5-FD77ED638DB6}"/>
              </a:ext>
            </a:extLst>
          </p:cNvPr>
          <p:cNvSpPr>
            <a:spLocks noGrp="1"/>
          </p:cNvSpPr>
          <p:nvPr>
            <p:ph type="title"/>
          </p:nvPr>
        </p:nvSpPr>
        <p:spPr/>
        <p:txBody>
          <a:bodyPr/>
          <a:lstStyle/>
          <a:p>
            <a:r>
              <a:rPr lang="en-US" dirty="0"/>
              <a:t>Revert vs. Reset</a:t>
            </a:r>
          </a:p>
        </p:txBody>
      </p:sp>
      <p:sp>
        <p:nvSpPr>
          <p:cNvPr id="3" name="Text Placeholder 2">
            <a:extLst>
              <a:ext uri="{FF2B5EF4-FFF2-40B4-BE49-F238E27FC236}">
                <a16:creationId xmlns:a16="http://schemas.microsoft.com/office/drawing/2014/main" id="{7AD30FF6-3253-4829-82BD-2839696E4877}"/>
              </a:ext>
            </a:extLst>
          </p:cNvPr>
          <p:cNvSpPr>
            <a:spLocks noGrp="1"/>
          </p:cNvSpPr>
          <p:nvPr>
            <p:ph type="body" idx="1"/>
          </p:nvPr>
        </p:nvSpPr>
        <p:spPr/>
        <p:txBody>
          <a:bodyPr/>
          <a:lstStyle/>
          <a:p>
            <a:r>
              <a:rPr lang="en-US" dirty="0"/>
              <a:t>Revert</a:t>
            </a:r>
          </a:p>
        </p:txBody>
      </p:sp>
      <p:sp>
        <p:nvSpPr>
          <p:cNvPr id="4" name="Content Placeholder 3">
            <a:extLst>
              <a:ext uri="{FF2B5EF4-FFF2-40B4-BE49-F238E27FC236}">
                <a16:creationId xmlns:a16="http://schemas.microsoft.com/office/drawing/2014/main" id="{DDC9F7B3-7857-4DB3-8F3A-C1680AA14C00}"/>
              </a:ext>
            </a:extLst>
          </p:cNvPr>
          <p:cNvSpPr>
            <a:spLocks noGrp="1"/>
          </p:cNvSpPr>
          <p:nvPr>
            <p:ph sz="half" idx="2"/>
          </p:nvPr>
        </p:nvSpPr>
        <p:spPr/>
        <p:txBody>
          <a:bodyPr/>
          <a:lstStyle/>
          <a:p>
            <a:r>
              <a:rPr lang="en-US" dirty="0"/>
              <a:t>Undoes work with a new commit</a:t>
            </a:r>
          </a:p>
          <a:p>
            <a:r>
              <a:rPr lang="en-US" dirty="0"/>
              <a:t>Good for public branches</a:t>
            </a:r>
          </a:p>
          <a:p>
            <a:r>
              <a:rPr lang="en-US" dirty="0"/>
              <a:t>Ideal for old commits</a:t>
            </a:r>
          </a:p>
          <a:p>
            <a:r>
              <a:rPr lang="en-US" dirty="0"/>
              <a:t>“Revert commit X”</a:t>
            </a:r>
          </a:p>
        </p:txBody>
      </p:sp>
      <p:sp>
        <p:nvSpPr>
          <p:cNvPr id="5" name="Text Placeholder 4">
            <a:extLst>
              <a:ext uri="{FF2B5EF4-FFF2-40B4-BE49-F238E27FC236}">
                <a16:creationId xmlns:a16="http://schemas.microsoft.com/office/drawing/2014/main" id="{D6F529DA-5D2D-40C0-9795-C36C11D11FCF}"/>
              </a:ext>
            </a:extLst>
          </p:cNvPr>
          <p:cNvSpPr>
            <a:spLocks noGrp="1"/>
          </p:cNvSpPr>
          <p:nvPr>
            <p:ph type="body" sz="quarter" idx="3"/>
          </p:nvPr>
        </p:nvSpPr>
        <p:spPr/>
        <p:txBody>
          <a:bodyPr/>
          <a:lstStyle/>
          <a:p>
            <a:r>
              <a:rPr lang="en-US" dirty="0"/>
              <a:t>Reset</a:t>
            </a:r>
          </a:p>
        </p:txBody>
      </p:sp>
      <p:sp>
        <p:nvSpPr>
          <p:cNvPr id="6" name="Content Placeholder 5">
            <a:extLst>
              <a:ext uri="{FF2B5EF4-FFF2-40B4-BE49-F238E27FC236}">
                <a16:creationId xmlns:a16="http://schemas.microsoft.com/office/drawing/2014/main" id="{1B23C099-7E77-4C8D-8DB5-7A5DB2BED7C3}"/>
              </a:ext>
            </a:extLst>
          </p:cNvPr>
          <p:cNvSpPr>
            <a:spLocks noGrp="1"/>
          </p:cNvSpPr>
          <p:nvPr>
            <p:ph sz="quarter" idx="4"/>
          </p:nvPr>
        </p:nvSpPr>
        <p:spPr/>
        <p:txBody>
          <a:bodyPr/>
          <a:lstStyle/>
          <a:p>
            <a:pPr marL="233363" indent="-233363">
              <a:buFont typeface="Arial" panose="020B0604020202020204" pitchFamily="34" charset="0"/>
              <a:buChar char="•"/>
            </a:pPr>
            <a:r>
              <a:rPr lang="en-US" dirty="0"/>
              <a:t>Moves branch pointer</a:t>
            </a:r>
          </a:p>
          <a:p>
            <a:pPr marL="233363" indent="-233363">
              <a:buFont typeface="Arial" panose="020B0604020202020204" pitchFamily="34" charset="0"/>
              <a:buChar char="•"/>
            </a:pPr>
            <a:r>
              <a:rPr lang="en-US" dirty="0"/>
              <a:t>Rewrites history and therefore dangerous</a:t>
            </a:r>
          </a:p>
          <a:p>
            <a:pPr marL="233363" indent="-233363">
              <a:buFont typeface="Arial" panose="020B0604020202020204" pitchFamily="34" charset="0"/>
              <a:buChar char="•"/>
            </a:pPr>
            <a:r>
              <a:rPr lang="en-US" dirty="0"/>
              <a:t>“Reset </a:t>
            </a:r>
            <a:r>
              <a:rPr lang="en-US" b="1" i="1" dirty="0"/>
              <a:t>to</a:t>
            </a:r>
            <a:r>
              <a:rPr lang="en-US" dirty="0"/>
              <a:t> commit X”</a:t>
            </a:r>
          </a:p>
        </p:txBody>
      </p:sp>
    </p:spTree>
    <p:extLst>
      <p:ext uri="{BB962C8B-B14F-4D97-AF65-F5344CB8AC3E}">
        <p14:creationId xmlns:p14="http://schemas.microsoft.com/office/powerpoint/2010/main" val="4026296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20355-68E3-40BE-9489-E9D6AF104267}"/>
              </a:ext>
            </a:extLst>
          </p:cNvPr>
          <p:cNvSpPr>
            <a:spLocks noGrp="1"/>
          </p:cNvSpPr>
          <p:nvPr>
            <p:ph type="title"/>
          </p:nvPr>
        </p:nvSpPr>
        <p:spPr/>
        <p:txBody>
          <a:bodyPr/>
          <a:lstStyle/>
          <a:p>
            <a:r>
              <a:rPr lang="en-US" dirty="0"/>
              <a:t>Revert and Reset Demo</a:t>
            </a:r>
          </a:p>
        </p:txBody>
      </p:sp>
      <p:sp>
        <p:nvSpPr>
          <p:cNvPr id="4" name="Text Placeholder 3">
            <a:extLst>
              <a:ext uri="{FF2B5EF4-FFF2-40B4-BE49-F238E27FC236}">
                <a16:creationId xmlns:a16="http://schemas.microsoft.com/office/drawing/2014/main" id="{68A0D72D-EA12-4F3C-B05C-12EB3E52643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76251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69D86-380B-4866-BBD6-EF1EABDD7FD7}"/>
              </a:ext>
            </a:extLst>
          </p:cNvPr>
          <p:cNvSpPr>
            <a:spLocks noGrp="1"/>
          </p:cNvSpPr>
          <p:nvPr>
            <p:ph type="title"/>
          </p:nvPr>
        </p:nvSpPr>
        <p:spPr/>
        <p:txBody>
          <a:bodyPr/>
          <a:lstStyle/>
          <a:p>
            <a:r>
              <a:rPr lang="en-US" dirty="0"/>
              <a:t>Recovering Data With Reflog</a:t>
            </a:r>
          </a:p>
        </p:txBody>
      </p:sp>
      <p:sp>
        <p:nvSpPr>
          <p:cNvPr id="3" name="Content Placeholder 2">
            <a:extLst>
              <a:ext uri="{FF2B5EF4-FFF2-40B4-BE49-F238E27FC236}">
                <a16:creationId xmlns:a16="http://schemas.microsoft.com/office/drawing/2014/main" id="{DB0A75F6-9A7D-4479-A630-BC932118CE60}"/>
              </a:ext>
            </a:extLst>
          </p:cNvPr>
          <p:cNvSpPr>
            <a:spLocks noGrp="1"/>
          </p:cNvSpPr>
          <p:nvPr>
            <p:ph idx="1"/>
          </p:nvPr>
        </p:nvSpPr>
        <p:spPr>
          <a:xfrm>
            <a:off x="822959" y="1587398"/>
            <a:ext cx="7543801" cy="1841602"/>
          </a:xfrm>
        </p:spPr>
        <p:txBody>
          <a:bodyPr/>
          <a:lstStyle/>
          <a:p>
            <a:pPr lvl="1"/>
            <a:r>
              <a:rPr lang="en-US" dirty="0"/>
              <a:t>Records history of refs (branches, HEAD)</a:t>
            </a:r>
          </a:p>
          <a:p>
            <a:pPr lvl="1"/>
            <a:r>
              <a:rPr lang="en-US" dirty="0"/>
              <a:t>Specific to </a:t>
            </a:r>
            <a:r>
              <a:rPr lang="en-US" i="1" dirty="0"/>
              <a:t>local </a:t>
            </a:r>
            <a:r>
              <a:rPr lang="en-US" dirty="0"/>
              <a:t>repository</a:t>
            </a:r>
          </a:p>
          <a:p>
            <a:pPr lvl="1"/>
            <a:endParaRPr lang="en-US" dirty="0"/>
          </a:p>
          <a:p>
            <a:pPr lvl="1"/>
            <a:endParaRPr lang="en-US" dirty="0"/>
          </a:p>
        </p:txBody>
      </p:sp>
      <p:pic>
        <p:nvPicPr>
          <p:cNvPr id="2052" name="Picture 4" descr="Image result for marking the trail with breadcrumbs clipart">
            <a:extLst>
              <a:ext uri="{FF2B5EF4-FFF2-40B4-BE49-F238E27FC236}">
                <a16:creationId xmlns:a16="http://schemas.microsoft.com/office/drawing/2014/main" id="{D4C83CE3-4FE0-413F-812E-564279F710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774"/>
          <a:stretch/>
        </p:blipFill>
        <p:spPr bwMode="auto">
          <a:xfrm>
            <a:off x="1802618" y="2536005"/>
            <a:ext cx="5538763" cy="3664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79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B2A8-FED4-4BA6-80D2-DA912761F3B9}"/>
              </a:ext>
            </a:extLst>
          </p:cNvPr>
          <p:cNvSpPr>
            <a:spLocks noGrp="1"/>
          </p:cNvSpPr>
          <p:nvPr>
            <p:ph type="title"/>
          </p:nvPr>
        </p:nvSpPr>
        <p:spPr/>
        <p:txBody>
          <a:bodyPr/>
          <a:lstStyle/>
          <a:p>
            <a:r>
              <a:rPr lang="en-US" dirty="0" err="1"/>
              <a:t>Reflog</a:t>
            </a:r>
            <a:r>
              <a:rPr lang="en-US" dirty="0"/>
              <a:t> Demo</a:t>
            </a:r>
          </a:p>
        </p:txBody>
      </p:sp>
      <p:sp>
        <p:nvSpPr>
          <p:cNvPr id="4" name="Text Placeholder 3">
            <a:extLst>
              <a:ext uri="{FF2B5EF4-FFF2-40B4-BE49-F238E27FC236}">
                <a16:creationId xmlns:a16="http://schemas.microsoft.com/office/drawing/2014/main" id="{2037113E-8E44-45CF-8330-09B5527DA57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90140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3CBD-B4A0-4FDF-B9E6-40FC5BFB0489}"/>
              </a:ext>
            </a:extLst>
          </p:cNvPr>
          <p:cNvSpPr>
            <a:spLocks noGrp="1"/>
          </p:cNvSpPr>
          <p:nvPr>
            <p:ph type="title"/>
          </p:nvPr>
        </p:nvSpPr>
        <p:spPr/>
        <p:txBody>
          <a:bodyPr/>
          <a:lstStyle/>
          <a:p>
            <a:r>
              <a:rPr lang="en-US" dirty="0"/>
              <a:t>Recovering Data With Reflog</a:t>
            </a:r>
          </a:p>
        </p:txBody>
      </p:sp>
      <p:sp>
        <p:nvSpPr>
          <p:cNvPr id="4" name="TextBox 3">
            <a:extLst>
              <a:ext uri="{FF2B5EF4-FFF2-40B4-BE49-F238E27FC236}">
                <a16:creationId xmlns:a16="http://schemas.microsoft.com/office/drawing/2014/main" id="{0D6FA915-7BBB-4D80-87EE-62A3DE1AD87F}"/>
              </a:ext>
            </a:extLst>
          </p:cNvPr>
          <p:cNvSpPr txBox="1"/>
          <p:nvPr/>
        </p:nvSpPr>
        <p:spPr>
          <a:xfrm>
            <a:off x="1376518" y="2582180"/>
            <a:ext cx="6105831" cy="1399884"/>
          </a:xfrm>
          <a:prstGeom prst="rect">
            <a:avLst/>
          </a:prstGeom>
          <a:noFill/>
          <a:ln w="28575">
            <a:solidFill>
              <a:schemeClr val="tx1"/>
            </a:solidFill>
          </a:ln>
        </p:spPr>
        <p:txBody>
          <a:bodyPr wrap="square" lIns="365760" tIns="182880" rIns="365760" bIns="182880" rtlCol="0">
            <a:spAutoFit/>
          </a:bodyPr>
          <a:lstStyle/>
          <a:p>
            <a:pPr algn="ctr"/>
            <a:r>
              <a:rPr lang="en-US" sz="3200" b="1" i="1" dirty="0"/>
              <a:t>Commit early and often, using descriptive commit messages!</a:t>
            </a:r>
          </a:p>
        </p:txBody>
      </p:sp>
    </p:spTree>
    <p:extLst>
      <p:ext uri="{BB962C8B-B14F-4D97-AF65-F5344CB8AC3E}">
        <p14:creationId xmlns:p14="http://schemas.microsoft.com/office/powerpoint/2010/main" val="992585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3A42-A350-4A66-8C4B-49B393DF3452}"/>
              </a:ext>
            </a:extLst>
          </p:cNvPr>
          <p:cNvSpPr>
            <a:spLocks noGrp="1"/>
          </p:cNvSpPr>
          <p:nvPr>
            <p:ph type="title"/>
          </p:nvPr>
        </p:nvSpPr>
        <p:spPr/>
        <p:txBody>
          <a:bodyPr/>
          <a:lstStyle/>
          <a:p>
            <a:r>
              <a:rPr lang="en-US" dirty="0"/>
              <a:t>History of Version Control</a:t>
            </a:r>
          </a:p>
        </p:txBody>
      </p:sp>
      <p:sp>
        <p:nvSpPr>
          <p:cNvPr id="3" name="Content Placeholder 2">
            <a:extLst>
              <a:ext uri="{FF2B5EF4-FFF2-40B4-BE49-F238E27FC236}">
                <a16:creationId xmlns:a16="http://schemas.microsoft.com/office/drawing/2014/main" id="{DB9F0B3D-2091-4F27-82B5-B106BE51671C}"/>
              </a:ext>
            </a:extLst>
          </p:cNvPr>
          <p:cNvSpPr>
            <a:spLocks noGrp="1"/>
          </p:cNvSpPr>
          <p:nvPr>
            <p:ph idx="1"/>
          </p:nvPr>
        </p:nvSpPr>
        <p:spPr/>
        <p:txBody>
          <a:bodyPr>
            <a:normAutofit/>
          </a:bodyPr>
          <a:lstStyle/>
          <a:p>
            <a:pPr marL="0" indent="0">
              <a:buNone/>
            </a:pPr>
            <a:r>
              <a:rPr lang="en-US" b="1" dirty="0"/>
              <a:t>First generation: Local data model</a:t>
            </a:r>
          </a:p>
          <a:p>
            <a:pPr lvl="1">
              <a:lnSpc>
                <a:spcPct val="110000"/>
              </a:lnSpc>
            </a:pPr>
            <a:r>
              <a:rPr lang="en-US" dirty="0"/>
              <a:t>1972: Source Code Control System (SCCS)</a:t>
            </a:r>
          </a:p>
          <a:p>
            <a:pPr lvl="1">
              <a:lnSpc>
                <a:spcPct val="110000"/>
              </a:lnSpc>
            </a:pPr>
            <a:r>
              <a:rPr lang="en-US" dirty="0"/>
              <a:t>1982: Revision Control System (RCS)</a:t>
            </a:r>
          </a:p>
          <a:p>
            <a:endParaRPr lang="en-US" dirty="0"/>
          </a:p>
        </p:txBody>
      </p:sp>
    </p:spTree>
    <p:extLst>
      <p:ext uri="{BB962C8B-B14F-4D97-AF65-F5344CB8AC3E}">
        <p14:creationId xmlns:p14="http://schemas.microsoft.com/office/powerpoint/2010/main" val="2242217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293A-773F-4D4C-ABCB-1CD04A36A31D}"/>
              </a:ext>
            </a:extLst>
          </p:cNvPr>
          <p:cNvSpPr>
            <a:spLocks noGrp="1"/>
          </p:cNvSpPr>
          <p:nvPr>
            <p:ph type="title"/>
          </p:nvPr>
        </p:nvSpPr>
        <p:spPr/>
        <p:txBody>
          <a:bodyPr/>
          <a:lstStyle/>
          <a:p>
            <a:r>
              <a:rPr lang="en-US" dirty="0"/>
              <a:t>Interactive Rebase</a:t>
            </a:r>
          </a:p>
        </p:txBody>
      </p:sp>
      <p:sp>
        <p:nvSpPr>
          <p:cNvPr id="3" name="Content Placeholder 2">
            <a:extLst>
              <a:ext uri="{FF2B5EF4-FFF2-40B4-BE49-F238E27FC236}">
                <a16:creationId xmlns:a16="http://schemas.microsoft.com/office/drawing/2014/main" id="{20927F8F-447D-4D3F-B4F2-B7C81C416A20}"/>
              </a:ext>
            </a:extLst>
          </p:cNvPr>
          <p:cNvSpPr>
            <a:spLocks noGrp="1"/>
          </p:cNvSpPr>
          <p:nvPr>
            <p:ph idx="1"/>
          </p:nvPr>
        </p:nvSpPr>
        <p:spPr/>
        <p:txBody>
          <a:bodyPr/>
          <a:lstStyle/>
          <a:p>
            <a:r>
              <a:rPr lang="en-US" dirty="0"/>
              <a:t>Modifications</a:t>
            </a:r>
          </a:p>
          <a:p>
            <a:pPr lvl="1"/>
            <a:r>
              <a:rPr lang="en-US" dirty="0"/>
              <a:t>Reword commit messages</a:t>
            </a:r>
          </a:p>
          <a:p>
            <a:pPr lvl="1"/>
            <a:r>
              <a:rPr lang="en-US" dirty="0"/>
              <a:t>Edit commits</a:t>
            </a:r>
          </a:p>
          <a:p>
            <a:pPr lvl="1"/>
            <a:r>
              <a:rPr lang="en-US" dirty="0"/>
              <a:t>Delete commits</a:t>
            </a:r>
          </a:p>
          <a:p>
            <a:pPr lvl="1"/>
            <a:r>
              <a:rPr lang="en-US" dirty="0"/>
              <a:t>Reorder commits</a:t>
            </a:r>
          </a:p>
          <a:p>
            <a:pPr lvl="1"/>
            <a:r>
              <a:rPr lang="en-US" dirty="0"/>
              <a:t>Squash commits</a:t>
            </a:r>
          </a:p>
        </p:txBody>
      </p:sp>
    </p:spTree>
    <p:extLst>
      <p:ext uri="{BB962C8B-B14F-4D97-AF65-F5344CB8AC3E}">
        <p14:creationId xmlns:p14="http://schemas.microsoft.com/office/powerpoint/2010/main" val="40873030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83F5-DE32-4778-901C-1A44112C06BD}"/>
              </a:ext>
            </a:extLst>
          </p:cNvPr>
          <p:cNvSpPr>
            <a:spLocks noGrp="1"/>
          </p:cNvSpPr>
          <p:nvPr>
            <p:ph type="title"/>
          </p:nvPr>
        </p:nvSpPr>
        <p:spPr/>
        <p:txBody>
          <a:bodyPr/>
          <a:lstStyle/>
          <a:p>
            <a:r>
              <a:rPr lang="en-US" dirty="0"/>
              <a:t>Interactive Rebase</a:t>
            </a:r>
          </a:p>
        </p:txBody>
      </p:sp>
      <p:sp>
        <p:nvSpPr>
          <p:cNvPr id="4" name="Oval 3">
            <a:extLst>
              <a:ext uri="{FF2B5EF4-FFF2-40B4-BE49-F238E27FC236}">
                <a16:creationId xmlns:a16="http://schemas.microsoft.com/office/drawing/2014/main" id="{BD32398C-8258-49AA-97FA-211D5217E331}"/>
              </a:ext>
            </a:extLst>
          </p:cNvPr>
          <p:cNvSpPr/>
          <p:nvPr/>
        </p:nvSpPr>
        <p:spPr>
          <a:xfrm>
            <a:off x="1624150" y="3280284"/>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A</a:t>
            </a:r>
          </a:p>
        </p:txBody>
      </p:sp>
      <p:sp>
        <p:nvSpPr>
          <p:cNvPr id="5" name="Oval 4">
            <a:extLst>
              <a:ext uri="{FF2B5EF4-FFF2-40B4-BE49-F238E27FC236}">
                <a16:creationId xmlns:a16="http://schemas.microsoft.com/office/drawing/2014/main" id="{2D5DBAE0-AA94-483A-A577-6A3052FF44D9}"/>
              </a:ext>
            </a:extLst>
          </p:cNvPr>
          <p:cNvSpPr/>
          <p:nvPr/>
        </p:nvSpPr>
        <p:spPr>
          <a:xfrm>
            <a:off x="2925050" y="3280284"/>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B</a:t>
            </a:r>
          </a:p>
        </p:txBody>
      </p:sp>
      <p:sp>
        <p:nvSpPr>
          <p:cNvPr id="6" name="Oval 5">
            <a:extLst>
              <a:ext uri="{FF2B5EF4-FFF2-40B4-BE49-F238E27FC236}">
                <a16:creationId xmlns:a16="http://schemas.microsoft.com/office/drawing/2014/main" id="{D319558C-23D7-4F69-AF99-7B8B2C18B7D3}"/>
              </a:ext>
            </a:extLst>
          </p:cNvPr>
          <p:cNvSpPr/>
          <p:nvPr/>
        </p:nvSpPr>
        <p:spPr>
          <a:xfrm>
            <a:off x="4225948" y="3280284"/>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C</a:t>
            </a:r>
          </a:p>
        </p:txBody>
      </p:sp>
      <p:cxnSp>
        <p:nvCxnSpPr>
          <p:cNvPr id="7" name="Straight Arrow Connector 6">
            <a:extLst>
              <a:ext uri="{FF2B5EF4-FFF2-40B4-BE49-F238E27FC236}">
                <a16:creationId xmlns:a16="http://schemas.microsoft.com/office/drawing/2014/main" id="{5E4FF360-E773-4265-B56B-95DC2354D072}"/>
              </a:ext>
            </a:extLst>
          </p:cNvPr>
          <p:cNvCxnSpPr>
            <a:cxnSpLocks/>
            <a:stCxn id="5" idx="2"/>
          </p:cNvCxnSpPr>
          <p:nvPr/>
        </p:nvCxnSpPr>
        <p:spPr>
          <a:xfrm flipH="1">
            <a:off x="2359442" y="3647930"/>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57DF6683-577E-4AD6-A672-AADC3E099245}"/>
              </a:ext>
            </a:extLst>
          </p:cNvPr>
          <p:cNvSpPr/>
          <p:nvPr/>
        </p:nvSpPr>
        <p:spPr>
          <a:xfrm>
            <a:off x="5526846" y="3280284"/>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D</a:t>
            </a:r>
          </a:p>
        </p:txBody>
      </p:sp>
      <p:cxnSp>
        <p:nvCxnSpPr>
          <p:cNvPr id="9" name="Straight Arrow Connector 8">
            <a:extLst>
              <a:ext uri="{FF2B5EF4-FFF2-40B4-BE49-F238E27FC236}">
                <a16:creationId xmlns:a16="http://schemas.microsoft.com/office/drawing/2014/main" id="{72FAEB26-3308-44DE-B619-2D44EFDB6BBB}"/>
              </a:ext>
            </a:extLst>
          </p:cNvPr>
          <p:cNvCxnSpPr>
            <a:cxnSpLocks/>
          </p:cNvCxnSpPr>
          <p:nvPr/>
        </p:nvCxnSpPr>
        <p:spPr>
          <a:xfrm flipH="1">
            <a:off x="3660341" y="3647929"/>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0D858DF-F87B-4C80-A67A-04DB7452054B}"/>
              </a:ext>
            </a:extLst>
          </p:cNvPr>
          <p:cNvCxnSpPr>
            <a:cxnSpLocks/>
          </p:cNvCxnSpPr>
          <p:nvPr/>
        </p:nvCxnSpPr>
        <p:spPr>
          <a:xfrm flipH="1">
            <a:off x="4951811" y="3647929"/>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3A6FFD3A-84FD-483E-B934-18A9B35D2AFA}"/>
              </a:ext>
            </a:extLst>
          </p:cNvPr>
          <p:cNvSpPr/>
          <p:nvPr/>
        </p:nvSpPr>
        <p:spPr>
          <a:xfrm>
            <a:off x="6811914" y="3280284"/>
            <a:ext cx="735291" cy="73529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E</a:t>
            </a:r>
          </a:p>
        </p:txBody>
      </p:sp>
      <p:cxnSp>
        <p:nvCxnSpPr>
          <p:cNvPr id="12" name="Straight Arrow Connector 11">
            <a:extLst>
              <a:ext uri="{FF2B5EF4-FFF2-40B4-BE49-F238E27FC236}">
                <a16:creationId xmlns:a16="http://schemas.microsoft.com/office/drawing/2014/main" id="{E3C97328-0AAC-4B88-9412-895920B97BC8}"/>
              </a:ext>
            </a:extLst>
          </p:cNvPr>
          <p:cNvCxnSpPr>
            <a:cxnSpLocks/>
          </p:cNvCxnSpPr>
          <p:nvPr/>
        </p:nvCxnSpPr>
        <p:spPr>
          <a:xfrm flipH="1">
            <a:off x="6262137" y="3647929"/>
            <a:ext cx="5656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DA23435-15EC-43B0-A6CD-03027B6C3933}"/>
              </a:ext>
            </a:extLst>
          </p:cNvPr>
          <p:cNvSpPr/>
          <p:nvPr/>
        </p:nvSpPr>
        <p:spPr>
          <a:xfrm>
            <a:off x="6605347" y="2427750"/>
            <a:ext cx="1145271" cy="448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feature</a:t>
            </a:r>
            <a:endParaRPr lang="en-US" b="1" dirty="0"/>
          </a:p>
        </p:txBody>
      </p:sp>
      <p:cxnSp>
        <p:nvCxnSpPr>
          <p:cNvPr id="14" name="Straight Arrow Connector 13">
            <a:extLst>
              <a:ext uri="{FF2B5EF4-FFF2-40B4-BE49-F238E27FC236}">
                <a16:creationId xmlns:a16="http://schemas.microsoft.com/office/drawing/2014/main" id="{671AD17F-63E5-4D31-A8A1-5CF9E23CBD7D}"/>
              </a:ext>
            </a:extLst>
          </p:cNvPr>
          <p:cNvCxnSpPr>
            <a:cxnSpLocks/>
          </p:cNvCxnSpPr>
          <p:nvPr/>
        </p:nvCxnSpPr>
        <p:spPr>
          <a:xfrm>
            <a:off x="7171772" y="2885195"/>
            <a:ext cx="0" cy="386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D7B4E0AF-7AD8-4949-97F3-92E9C480A402}"/>
              </a:ext>
            </a:extLst>
          </p:cNvPr>
          <p:cNvSpPr/>
          <p:nvPr/>
        </p:nvSpPr>
        <p:spPr>
          <a:xfrm>
            <a:off x="6605347" y="1567706"/>
            <a:ext cx="1145271" cy="476066"/>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HEAD</a:t>
            </a:r>
          </a:p>
        </p:txBody>
      </p:sp>
      <p:cxnSp>
        <p:nvCxnSpPr>
          <p:cNvPr id="16" name="Straight Arrow Connector 15">
            <a:extLst>
              <a:ext uri="{FF2B5EF4-FFF2-40B4-BE49-F238E27FC236}">
                <a16:creationId xmlns:a16="http://schemas.microsoft.com/office/drawing/2014/main" id="{8D00A578-BFF5-486C-A750-5AD32C305E4A}"/>
              </a:ext>
            </a:extLst>
          </p:cNvPr>
          <p:cNvCxnSpPr>
            <a:cxnSpLocks/>
          </p:cNvCxnSpPr>
          <p:nvPr/>
        </p:nvCxnSpPr>
        <p:spPr>
          <a:xfrm>
            <a:off x="7164931" y="2043772"/>
            <a:ext cx="0" cy="386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7BA9AA0-6967-46C8-9DA0-F759BD72EE0C}"/>
              </a:ext>
            </a:extLst>
          </p:cNvPr>
          <p:cNvSpPr txBox="1"/>
          <p:nvPr/>
        </p:nvSpPr>
        <p:spPr>
          <a:xfrm>
            <a:off x="905611" y="1691425"/>
            <a:ext cx="3613296" cy="461665"/>
          </a:xfrm>
          <a:prstGeom prst="rect">
            <a:avLst/>
          </a:prstGeom>
          <a:solidFill>
            <a:schemeClr val="bg1">
              <a:lumMod val="85000"/>
            </a:schemeClr>
          </a:solidFill>
          <a:ln w="12700">
            <a:solidFill>
              <a:schemeClr val="bg1">
                <a:lumMod val="50000"/>
              </a:schemeClr>
            </a:solidFill>
          </a:ln>
        </p:spPr>
        <p:txBody>
          <a:bodyPr wrap="square" rtlCol="0">
            <a:spAutoFit/>
          </a:bodyPr>
          <a:lstStyle/>
          <a:p>
            <a:r>
              <a:rPr lang="en-US" sz="2400" b="1" dirty="0">
                <a:latin typeface="Consolas" panose="020B0609020204030204" pitchFamily="49" charset="0"/>
              </a:rPr>
              <a:t>git rebase –i HEAD~3</a:t>
            </a:r>
          </a:p>
        </p:txBody>
      </p:sp>
      <p:sp>
        <p:nvSpPr>
          <p:cNvPr id="18" name="Oval 17">
            <a:extLst>
              <a:ext uri="{FF2B5EF4-FFF2-40B4-BE49-F238E27FC236}">
                <a16:creationId xmlns:a16="http://schemas.microsoft.com/office/drawing/2014/main" id="{3F8FD5DF-D87B-4041-A8BF-FFBE176E459C}"/>
              </a:ext>
            </a:extLst>
          </p:cNvPr>
          <p:cNvSpPr/>
          <p:nvPr/>
        </p:nvSpPr>
        <p:spPr>
          <a:xfrm>
            <a:off x="2929763" y="3280284"/>
            <a:ext cx="735291" cy="73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B</a:t>
            </a:r>
          </a:p>
        </p:txBody>
      </p:sp>
      <p:sp>
        <p:nvSpPr>
          <p:cNvPr id="19" name="Oval 18">
            <a:extLst>
              <a:ext uri="{FF2B5EF4-FFF2-40B4-BE49-F238E27FC236}">
                <a16:creationId xmlns:a16="http://schemas.microsoft.com/office/drawing/2014/main" id="{46BCC42A-EF75-47B2-A784-28B832DD79C5}"/>
              </a:ext>
            </a:extLst>
          </p:cNvPr>
          <p:cNvSpPr/>
          <p:nvPr/>
        </p:nvSpPr>
        <p:spPr>
          <a:xfrm>
            <a:off x="4224019" y="3280284"/>
            <a:ext cx="735291" cy="735291"/>
          </a:xfrm>
          <a:prstGeom prst="ellipse">
            <a:avLst/>
          </a:prstGeom>
          <a:solidFill>
            <a:srgbClr val="96F49A"/>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solidFill>
                  <a:sysClr val="windowText" lastClr="000000"/>
                </a:solidFill>
              </a:rPr>
              <a:t>C</a:t>
            </a:r>
          </a:p>
        </p:txBody>
      </p:sp>
      <p:sp>
        <p:nvSpPr>
          <p:cNvPr id="20" name="Oval 19">
            <a:extLst>
              <a:ext uri="{FF2B5EF4-FFF2-40B4-BE49-F238E27FC236}">
                <a16:creationId xmlns:a16="http://schemas.microsoft.com/office/drawing/2014/main" id="{499B9CD5-6BAC-4393-B1BA-54A4412F498E}"/>
              </a:ext>
            </a:extLst>
          </p:cNvPr>
          <p:cNvSpPr/>
          <p:nvPr/>
        </p:nvSpPr>
        <p:spPr>
          <a:xfrm>
            <a:off x="5525933" y="3281208"/>
            <a:ext cx="735291" cy="735291"/>
          </a:xfrm>
          <a:prstGeom prst="ellipse">
            <a:avLst/>
          </a:prstGeom>
          <a:solidFill>
            <a:srgbClr val="96F49A"/>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solidFill>
                  <a:sysClr val="windowText" lastClr="000000"/>
                </a:solidFill>
              </a:rPr>
              <a:t>D</a:t>
            </a:r>
          </a:p>
        </p:txBody>
      </p:sp>
      <p:sp>
        <p:nvSpPr>
          <p:cNvPr id="21" name="Oval 20">
            <a:extLst>
              <a:ext uri="{FF2B5EF4-FFF2-40B4-BE49-F238E27FC236}">
                <a16:creationId xmlns:a16="http://schemas.microsoft.com/office/drawing/2014/main" id="{4C7167F0-24C2-4F83-9B75-F739615099B6}"/>
              </a:ext>
            </a:extLst>
          </p:cNvPr>
          <p:cNvSpPr/>
          <p:nvPr/>
        </p:nvSpPr>
        <p:spPr>
          <a:xfrm>
            <a:off x="6815474" y="3290087"/>
            <a:ext cx="735291" cy="735291"/>
          </a:xfrm>
          <a:prstGeom prst="ellipse">
            <a:avLst/>
          </a:prstGeom>
          <a:solidFill>
            <a:srgbClr val="96F49A"/>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solidFill>
                  <a:sysClr val="windowText" lastClr="000000"/>
                </a:solidFill>
              </a:rPr>
              <a:t>E</a:t>
            </a:r>
          </a:p>
        </p:txBody>
      </p:sp>
      <p:sp>
        <p:nvSpPr>
          <p:cNvPr id="22" name="Left Brace 21">
            <a:extLst>
              <a:ext uri="{FF2B5EF4-FFF2-40B4-BE49-F238E27FC236}">
                <a16:creationId xmlns:a16="http://schemas.microsoft.com/office/drawing/2014/main" id="{730FB03B-C859-495A-BF7B-BFE0A66CED05}"/>
              </a:ext>
            </a:extLst>
          </p:cNvPr>
          <p:cNvSpPr/>
          <p:nvPr/>
        </p:nvSpPr>
        <p:spPr>
          <a:xfrm rot="16200000">
            <a:off x="5611686" y="2790844"/>
            <a:ext cx="565608" cy="3305435"/>
          </a:xfrm>
          <a:prstGeom prst="leftBrace">
            <a:avLst/>
          </a:prstGeom>
          <a:no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ysClr val="windowText" lastClr="000000"/>
                </a:solidFill>
              </a:ln>
              <a:solidFill>
                <a:sysClr val="windowText" lastClr="000000"/>
              </a:solidFill>
            </a:endParaRPr>
          </a:p>
        </p:txBody>
      </p:sp>
      <p:sp>
        <p:nvSpPr>
          <p:cNvPr id="23" name="TextBox 22">
            <a:extLst>
              <a:ext uri="{FF2B5EF4-FFF2-40B4-BE49-F238E27FC236}">
                <a16:creationId xmlns:a16="http://schemas.microsoft.com/office/drawing/2014/main" id="{8039F058-5C68-47ED-9F0A-11D81CA72716}"/>
              </a:ext>
            </a:extLst>
          </p:cNvPr>
          <p:cNvSpPr txBox="1"/>
          <p:nvPr/>
        </p:nvSpPr>
        <p:spPr>
          <a:xfrm>
            <a:off x="5079060" y="4715451"/>
            <a:ext cx="1629036" cy="830997"/>
          </a:xfrm>
          <a:prstGeom prst="rect">
            <a:avLst/>
          </a:prstGeom>
          <a:noFill/>
        </p:spPr>
        <p:txBody>
          <a:bodyPr wrap="none" rtlCol="0">
            <a:spAutoFit/>
          </a:bodyPr>
          <a:lstStyle/>
          <a:p>
            <a:pPr algn="ctr"/>
            <a:r>
              <a:rPr lang="en-US" sz="2400" b="1" dirty="0"/>
              <a:t>Rebase last</a:t>
            </a:r>
            <a:br>
              <a:rPr lang="en-US" sz="2400" b="1" dirty="0"/>
            </a:br>
            <a:r>
              <a:rPr lang="en-US" sz="2400" b="1" dirty="0"/>
              <a:t>3 commits</a:t>
            </a:r>
          </a:p>
        </p:txBody>
      </p:sp>
    </p:spTree>
    <p:extLst>
      <p:ext uri="{BB962C8B-B14F-4D97-AF65-F5344CB8AC3E}">
        <p14:creationId xmlns:p14="http://schemas.microsoft.com/office/powerpoint/2010/main" val="235015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E284-6F41-41A1-AE70-BFFFE6ECF31A}"/>
              </a:ext>
            </a:extLst>
          </p:cNvPr>
          <p:cNvSpPr>
            <a:spLocks noGrp="1"/>
          </p:cNvSpPr>
          <p:nvPr>
            <p:ph type="title"/>
          </p:nvPr>
        </p:nvSpPr>
        <p:spPr/>
        <p:txBody>
          <a:bodyPr>
            <a:normAutofit/>
          </a:bodyPr>
          <a:lstStyle/>
          <a:p>
            <a:r>
              <a:rPr lang="en-US" dirty="0"/>
              <a:t>Additional Resources</a:t>
            </a:r>
          </a:p>
        </p:txBody>
      </p:sp>
      <p:sp>
        <p:nvSpPr>
          <p:cNvPr id="3" name="Content Placeholder 2">
            <a:extLst>
              <a:ext uri="{FF2B5EF4-FFF2-40B4-BE49-F238E27FC236}">
                <a16:creationId xmlns:a16="http://schemas.microsoft.com/office/drawing/2014/main" id="{9126E62F-E974-4476-81FE-3A6B136C6AC0}"/>
              </a:ext>
            </a:extLst>
          </p:cNvPr>
          <p:cNvSpPr>
            <a:spLocks noGrp="1"/>
          </p:cNvSpPr>
          <p:nvPr>
            <p:ph idx="1"/>
          </p:nvPr>
        </p:nvSpPr>
        <p:spPr/>
        <p:txBody>
          <a:bodyPr>
            <a:normAutofit lnSpcReduction="10000"/>
          </a:bodyPr>
          <a:lstStyle/>
          <a:p>
            <a:r>
              <a:rPr lang="en-US" sz="2800" dirty="0"/>
              <a:t>“Pro Git” book (Scott Chacon and Ben Straub)</a:t>
            </a:r>
          </a:p>
          <a:p>
            <a:pPr lvl="1"/>
            <a:r>
              <a:rPr lang="en-US" sz="2400" dirty="0"/>
              <a:t>Online content: </a:t>
            </a:r>
            <a:r>
              <a:rPr lang="en-US" sz="2400" dirty="0">
                <a:hlinkClick r:id="rId3"/>
              </a:rPr>
              <a:t>https://git-scm.com/book/en/v2</a:t>
            </a:r>
            <a:endParaRPr lang="en-US" sz="2400" dirty="0"/>
          </a:p>
          <a:p>
            <a:r>
              <a:rPr lang="en-US" sz="2800" dirty="0"/>
              <a:t>Atlassian tutorials</a:t>
            </a:r>
          </a:p>
          <a:p>
            <a:pPr lvl="1"/>
            <a:r>
              <a:rPr lang="en-US" sz="2400" dirty="0">
                <a:hlinkClick r:id="rId4"/>
              </a:rPr>
              <a:t>https://www.atlassian.com/git/tutorials</a:t>
            </a:r>
            <a:r>
              <a:rPr lang="en-US" sz="2400" dirty="0"/>
              <a:t> </a:t>
            </a:r>
          </a:p>
          <a:p>
            <a:r>
              <a:rPr lang="en-US" sz="2800" dirty="0"/>
              <a:t>“All Things Git” podcast (Edward Thomson and Martin Woodward)</a:t>
            </a:r>
          </a:p>
          <a:p>
            <a:pPr lvl="1"/>
            <a:r>
              <a:rPr lang="en-US" sz="2400" dirty="0">
                <a:hlinkClick r:id="rId5"/>
              </a:rPr>
              <a:t>https://www.allthingsgit.com</a:t>
            </a:r>
            <a:endParaRPr lang="en-US" sz="2400" dirty="0"/>
          </a:p>
          <a:p>
            <a:r>
              <a:rPr lang="en-US" sz="2800" dirty="0"/>
              <a:t>Coding Blocks “Comparing Git Workflows” episode</a:t>
            </a:r>
          </a:p>
          <a:p>
            <a:pPr lvl="1"/>
            <a:r>
              <a:rPr lang="en-US" sz="2400" dirty="0">
                <a:hlinkClick r:id="rId6"/>
              </a:rPr>
              <a:t>https://www.codingblocks.net/podcast/comparing-git-workflows/</a:t>
            </a:r>
            <a:r>
              <a:rPr lang="en-US" sz="2400" dirty="0"/>
              <a:t> </a:t>
            </a:r>
          </a:p>
          <a:p>
            <a:pPr lvl="1"/>
            <a:endParaRPr lang="en-US" sz="2400" dirty="0"/>
          </a:p>
        </p:txBody>
      </p:sp>
    </p:spTree>
    <p:extLst>
      <p:ext uri="{BB962C8B-B14F-4D97-AF65-F5344CB8AC3E}">
        <p14:creationId xmlns:p14="http://schemas.microsoft.com/office/powerpoint/2010/main" val="1688391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E064-EEE4-45E6-8008-AF071BF3726F}"/>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E128205B-189C-4BE3-8DD3-A6CEF99B665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749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0FB9F-28CB-450F-8204-BA1451A8EBD4}"/>
              </a:ext>
            </a:extLst>
          </p:cNvPr>
          <p:cNvSpPr>
            <a:spLocks noGrp="1"/>
          </p:cNvSpPr>
          <p:nvPr>
            <p:ph type="title"/>
          </p:nvPr>
        </p:nvSpPr>
        <p:spPr/>
        <p:txBody>
          <a:bodyPr/>
          <a:lstStyle/>
          <a:p>
            <a:r>
              <a:rPr lang="en-US" dirty="0"/>
              <a:t>Detached HEAD State</a:t>
            </a:r>
          </a:p>
        </p:txBody>
      </p:sp>
      <p:sp>
        <p:nvSpPr>
          <p:cNvPr id="3" name="Content Placeholder 2">
            <a:extLst>
              <a:ext uri="{FF2B5EF4-FFF2-40B4-BE49-F238E27FC236}">
                <a16:creationId xmlns:a16="http://schemas.microsoft.com/office/drawing/2014/main" id="{9CEB478A-CC49-487F-AD66-B9ECFDFCE15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222288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E92E-2284-408D-92B9-77557C6977CA}"/>
              </a:ext>
            </a:extLst>
          </p:cNvPr>
          <p:cNvSpPr>
            <a:spLocks noGrp="1"/>
          </p:cNvSpPr>
          <p:nvPr>
            <p:ph type="title"/>
          </p:nvPr>
        </p:nvSpPr>
        <p:spPr/>
        <p:txBody>
          <a:bodyPr/>
          <a:lstStyle/>
          <a:p>
            <a:r>
              <a:rPr lang="en-US" dirty="0"/>
              <a:t>Advanced Rebase</a:t>
            </a:r>
          </a:p>
        </p:txBody>
      </p:sp>
      <p:sp>
        <p:nvSpPr>
          <p:cNvPr id="3" name="Content Placeholder 2">
            <a:extLst>
              <a:ext uri="{FF2B5EF4-FFF2-40B4-BE49-F238E27FC236}">
                <a16:creationId xmlns:a16="http://schemas.microsoft.com/office/drawing/2014/main" id="{7561C008-40A8-476D-AC7B-1A9F434046BE}"/>
              </a:ext>
            </a:extLst>
          </p:cNvPr>
          <p:cNvSpPr>
            <a:spLocks noGrp="1"/>
          </p:cNvSpPr>
          <p:nvPr>
            <p:ph idx="1"/>
          </p:nvPr>
        </p:nvSpPr>
        <p:spPr/>
        <p:txBody>
          <a:bodyPr/>
          <a:lstStyle/>
          <a:p>
            <a:r>
              <a:rPr lang="en-US" dirty="0"/>
              <a:t>git rebase A --onto B</a:t>
            </a:r>
          </a:p>
        </p:txBody>
      </p:sp>
    </p:spTree>
    <p:extLst>
      <p:ext uri="{BB962C8B-B14F-4D97-AF65-F5344CB8AC3E}">
        <p14:creationId xmlns:p14="http://schemas.microsoft.com/office/powerpoint/2010/main" val="33882813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F308-200E-48D5-BAD1-3A353842F0C7}"/>
              </a:ext>
            </a:extLst>
          </p:cNvPr>
          <p:cNvSpPr>
            <a:spLocks noGrp="1"/>
          </p:cNvSpPr>
          <p:nvPr>
            <p:ph type="title"/>
          </p:nvPr>
        </p:nvSpPr>
        <p:spPr/>
        <p:txBody>
          <a:bodyPr/>
          <a:lstStyle/>
          <a:p>
            <a:r>
              <a:rPr lang="en-US" dirty="0"/>
              <a:t>Checkout</a:t>
            </a:r>
          </a:p>
        </p:txBody>
      </p:sp>
      <p:sp>
        <p:nvSpPr>
          <p:cNvPr id="3" name="Content Placeholder 2">
            <a:extLst>
              <a:ext uri="{FF2B5EF4-FFF2-40B4-BE49-F238E27FC236}">
                <a16:creationId xmlns:a16="http://schemas.microsoft.com/office/drawing/2014/main" id="{898B1BB0-C9FA-47AC-BC54-287F3FB65CFE}"/>
              </a:ext>
            </a:extLst>
          </p:cNvPr>
          <p:cNvSpPr>
            <a:spLocks noGrp="1"/>
          </p:cNvSpPr>
          <p:nvPr>
            <p:ph idx="1"/>
          </p:nvPr>
        </p:nvSpPr>
        <p:spPr/>
        <p:txBody>
          <a:bodyPr/>
          <a:lstStyle/>
          <a:p>
            <a:r>
              <a:rPr lang="en-US" dirty="0"/>
              <a:t>Kinds of operations</a:t>
            </a:r>
          </a:p>
          <a:p>
            <a:pPr lvl="1"/>
            <a:r>
              <a:rPr lang="en-US" dirty="0"/>
              <a:t>Switch branches</a:t>
            </a:r>
          </a:p>
          <a:p>
            <a:pPr lvl="1"/>
            <a:r>
              <a:rPr lang="en-US" dirty="0"/>
              <a:t>Discard unstaged changes</a:t>
            </a:r>
          </a:p>
          <a:p>
            <a:pPr lvl="1"/>
            <a:r>
              <a:rPr lang="en-US" dirty="0"/>
              <a:t>View old commits</a:t>
            </a:r>
          </a:p>
        </p:txBody>
      </p:sp>
    </p:spTree>
    <p:extLst>
      <p:ext uri="{BB962C8B-B14F-4D97-AF65-F5344CB8AC3E}">
        <p14:creationId xmlns:p14="http://schemas.microsoft.com/office/powerpoint/2010/main" val="17658419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BFC7-9799-45B1-AB85-C6E1AD4FF51B}"/>
              </a:ext>
            </a:extLst>
          </p:cNvPr>
          <p:cNvSpPr>
            <a:spLocks noGrp="1"/>
          </p:cNvSpPr>
          <p:nvPr>
            <p:ph type="title"/>
          </p:nvPr>
        </p:nvSpPr>
        <p:spPr/>
        <p:txBody>
          <a:bodyPr/>
          <a:lstStyle/>
          <a:p>
            <a:r>
              <a:rPr lang="en-US" dirty="0"/>
              <a:t>Reset</a:t>
            </a:r>
          </a:p>
        </p:txBody>
      </p:sp>
      <p:sp>
        <p:nvSpPr>
          <p:cNvPr id="3" name="Content Placeholder 2">
            <a:extLst>
              <a:ext uri="{FF2B5EF4-FFF2-40B4-BE49-F238E27FC236}">
                <a16:creationId xmlns:a16="http://schemas.microsoft.com/office/drawing/2014/main" id="{E77F1834-4040-4B39-AF16-8E513BCBD087}"/>
              </a:ext>
            </a:extLst>
          </p:cNvPr>
          <p:cNvSpPr>
            <a:spLocks noGrp="1"/>
          </p:cNvSpPr>
          <p:nvPr>
            <p:ph idx="1"/>
          </p:nvPr>
        </p:nvSpPr>
        <p:spPr/>
        <p:txBody>
          <a:bodyPr/>
          <a:lstStyle/>
          <a:p>
            <a:r>
              <a:rPr lang="en-US" dirty="0"/>
              <a:t>Kinds of operations</a:t>
            </a:r>
          </a:p>
          <a:p>
            <a:pPr lvl="1"/>
            <a:r>
              <a:rPr lang="en-US" dirty="0"/>
              <a:t>Move branch pointer (erasing history)</a:t>
            </a:r>
          </a:p>
          <a:p>
            <a:pPr lvl="1"/>
            <a:r>
              <a:rPr lang="en-US" dirty="0"/>
              <a:t>Unstage changes</a:t>
            </a:r>
          </a:p>
        </p:txBody>
      </p:sp>
    </p:spTree>
    <p:extLst>
      <p:ext uri="{BB962C8B-B14F-4D97-AF65-F5344CB8AC3E}">
        <p14:creationId xmlns:p14="http://schemas.microsoft.com/office/powerpoint/2010/main" val="16003520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FC73-6ACF-4464-BCF6-A061F92ED56C}"/>
              </a:ext>
            </a:extLst>
          </p:cNvPr>
          <p:cNvSpPr>
            <a:spLocks noGrp="1"/>
          </p:cNvSpPr>
          <p:nvPr>
            <p:ph type="title"/>
          </p:nvPr>
        </p:nvSpPr>
        <p:spPr/>
        <p:txBody>
          <a:bodyPr/>
          <a:lstStyle/>
          <a:p>
            <a:r>
              <a:rPr lang="en-US" dirty="0"/>
              <a:t>Merge Conflict Example</a:t>
            </a:r>
          </a:p>
        </p:txBody>
      </p:sp>
      <p:pic>
        <p:nvPicPr>
          <p:cNvPr id="1026" name="Picture 2" descr="Image result for git merge conflict example">
            <a:extLst>
              <a:ext uri="{FF2B5EF4-FFF2-40B4-BE49-F238E27FC236}">
                <a16:creationId xmlns:a16="http://schemas.microsoft.com/office/drawing/2014/main" id="{4E55F9AA-E3EB-497B-B78F-077367567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489" y="1597965"/>
            <a:ext cx="6751766" cy="4495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08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AD9A-E09B-48FD-B18C-A4C1128520AE}"/>
              </a:ext>
            </a:extLst>
          </p:cNvPr>
          <p:cNvSpPr>
            <a:spLocks noGrp="1"/>
          </p:cNvSpPr>
          <p:nvPr>
            <p:ph type="title"/>
          </p:nvPr>
        </p:nvSpPr>
        <p:spPr/>
        <p:txBody>
          <a:bodyPr>
            <a:normAutofit/>
          </a:bodyPr>
          <a:lstStyle/>
          <a:p>
            <a:r>
              <a:rPr lang="en-US" sz="4400" dirty="0"/>
              <a:t>Centralized Version Control</a:t>
            </a:r>
          </a:p>
        </p:txBody>
      </p:sp>
      <p:pic>
        <p:nvPicPr>
          <p:cNvPr id="5" name="Graphic 4">
            <a:extLst>
              <a:ext uri="{FF2B5EF4-FFF2-40B4-BE49-F238E27FC236}">
                <a16:creationId xmlns:a16="http://schemas.microsoft.com/office/drawing/2014/main" id="{6A76476F-0280-48D5-B733-04B86C868F31}"/>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6714"/>
          <a:stretch/>
        </p:blipFill>
        <p:spPr>
          <a:xfrm>
            <a:off x="689386" y="1465968"/>
            <a:ext cx="7765228" cy="4611414"/>
          </a:xfrm>
          <a:prstGeom prst="rect">
            <a:avLst/>
          </a:prstGeom>
        </p:spPr>
      </p:pic>
      <p:sp>
        <p:nvSpPr>
          <p:cNvPr id="3" name="TextBox 2">
            <a:extLst>
              <a:ext uri="{FF2B5EF4-FFF2-40B4-BE49-F238E27FC236}">
                <a16:creationId xmlns:a16="http://schemas.microsoft.com/office/drawing/2014/main" id="{D0373C76-4600-4CE2-9DB3-76CC68CC7653}"/>
              </a:ext>
            </a:extLst>
          </p:cNvPr>
          <p:cNvSpPr txBox="1"/>
          <p:nvPr/>
        </p:nvSpPr>
        <p:spPr>
          <a:xfrm>
            <a:off x="1255912" y="5980530"/>
            <a:ext cx="7198702" cy="338554"/>
          </a:xfrm>
          <a:prstGeom prst="rect">
            <a:avLst/>
          </a:prstGeom>
          <a:noFill/>
        </p:spPr>
        <p:txBody>
          <a:bodyPr wrap="none" rtlCol="0">
            <a:spAutoFit/>
          </a:bodyPr>
          <a:lstStyle/>
          <a:p>
            <a:r>
              <a:rPr lang="en-US" sz="1600" dirty="0"/>
              <a:t>https://code.snipcademy.com/tutorials/git/introduction/how-version-control-works </a:t>
            </a:r>
          </a:p>
        </p:txBody>
      </p:sp>
    </p:spTree>
    <p:extLst>
      <p:ext uri="{BB962C8B-B14F-4D97-AF65-F5344CB8AC3E}">
        <p14:creationId xmlns:p14="http://schemas.microsoft.com/office/powerpoint/2010/main" val="1937736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3A42-A350-4A66-8C4B-49B393DF3452}"/>
              </a:ext>
            </a:extLst>
          </p:cNvPr>
          <p:cNvSpPr>
            <a:spLocks noGrp="1"/>
          </p:cNvSpPr>
          <p:nvPr>
            <p:ph type="title"/>
          </p:nvPr>
        </p:nvSpPr>
        <p:spPr/>
        <p:txBody>
          <a:bodyPr/>
          <a:lstStyle/>
          <a:p>
            <a:r>
              <a:rPr lang="en-US" dirty="0"/>
              <a:t>History of Version Control</a:t>
            </a:r>
          </a:p>
        </p:txBody>
      </p:sp>
      <p:sp>
        <p:nvSpPr>
          <p:cNvPr id="3" name="Content Placeholder 2">
            <a:extLst>
              <a:ext uri="{FF2B5EF4-FFF2-40B4-BE49-F238E27FC236}">
                <a16:creationId xmlns:a16="http://schemas.microsoft.com/office/drawing/2014/main" id="{DB9F0B3D-2091-4F27-82B5-B106BE51671C}"/>
              </a:ext>
            </a:extLst>
          </p:cNvPr>
          <p:cNvSpPr>
            <a:spLocks noGrp="1"/>
          </p:cNvSpPr>
          <p:nvPr>
            <p:ph idx="1"/>
          </p:nvPr>
        </p:nvSpPr>
        <p:spPr/>
        <p:txBody>
          <a:bodyPr>
            <a:normAutofit/>
          </a:bodyPr>
          <a:lstStyle/>
          <a:p>
            <a:pPr marL="0" indent="0">
              <a:buNone/>
            </a:pPr>
            <a:r>
              <a:rPr lang="en-US" b="1" dirty="0"/>
              <a:t>Second generation: Centralized data model</a:t>
            </a:r>
          </a:p>
          <a:p>
            <a:pPr lvl="1">
              <a:lnSpc>
                <a:spcPct val="110000"/>
              </a:lnSpc>
            </a:pPr>
            <a:r>
              <a:rPr lang="en-US" sz="2900" dirty="0"/>
              <a:t>1986: Concurrent Versions System (CVS)</a:t>
            </a:r>
          </a:p>
          <a:p>
            <a:pPr lvl="1">
              <a:lnSpc>
                <a:spcPct val="110000"/>
              </a:lnSpc>
            </a:pPr>
            <a:r>
              <a:rPr lang="en-US" sz="2900" dirty="0"/>
              <a:t>1992: IBM Rational ClearCase</a:t>
            </a:r>
          </a:p>
          <a:p>
            <a:pPr lvl="1">
              <a:lnSpc>
                <a:spcPct val="110000"/>
              </a:lnSpc>
            </a:pPr>
            <a:r>
              <a:rPr lang="en-US" sz="2900" dirty="0"/>
              <a:t>1995: Perforce</a:t>
            </a:r>
          </a:p>
          <a:p>
            <a:pPr lvl="1">
              <a:lnSpc>
                <a:spcPct val="110000"/>
              </a:lnSpc>
            </a:pPr>
            <a:r>
              <a:rPr lang="en-US" sz="2900" dirty="0"/>
              <a:t>2000: Subversion</a:t>
            </a:r>
          </a:p>
          <a:p>
            <a:pPr lvl="1">
              <a:lnSpc>
                <a:spcPct val="110000"/>
              </a:lnSpc>
            </a:pPr>
            <a:r>
              <a:rPr lang="en-US" sz="2900" dirty="0"/>
              <a:t>Team Foundation Version Control</a:t>
            </a:r>
          </a:p>
          <a:p>
            <a:pPr lvl="1">
              <a:lnSpc>
                <a:spcPct val="110000"/>
              </a:lnSpc>
            </a:pPr>
            <a:endParaRPr lang="en-US" sz="2900" dirty="0"/>
          </a:p>
          <a:p>
            <a:endParaRPr lang="en-US" dirty="0"/>
          </a:p>
        </p:txBody>
      </p:sp>
    </p:spTree>
    <p:extLst>
      <p:ext uri="{BB962C8B-B14F-4D97-AF65-F5344CB8AC3E}">
        <p14:creationId xmlns:p14="http://schemas.microsoft.com/office/powerpoint/2010/main" val="50170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F409-2455-4EAF-BBAF-9F17C8E192A6}"/>
              </a:ext>
            </a:extLst>
          </p:cNvPr>
          <p:cNvSpPr>
            <a:spLocks noGrp="1"/>
          </p:cNvSpPr>
          <p:nvPr>
            <p:ph type="title"/>
          </p:nvPr>
        </p:nvSpPr>
        <p:spPr/>
        <p:txBody>
          <a:bodyPr>
            <a:normAutofit fontScale="90000"/>
          </a:bodyPr>
          <a:lstStyle/>
          <a:p>
            <a:r>
              <a:rPr lang="en-US" dirty="0"/>
              <a:t>Distributed Version Control</a:t>
            </a:r>
          </a:p>
        </p:txBody>
      </p:sp>
      <p:pic>
        <p:nvPicPr>
          <p:cNvPr id="8" name="Graphic 7">
            <a:extLst>
              <a:ext uri="{FF2B5EF4-FFF2-40B4-BE49-F238E27FC236}">
                <a16:creationId xmlns:a16="http://schemas.microsoft.com/office/drawing/2014/main" id="{AF197EDF-1567-414E-86DA-B6CFB2DDFF6F}"/>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2474"/>
          <a:stretch/>
        </p:blipFill>
        <p:spPr>
          <a:xfrm>
            <a:off x="1380336" y="1078998"/>
            <a:ext cx="6383327" cy="5341142"/>
          </a:xfrm>
          <a:prstGeom prst="rect">
            <a:avLst/>
          </a:prstGeom>
        </p:spPr>
      </p:pic>
    </p:spTree>
    <p:extLst>
      <p:ext uri="{BB962C8B-B14F-4D97-AF65-F5344CB8AC3E}">
        <p14:creationId xmlns:p14="http://schemas.microsoft.com/office/powerpoint/2010/main" val="1266829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3A42-A350-4A66-8C4B-49B393DF3452}"/>
              </a:ext>
            </a:extLst>
          </p:cNvPr>
          <p:cNvSpPr>
            <a:spLocks noGrp="1"/>
          </p:cNvSpPr>
          <p:nvPr>
            <p:ph type="title"/>
          </p:nvPr>
        </p:nvSpPr>
        <p:spPr/>
        <p:txBody>
          <a:bodyPr/>
          <a:lstStyle/>
          <a:p>
            <a:r>
              <a:rPr lang="en-US" dirty="0"/>
              <a:t>History of Version Control</a:t>
            </a:r>
          </a:p>
        </p:txBody>
      </p:sp>
      <p:sp>
        <p:nvSpPr>
          <p:cNvPr id="3" name="Content Placeholder 2">
            <a:extLst>
              <a:ext uri="{FF2B5EF4-FFF2-40B4-BE49-F238E27FC236}">
                <a16:creationId xmlns:a16="http://schemas.microsoft.com/office/drawing/2014/main" id="{DB9F0B3D-2091-4F27-82B5-B106BE51671C}"/>
              </a:ext>
            </a:extLst>
          </p:cNvPr>
          <p:cNvSpPr>
            <a:spLocks noGrp="1"/>
          </p:cNvSpPr>
          <p:nvPr>
            <p:ph idx="1"/>
          </p:nvPr>
        </p:nvSpPr>
        <p:spPr/>
        <p:txBody>
          <a:bodyPr>
            <a:normAutofit/>
          </a:bodyPr>
          <a:lstStyle/>
          <a:p>
            <a:pPr marL="0" indent="0">
              <a:buNone/>
            </a:pPr>
            <a:r>
              <a:rPr lang="en-US" b="1" dirty="0"/>
              <a:t>Third generation: Distributed data model</a:t>
            </a:r>
          </a:p>
          <a:p>
            <a:pPr lvl="1">
              <a:lnSpc>
                <a:spcPct val="110000"/>
              </a:lnSpc>
            </a:pPr>
            <a:r>
              <a:rPr lang="en-US" dirty="0"/>
              <a:t>2003: Monotone</a:t>
            </a:r>
          </a:p>
          <a:p>
            <a:pPr lvl="1">
              <a:lnSpc>
                <a:spcPct val="110000"/>
              </a:lnSpc>
            </a:pPr>
            <a:r>
              <a:rPr lang="en-US" dirty="0"/>
              <a:t>2005: Bazaar, Mercurial, Git</a:t>
            </a:r>
          </a:p>
          <a:p>
            <a:endParaRPr lang="en-US" dirty="0"/>
          </a:p>
        </p:txBody>
      </p:sp>
    </p:spTree>
    <p:extLst>
      <p:ext uri="{BB962C8B-B14F-4D97-AF65-F5344CB8AC3E}">
        <p14:creationId xmlns:p14="http://schemas.microsoft.com/office/powerpoint/2010/main" val="3617019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D943-69AA-43A8-A92F-31FADA632ED9}"/>
              </a:ext>
            </a:extLst>
          </p:cNvPr>
          <p:cNvSpPr>
            <a:spLocks noGrp="1"/>
          </p:cNvSpPr>
          <p:nvPr>
            <p:ph type="title"/>
          </p:nvPr>
        </p:nvSpPr>
        <p:spPr/>
        <p:txBody>
          <a:bodyPr>
            <a:normAutofit/>
          </a:bodyPr>
          <a:lstStyle/>
          <a:p>
            <a:r>
              <a:rPr lang="en-US" dirty="0"/>
              <a:t>2005: Git Was Born</a:t>
            </a:r>
          </a:p>
        </p:txBody>
      </p:sp>
      <p:sp>
        <p:nvSpPr>
          <p:cNvPr id="3" name="Content Placeholder 2">
            <a:extLst>
              <a:ext uri="{FF2B5EF4-FFF2-40B4-BE49-F238E27FC236}">
                <a16:creationId xmlns:a16="http://schemas.microsoft.com/office/drawing/2014/main" id="{3A28232A-A147-42AC-8185-345333C29224}"/>
              </a:ext>
            </a:extLst>
          </p:cNvPr>
          <p:cNvSpPr>
            <a:spLocks noGrp="1"/>
          </p:cNvSpPr>
          <p:nvPr>
            <p:ph idx="1"/>
          </p:nvPr>
        </p:nvSpPr>
        <p:spPr/>
        <p:txBody>
          <a:bodyPr>
            <a:normAutofit/>
          </a:bodyPr>
          <a:lstStyle/>
          <a:p>
            <a:r>
              <a:rPr lang="en-US" dirty="0"/>
              <a:t>Linus Torvalds’ alternative to BitKeeper</a:t>
            </a:r>
          </a:p>
          <a:p>
            <a:r>
              <a:rPr lang="en-US" dirty="0"/>
              <a:t>Design goals</a:t>
            </a:r>
          </a:p>
          <a:p>
            <a:pPr lvl="1"/>
            <a:r>
              <a:rPr lang="en-US" dirty="0"/>
              <a:t>Scalability</a:t>
            </a:r>
          </a:p>
          <a:p>
            <a:pPr lvl="2"/>
            <a:r>
              <a:rPr lang="en-US" dirty="0"/>
              <a:t>Large code size</a:t>
            </a:r>
          </a:p>
          <a:p>
            <a:pPr lvl="2"/>
            <a:r>
              <a:rPr lang="en-US" dirty="0"/>
              <a:t>Massive concurrent development </a:t>
            </a:r>
          </a:p>
          <a:p>
            <a:pPr lvl="1"/>
            <a:r>
              <a:rPr lang="en-US" dirty="0"/>
              <a:t>Integrity</a:t>
            </a:r>
          </a:p>
          <a:p>
            <a:pPr lvl="1"/>
            <a:r>
              <a:rPr lang="en-US" dirty="0"/>
              <a:t>Originally a low-level engine</a:t>
            </a:r>
          </a:p>
          <a:p>
            <a:pPr lvl="1"/>
            <a:r>
              <a:rPr lang="en-US" dirty="0"/>
              <a:t>Flexibility</a:t>
            </a:r>
          </a:p>
        </p:txBody>
      </p:sp>
      <p:pic>
        <p:nvPicPr>
          <p:cNvPr id="1026" name="Picture 2" descr="Git">
            <a:extLst>
              <a:ext uri="{FF2B5EF4-FFF2-40B4-BE49-F238E27FC236}">
                <a16:creationId xmlns:a16="http://schemas.microsoft.com/office/drawing/2014/main" id="{722B9AF8-A4B5-43FC-A043-D6FAD6369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7484" y="405164"/>
            <a:ext cx="20955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8212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Retrospect - maximum space">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6743</TotalTime>
  <Words>4523</Words>
  <Application>Microsoft Office PowerPoint</Application>
  <PresentationFormat>On-screen Show (4:3)</PresentationFormat>
  <Paragraphs>576</Paragraphs>
  <Slides>48</Slides>
  <Notes>37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48</vt:i4>
      </vt:variant>
    </vt:vector>
  </HeadingPairs>
  <TitlesOfParts>
    <vt:vector size="55" baseType="lpstr">
      <vt:lpstr>Arial</vt:lpstr>
      <vt:lpstr>Calibri</vt:lpstr>
      <vt:lpstr>Calibri Light</vt:lpstr>
      <vt:lpstr>Consolas</vt:lpstr>
      <vt:lpstr>Wingdings</vt:lpstr>
      <vt:lpstr>Retrospect</vt:lpstr>
      <vt:lpstr>Retrospect - maximum space</vt:lpstr>
      <vt:lpstr>Get Comfortable with Git</vt:lpstr>
      <vt:lpstr>Outline</vt:lpstr>
      <vt:lpstr>The Need for Version Control</vt:lpstr>
      <vt:lpstr>History of Version Control</vt:lpstr>
      <vt:lpstr>Centralized Version Control</vt:lpstr>
      <vt:lpstr>History of Version Control</vt:lpstr>
      <vt:lpstr>Distributed Version Control</vt:lpstr>
      <vt:lpstr>History of Version Control</vt:lpstr>
      <vt:lpstr>2005: Git Was Born</vt:lpstr>
      <vt:lpstr>Open-Source Repositories by Tool (2018 data from Black Duck Open Hub)</vt:lpstr>
      <vt:lpstr>Developer Usage by Tool (Stack Overflow 2018 Developer Survey)</vt:lpstr>
      <vt:lpstr>Git vs. GitHub</vt:lpstr>
      <vt:lpstr>Traditional Version Representation</vt:lpstr>
      <vt:lpstr>Git Version Representation</vt:lpstr>
      <vt:lpstr>State Lifecycle in Git</vt:lpstr>
      <vt:lpstr>Commit</vt:lpstr>
      <vt:lpstr>Commit Tips</vt:lpstr>
      <vt:lpstr>Branch</vt:lpstr>
      <vt:lpstr>HEAD Pointer</vt:lpstr>
      <vt:lpstr>Committing and Branching Demo</vt:lpstr>
      <vt:lpstr>Syncing with Remote Repository</vt:lpstr>
      <vt:lpstr>Integrating Changes</vt:lpstr>
      <vt:lpstr>Integrating Changes</vt:lpstr>
      <vt:lpstr>Integrating Changes: Merge</vt:lpstr>
      <vt:lpstr>Integrating Changes: Rebase</vt:lpstr>
      <vt:lpstr>Merge vs. Rebase End State</vt:lpstr>
      <vt:lpstr>Merge vs. Rebase</vt:lpstr>
      <vt:lpstr>Merging and Rebasing Demo</vt:lpstr>
      <vt:lpstr> Undoing Work</vt:lpstr>
      <vt:lpstr>Revert</vt:lpstr>
      <vt:lpstr>Checkout Discards Unstaged Changes</vt:lpstr>
      <vt:lpstr>Reset Unstages Changes</vt:lpstr>
      <vt:lpstr>Reset Unstages Changes</vt:lpstr>
      <vt:lpstr>Reset to Another Revision</vt:lpstr>
      <vt:lpstr>Revert vs. Reset</vt:lpstr>
      <vt:lpstr>Revert and Reset Demo</vt:lpstr>
      <vt:lpstr>Recovering Data With Reflog</vt:lpstr>
      <vt:lpstr>Reflog Demo</vt:lpstr>
      <vt:lpstr>Recovering Data With Reflog</vt:lpstr>
      <vt:lpstr>Interactive Rebase</vt:lpstr>
      <vt:lpstr>Interactive Rebase</vt:lpstr>
      <vt:lpstr>Additional Resources</vt:lpstr>
      <vt:lpstr>Appendix</vt:lpstr>
      <vt:lpstr>Detached HEAD State</vt:lpstr>
      <vt:lpstr>Advanced Rebase</vt:lpstr>
      <vt:lpstr>Checkout</vt:lpstr>
      <vt:lpstr>Reset</vt:lpstr>
      <vt:lpstr>Merge Conflict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Reynolds, Zachary Paul</dc:creator>
  <cp:lastModifiedBy>Zachary Reynolds</cp:lastModifiedBy>
  <cp:revision>395</cp:revision>
  <dcterms:created xsi:type="dcterms:W3CDTF">2018-09-08T18:12:11Z</dcterms:created>
  <dcterms:modified xsi:type="dcterms:W3CDTF">2018-09-28T01:25:02Z</dcterms:modified>
</cp:coreProperties>
</file>