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 autoCompressPictures="0">
  <p:sldMasterIdLst>
    <p:sldMasterId id="2147483844" r:id="rId1"/>
  </p:sldMasterIdLst>
  <p:notesMasterIdLst>
    <p:notesMasterId r:id="rId20"/>
  </p:notesMasterIdLst>
  <p:handoutMasterIdLst>
    <p:handoutMasterId r:id="rId21"/>
  </p:handoutMasterIdLst>
  <p:sldIdLst>
    <p:sldId id="257" r:id="rId2"/>
    <p:sldId id="300" r:id="rId3"/>
    <p:sldId id="307" r:id="rId4"/>
    <p:sldId id="265" r:id="rId5"/>
    <p:sldId id="279" r:id="rId6"/>
    <p:sldId id="309" r:id="rId7"/>
    <p:sldId id="310" r:id="rId8"/>
    <p:sldId id="311" r:id="rId9"/>
    <p:sldId id="312" r:id="rId10"/>
    <p:sldId id="313" r:id="rId11"/>
    <p:sldId id="267" r:id="rId12"/>
    <p:sldId id="314" r:id="rId13"/>
    <p:sldId id="268" r:id="rId14"/>
    <p:sldId id="315" r:id="rId15"/>
    <p:sldId id="316" r:id="rId16"/>
    <p:sldId id="318" r:id="rId17"/>
    <p:sldId id="319" r:id="rId18"/>
    <p:sldId id="320" r:id="rId19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45" autoAdjust="0"/>
  </p:normalViewPr>
  <p:slideViewPr>
    <p:cSldViewPr snapToGrid="0" snapToObjects="1">
      <p:cViewPr varScale="1">
        <p:scale>
          <a:sx n="67" d="100"/>
          <a:sy n="67" d="100"/>
        </p:scale>
        <p:origin x="-2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0" d="100"/>
        <a:sy n="300" d="100"/>
      </p:scale>
      <p:origin x="0" y="217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1A924-83B2-0F47-8F33-B8C041BB722A}" type="datetimeFigureOut">
              <a:rPr lang="fr-FR" smtClean="0"/>
              <a:t>2014-09-29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D63DA-7EB9-E642-9356-5B802F9E285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0455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8462C-E20B-1044-AC14-83601BA80543}" type="datetimeFigureOut">
              <a:rPr lang="fr-FR" smtClean="0"/>
              <a:t>2014-09-29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2CBFD-5CA1-6F44-9286-6EA580844E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5472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>
                <a:ea typeface="ＭＳ Ｐゴシック" charset="0"/>
                <a:cs typeface="ＭＳ Ｐゴシック" charset="0"/>
              </a:rPr>
              <a:t>D</a:t>
            </a:r>
            <a:r>
              <a:rPr lang="ja-JP" altLang="fr-FR">
                <a:ea typeface="ＭＳ Ｐゴシック" charset="0"/>
                <a:cs typeface="ＭＳ Ｐゴシック" charset="0"/>
              </a:rPr>
              <a:t>’</a:t>
            </a:r>
            <a:r>
              <a:rPr lang="fr-FR">
                <a:ea typeface="ＭＳ Ｐゴシック" charset="0"/>
                <a:cs typeface="ＭＳ Ｐゴシック" charset="0"/>
              </a:rPr>
              <a:t>après UNit2.ppt</a:t>
            </a:r>
          </a:p>
          <a:p>
            <a:r>
              <a:rPr lang="fr-FR">
                <a:ea typeface="ＭＳ Ｐゴシック" charset="0"/>
                <a:cs typeface="ＭＳ Ｐゴシック" charset="0"/>
              </a:rPr>
              <a:t>Le centre Procedural est le lieu de l</a:t>
            </a:r>
            <a:r>
              <a:rPr lang="ja-JP" altLang="fr-FR">
                <a:ea typeface="ＭＳ Ｐゴシック" charset="0"/>
                <a:cs typeface="ＭＳ Ｐゴシック" charset="0"/>
              </a:rPr>
              <a:t>’</a:t>
            </a:r>
            <a:r>
              <a:rPr lang="fr-FR">
                <a:ea typeface="ＭＳ Ｐゴシック" charset="0"/>
                <a:cs typeface="ＭＳ Ｐゴシック" charset="0"/>
              </a:rPr>
              <a:t>organisation entre les modules.  Il communique via des buffers, c</a:t>
            </a:r>
            <a:r>
              <a:rPr lang="ja-JP" altLang="fr-FR">
                <a:ea typeface="ＭＳ Ｐゴシック" charset="0"/>
                <a:cs typeface="ＭＳ Ｐゴシック" charset="0"/>
              </a:rPr>
              <a:t>’</a:t>
            </a:r>
            <a:r>
              <a:rPr lang="fr-FR">
                <a:ea typeface="ＭＳ Ｐゴシック" charset="0"/>
                <a:cs typeface="ＭＳ Ｐゴシック" charset="0"/>
              </a:rPr>
              <a:t>est à dire qu</a:t>
            </a:r>
            <a:r>
              <a:rPr lang="ja-JP" altLang="fr-FR">
                <a:ea typeface="ＭＳ Ｐゴシック" charset="0"/>
                <a:cs typeface="ＭＳ Ｐゴシック" charset="0"/>
              </a:rPr>
              <a:t>’</a:t>
            </a:r>
            <a:r>
              <a:rPr lang="fr-FR">
                <a:ea typeface="ＭＳ Ｐゴシック" charset="0"/>
                <a:cs typeface="ＭＳ Ｐゴシック" charset="0"/>
              </a:rPr>
              <a:t>il n</a:t>
            </a:r>
            <a:r>
              <a:rPr lang="ja-JP" altLang="fr-FR">
                <a:ea typeface="ＭＳ Ｐゴシック" charset="0"/>
                <a:cs typeface="ＭＳ Ｐゴシック" charset="0"/>
              </a:rPr>
              <a:t>’</a:t>
            </a:r>
            <a:r>
              <a:rPr lang="fr-FR">
                <a:ea typeface="ＭＳ Ｐゴシック" charset="0"/>
                <a:cs typeface="ＭＳ Ｐゴシック" charset="0"/>
              </a:rPr>
              <a:t>est pas conscient de ce que chaque module contient. Ainsi il n</a:t>
            </a:r>
            <a:r>
              <a:rPr lang="ja-JP" altLang="fr-FR">
                <a:ea typeface="ＭＳ Ｐゴシック" charset="0"/>
                <a:cs typeface="ＭＳ Ｐゴシック" charset="0"/>
              </a:rPr>
              <a:t>’</a:t>
            </a:r>
            <a:r>
              <a:rPr lang="fr-FR">
                <a:ea typeface="ＭＳ Ｐゴシック" charset="0"/>
                <a:cs typeface="ＭＳ Ｐゴシック" charset="0"/>
              </a:rPr>
              <a:t>a pas la vision sur tout le monde qui entoure mais communique via le buffer visuel. Il ya un aller retour entre le centre d</a:t>
            </a:r>
            <a:r>
              <a:rPr lang="ja-JP" altLang="fr-FR">
                <a:ea typeface="ＭＳ Ｐゴシック" charset="0"/>
                <a:cs typeface="ＭＳ Ｐゴシック" charset="0"/>
              </a:rPr>
              <a:t>’</a:t>
            </a:r>
            <a:r>
              <a:rPr lang="fr-FR">
                <a:ea typeface="ＭＳ Ｐゴシック" charset="0"/>
                <a:cs typeface="ＭＳ Ｐゴシック" charset="0"/>
              </a:rPr>
              <a:t>organisation procédural et les buffers. L</a:t>
            </a:r>
            <a:r>
              <a:rPr lang="ja-JP" altLang="fr-FR">
                <a:ea typeface="ＭＳ Ｐゴシック" charset="0"/>
                <a:cs typeface="ＭＳ Ｐゴシック" charset="0"/>
              </a:rPr>
              <a:t>’</a:t>
            </a:r>
            <a:r>
              <a:rPr lang="fr-FR">
                <a:ea typeface="ＭＳ Ｐゴシック" charset="0"/>
                <a:cs typeface="ＭＳ Ｐゴシック" charset="0"/>
              </a:rPr>
              <a:t>information dans les modules est donc encapsulée et ne passent que par les buffers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AECA8F7-2B94-8A4B-A489-E8AE9C4F613E}" type="slidenum">
              <a:rPr lang="fr-FR" sz="1200"/>
              <a:pPr/>
              <a:t>6</a:t>
            </a:fld>
            <a:endParaRPr lang="fr-FR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Trace pour le count qui a 3 procédures </a:t>
            </a:r>
            <a:r>
              <a:rPr lang="fr-FR" dirty="0" err="1" smtClean="0"/>
              <a:t>start</a:t>
            </a:r>
            <a:r>
              <a:rPr lang="fr-FR" dirty="0" smtClean="0"/>
              <a:t>, </a:t>
            </a:r>
            <a:r>
              <a:rPr lang="fr-FR" dirty="0" err="1" smtClean="0"/>
              <a:t>inc</a:t>
            </a:r>
            <a:r>
              <a:rPr lang="fr-FR" dirty="0" smtClean="0"/>
              <a:t> et end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2CBFD-5CA1-6F44-9286-6EA580844E5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684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Trace pour le count qui a 3 procédures </a:t>
            </a:r>
            <a:r>
              <a:rPr lang="fr-FR" dirty="0" err="1" smtClean="0"/>
              <a:t>start</a:t>
            </a:r>
            <a:r>
              <a:rPr lang="fr-FR" dirty="0" smtClean="0"/>
              <a:t>, </a:t>
            </a:r>
            <a:r>
              <a:rPr lang="fr-FR" dirty="0" err="1" smtClean="0"/>
              <a:t>inc</a:t>
            </a:r>
            <a:r>
              <a:rPr lang="fr-FR" dirty="0" smtClean="0"/>
              <a:t> et end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2CBFD-5CA1-6F44-9286-6EA580844E5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684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Trace pour le count qui a 3 procédures </a:t>
            </a:r>
            <a:r>
              <a:rPr lang="fr-FR" dirty="0" err="1" smtClean="0"/>
              <a:t>start</a:t>
            </a:r>
            <a:r>
              <a:rPr lang="fr-FR" dirty="0" smtClean="0"/>
              <a:t>, </a:t>
            </a:r>
            <a:r>
              <a:rPr lang="fr-FR" dirty="0" err="1" smtClean="0"/>
              <a:t>inc</a:t>
            </a:r>
            <a:r>
              <a:rPr lang="fr-FR" dirty="0" smtClean="0"/>
              <a:t> </a:t>
            </a:r>
            <a:r>
              <a:rPr lang="fr-FR" smtClean="0"/>
              <a:t>et end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2CBFD-5CA1-6F44-9286-6EA580844E5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684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Trace pour le count qui a 3 procédures </a:t>
            </a:r>
            <a:r>
              <a:rPr lang="fr-FR" dirty="0" err="1" smtClean="0"/>
              <a:t>start</a:t>
            </a:r>
            <a:r>
              <a:rPr lang="fr-FR" dirty="0" smtClean="0"/>
              <a:t>, </a:t>
            </a:r>
            <a:r>
              <a:rPr lang="fr-FR" dirty="0" err="1" smtClean="0"/>
              <a:t>inc</a:t>
            </a:r>
            <a:r>
              <a:rPr lang="fr-FR" dirty="0" smtClean="0"/>
              <a:t> </a:t>
            </a:r>
            <a:r>
              <a:rPr lang="fr-FR" smtClean="0"/>
              <a:t>et end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2CBFD-5CA1-6F44-9286-6EA580844E5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684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Trace pour le count qui a 3 procédures </a:t>
            </a:r>
            <a:r>
              <a:rPr lang="fr-FR" dirty="0" err="1" smtClean="0"/>
              <a:t>start</a:t>
            </a:r>
            <a:r>
              <a:rPr lang="fr-FR" dirty="0" smtClean="0"/>
              <a:t>, </a:t>
            </a:r>
            <a:r>
              <a:rPr lang="fr-FR" dirty="0" err="1" smtClean="0"/>
              <a:t>inc</a:t>
            </a:r>
            <a:r>
              <a:rPr lang="fr-FR" dirty="0" smtClean="0"/>
              <a:t> et end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2CBFD-5CA1-6F44-9286-6EA580844E5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684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Exercise</a:t>
            </a:r>
            <a:r>
              <a:rPr lang="fr-FR" baseline="0" dirty="0" smtClean="0"/>
              <a:t> : choisir entre des chiffres de 0 à 5 et non des lettres.</a:t>
            </a:r>
          </a:p>
          <a:p>
            <a:r>
              <a:rPr lang="fr-FR" baseline="0" dirty="0" smtClean="0"/>
              <a:t>Attention au caractère ‘ et «  pour </a:t>
            </a:r>
            <a:r>
              <a:rPr lang="fr-FR" baseline="0" dirty="0" err="1" smtClean="0"/>
              <a:t>s,assurer</a:t>
            </a:r>
            <a:r>
              <a:rPr lang="fr-FR" baseline="0" dirty="0" smtClean="0"/>
              <a:t> que ce qui est rentré est un string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2CBFD-5CA1-6F44-9286-6EA580844E5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571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Exercise</a:t>
            </a:r>
            <a:r>
              <a:rPr lang="fr-FR" baseline="0" dirty="0" smtClean="0"/>
              <a:t> : choisir entre des chiffres de 0 à 5 et non des lettres.</a:t>
            </a:r>
          </a:p>
          <a:p>
            <a:r>
              <a:rPr lang="fr-FR" baseline="0" dirty="0" smtClean="0"/>
              <a:t>Attention au caractère ‘ et «  pour </a:t>
            </a:r>
            <a:r>
              <a:rPr lang="fr-FR" baseline="0" dirty="0" err="1" smtClean="0"/>
              <a:t>s,assurer</a:t>
            </a:r>
            <a:r>
              <a:rPr lang="fr-FR" baseline="0" dirty="0" smtClean="0"/>
              <a:t> que ce qui est rentré est un string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2CBFD-5CA1-6F44-9286-6EA580844E5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571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Cela prend 200ms pour rendre le </a:t>
            </a:r>
            <a:r>
              <a:rPr lang="fr-FR" dirty="0" err="1" smtClean="0"/>
              <a:t>chunk</a:t>
            </a:r>
            <a:r>
              <a:rPr lang="fr-FR" dirty="0" smtClean="0"/>
              <a:t> disponible dans le buffer imaginal</a:t>
            </a:r>
          </a:p>
          <a:p>
            <a:r>
              <a:rPr lang="fr-FR" dirty="0" smtClean="0"/>
              <a:t>Le buffer imaginal retient ce nouveau </a:t>
            </a:r>
            <a:r>
              <a:rPr lang="fr-FR" dirty="0" err="1" smtClean="0"/>
              <a:t>chunk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2CBFD-5CA1-6F44-9286-6EA580844E5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06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mtClean="0"/>
              <a:t>Cliquez et modifiez le titre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2CDF95AE-93C0-9E4C-90DA-75C604F72152}" type="datetime1">
              <a:rPr lang="fr-CA" smtClean="0"/>
              <a:t>2014-09-29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, imag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CA" smtClean="0"/>
              <a:t>Cliquez et modifiez le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34F-EFD0-8541-AD62-922A82792C8B}" type="datetime1">
              <a:rPr lang="fr-CA" smtClean="0"/>
              <a:t>2014-09-29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60E6-3CAE-D649-B39B-F6779403FDF7}" type="slidenum">
              <a:rPr lang="fr-FR" smtClean="0"/>
              <a:t>‹#›</a:t>
            </a:fld>
            <a:endParaRPr lang="fr-FR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0126-30E1-8741-97BF-0E980D87A98C}" type="datetime1">
              <a:rPr lang="fr-CA" smtClean="0"/>
              <a:t>2014-09-29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60E6-3CAE-D649-B39B-F6779403FDF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fr-CA" smtClean="0"/>
              <a:t>Cliquez et modifiez le titre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834F-EFD0-8541-AD62-922A82792C8B}" type="datetime1">
              <a:rPr lang="fr-CA" smtClean="0"/>
              <a:t>2014-09-29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60E6-3CAE-D649-B39B-F6779403FDF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BECB8-83C3-F54B-BE32-45A4DE6808F0}" type="datetime1">
              <a:rPr lang="fr-CA" smtClean="0"/>
              <a:t>2014-09-29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60E6-3CAE-D649-B39B-F6779403FDF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6E9A2-F562-7D44-AC35-41FBD8F27ADD}" type="datetime1">
              <a:rPr lang="fr-CA" smtClean="0"/>
              <a:t>2014-09-29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60E6-3CAE-D649-B39B-F6779403FDF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4275A-1619-EB43-B581-D99EABD07A52}" type="datetime1">
              <a:rPr lang="fr-CA" smtClean="0"/>
              <a:t>2014-09-29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60E6-3CAE-D649-B39B-F6779403FDF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smtClean="0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96A8834F-EFD0-8541-AD62-922A82792C8B}" type="datetime1">
              <a:rPr lang="fr-CA" smtClean="0"/>
              <a:t>2014-09-29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fr-FR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fr-CA" smtClean="0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CA" smtClean="0"/>
              <a:t>Cliquez et modifiez le titre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984E-15BB-E749-A714-DB19D6C13465}" type="datetime1">
              <a:rPr lang="fr-CA" smtClean="0"/>
              <a:t>2014-09-29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88F9-DB39-A54D-BC4F-6BD4CCFB6971}" type="datetime1">
              <a:rPr lang="fr-CA" smtClean="0"/>
              <a:t>2014-09-29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60E6-3CAE-D649-B39B-F6779403FDF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F67C-EE67-6143-8664-074D4C751801}" type="datetime1">
              <a:rPr lang="fr-CA" smtClean="0"/>
              <a:t>2014-09-29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60E6-3CAE-D649-B39B-F6779403FDF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5817F-EA24-3B4E-AF28-C3FB649D4E8C}" type="datetime1">
              <a:rPr lang="fr-CA" smtClean="0"/>
              <a:t>2014-09-29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60E6-3CAE-D649-B39B-F6779403FDF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E8DC-45D1-294C-85FD-2F111409A2B5}" type="datetime1">
              <a:rPr lang="fr-CA" smtClean="0"/>
              <a:t>2014-09-29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60E6-3CAE-D649-B39B-F6779403FDF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CA" smtClean="0"/>
              <a:t>Cliquez et modifiez le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fr-CA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4295-C7BC-E64A-9047-CC91077B5871}" type="datetime1">
              <a:rPr lang="fr-CA" smtClean="0"/>
              <a:t>2014-09-29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60E6-3CAE-D649-B39B-F6779403FDF7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smtClean="0"/>
              <a:t>Cliquez et modifiez le titre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 smtClean="0"/>
              <a:t>Cliquez pour modifier les styles du texte du masque</a:t>
            </a:r>
          </a:p>
          <a:p>
            <a:pPr lvl="1"/>
            <a:r>
              <a:rPr lang="fr-CA" smtClean="0"/>
              <a:t>Deuxième niveau</a:t>
            </a:r>
          </a:p>
          <a:p>
            <a:pPr lvl="2"/>
            <a:r>
              <a:rPr lang="fr-CA" smtClean="0"/>
              <a:t>Troisième niveau</a:t>
            </a:r>
          </a:p>
          <a:p>
            <a:pPr lvl="3"/>
            <a:r>
              <a:rPr lang="fr-CA" smtClean="0"/>
              <a:t>Quatrième niveau</a:t>
            </a:r>
          </a:p>
          <a:p>
            <a:pPr lvl="4"/>
            <a:r>
              <a:rPr lang="fr-CA" smtClean="0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96A8834F-EFD0-8541-AD62-922A82792C8B}" type="datetime1">
              <a:rPr lang="fr-CA" smtClean="0"/>
              <a:t>2014-09-29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23C60E6-3CAE-D649-B39B-F6779403FDF7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61293" y="626777"/>
            <a:ext cx="7772400" cy="1524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sz="4000" dirty="0" smtClean="0"/>
              <a:t>ACT-R</a:t>
            </a:r>
            <a:br>
              <a:rPr lang="fr-FR" sz="4000" dirty="0" smtClean="0"/>
            </a:br>
            <a:r>
              <a:rPr lang="fr-FR" sz="4000" dirty="0" smtClean="0"/>
              <a:t>Perception</a:t>
            </a:r>
            <a:endParaRPr lang="fr-FR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scene3d>
              <a:camera prst="orthographicFront"/>
              <a:lightRig rig="chilly" dir="t"/>
            </a:scene3d>
          </a:bodyPr>
          <a:lstStyle/>
          <a:p>
            <a:pPr fontAlgn="auto">
              <a:spcAft>
                <a:spcPts val="0"/>
              </a:spcAft>
              <a:defRPr/>
            </a:pPr>
            <a:r>
              <a:rPr lang="fr-FR" dirty="0"/>
              <a:t>Hélène </a:t>
            </a:r>
            <a:r>
              <a:rPr lang="fr-FR" dirty="0" smtClean="0"/>
              <a:t>Pigot</a:t>
            </a:r>
          </a:p>
          <a:p>
            <a:pPr fontAlgn="auto">
              <a:spcAft>
                <a:spcPts val="0"/>
              </a:spcAft>
              <a:defRPr/>
            </a:pPr>
            <a:endParaRPr lang="fr-FR" dirty="0" smtClean="0"/>
          </a:p>
          <a:p>
            <a:pPr fontAlgn="auto">
              <a:spcAft>
                <a:spcPts val="0"/>
              </a:spcAft>
              <a:defRPr/>
            </a:pPr>
            <a:r>
              <a:rPr lang="fr-FR" dirty="0" smtClean="0"/>
              <a:t>IFT703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72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0112" y="244158"/>
            <a:ext cx="7345362" cy="1339850"/>
          </a:xfrm>
        </p:spPr>
        <p:txBody>
          <a:bodyPr>
            <a:normAutofit/>
          </a:bodyPr>
          <a:lstStyle/>
          <a:p>
            <a:r>
              <a:rPr lang="fr-FR" sz="3200" dirty="0"/>
              <a:t>Laboratoire 1 – Environnement LISP</a:t>
            </a:r>
            <a:br>
              <a:rPr lang="fr-FR" sz="3200" dirty="0"/>
            </a:br>
            <a:r>
              <a:rPr lang="fr-FR" sz="3200" dirty="0"/>
              <a:t>trace d’exécution du </a:t>
            </a:r>
            <a:r>
              <a:rPr lang="fr-FR" sz="3200" dirty="0" smtClean="0"/>
              <a:t>modèle (5)</a:t>
            </a:r>
            <a:endParaRPr lang="fr-FR" sz="3200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141959"/>
              </p:ext>
            </p:extLst>
          </p:nvPr>
        </p:nvGraphicFramePr>
        <p:xfrm>
          <a:off x="900112" y="1700366"/>
          <a:ext cx="7345362" cy="3022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681"/>
                <a:gridCol w="3672681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Actions</a:t>
                      </a:r>
                      <a:r>
                        <a:rPr lang="fr-FR" baseline="0" dirty="0" smtClean="0"/>
                        <a:t> des RHS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0.300 PROCEDURAL PRODUCTION-FIRED STOP </a:t>
                      </a:r>
                    </a:p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</a:p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0.300 PROCEDURAL CLEAR-BUFFER GOAL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La dernière règle est sélectionnée. Ce qui provoque</a:t>
                      </a:r>
                      <a:r>
                        <a:rPr lang="fr-FR" baseline="0" dirty="0" smtClean="0"/>
                        <a:t> l’écriture de 4</a:t>
                      </a:r>
                    </a:p>
                    <a:p>
                      <a:r>
                        <a:rPr lang="fr-FR" baseline="0" dirty="0" smtClean="0"/>
                        <a:t>Et de libérer le buffer des buts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0.300 PROCEDURAL CONFLICT-RESOLUTION </a:t>
                      </a:r>
                    </a:p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0.300 ------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Stopped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because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no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events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left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Fin de l’exécution car plus de règles ne peuvent </a:t>
                      </a:r>
                      <a:r>
                        <a:rPr lang="fr-FR" dirty="0" smtClean="0"/>
                        <a:t>être sélectionnées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60E6-3CAE-D649-B39B-F6779403FDF7}" type="slidenum">
              <a:rPr lang="fr-FR" smtClean="0"/>
              <a:t>11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00112" y="4879022"/>
            <a:ext cx="22869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(</a:t>
            </a:r>
            <a:r>
              <a:rPr lang="fr-FR" dirty="0"/>
              <a:t>P stop </a:t>
            </a:r>
          </a:p>
          <a:p>
            <a:r>
              <a:rPr lang="ro-RO" dirty="0"/>
              <a:t>=goal&gt; </a:t>
            </a:r>
          </a:p>
          <a:p>
            <a:r>
              <a:rPr lang="ro-RO" dirty="0"/>
              <a:t>ISA count-from </a:t>
            </a:r>
          </a:p>
          <a:p>
            <a:r>
              <a:rPr lang="ro-RO" dirty="0"/>
              <a:t>count =num </a:t>
            </a:r>
          </a:p>
          <a:p>
            <a:r>
              <a:rPr lang="ro-RO" dirty="0"/>
              <a:t>end =</a:t>
            </a:r>
            <a:r>
              <a:rPr lang="ro-RO" dirty="0" smtClean="0"/>
              <a:t>num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44444" y="5368975"/>
            <a:ext cx="646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==&gt; 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953000" y="5056146"/>
            <a:ext cx="1762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-goal&gt; </a:t>
            </a:r>
          </a:p>
          <a:p>
            <a:r>
              <a:rPr lang="ro-RO" dirty="0"/>
              <a:t>!output! (=num</a:t>
            </a:r>
            <a:r>
              <a:rPr lang="ro-RO" dirty="0" smtClean="0"/>
              <a:t>)</a:t>
            </a:r>
          </a:p>
          <a:p>
            <a:r>
              <a:rPr lang="ro-RO" dirty="0"/>
              <a:t>)</a:t>
            </a:r>
            <a:r>
              <a:rPr lang="ro-RO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9388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1"/>
            <a:ext cx="7313613" cy="1264024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CA" sz="4400" dirty="0" smtClean="0">
                <a:ea typeface="+mj-ea"/>
                <a:cs typeface="+mj-cs"/>
              </a:rPr>
              <a:t>Stepper</a:t>
            </a:r>
            <a:endParaRPr lang="en-US" sz="4400" dirty="0">
              <a:ea typeface="+mj-ea"/>
              <a:cs typeface="+mj-cs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747838"/>
            <a:ext cx="7313613" cy="4303338"/>
          </a:xfrm>
        </p:spPr>
        <p:txBody>
          <a:bodyPr rtlCol="0">
            <a:scene3d>
              <a:camera prst="orthographicFront"/>
              <a:lightRig rig="chilly" dir="t"/>
            </a:scene3d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en-US" dirty="0" smtClean="0">
                <a:ea typeface="+mn-ea"/>
              </a:rPr>
              <a:t>A </a:t>
            </a:r>
            <a:r>
              <a:rPr lang="en-US" dirty="0" err="1" smtClean="0">
                <a:ea typeface="+mn-ea"/>
              </a:rPr>
              <a:t>utiliser</a:t>
            </a:r>
            <a:r>
              <a:rPr lang="en-US" dirty="0" smtClean="0">
                <a:ea typeface="+mn-ea"/>
              </a:rPr>
              <a:t> pour </a:t>
            </a:r>
            <a:r>
              <a:rPr lang="en-US" dirty="0" err="1" smtClean="0">
                <a:ea typeface="+mn-ea"/>
              </a:rPr>
              <a:t>voir</a:t>
            </a:r>
            <a:r>
              <a:rPr lang="en-US" dirty="0" smtClean="0">
                <a:ea typeface="+mn-ea"/>
              </a:rPr>
              <a:t> marcher le </a:t>
            </a:r>
            <a:r>
              <a:rPr lang="en-US" dirty="0" err="1" smtClean="0">
                <a:ea typeface="+mn-ea"/>
              </a:rPr>
              <a:t>modèle</a:t>
            </a:r>
            <a:r>
              <a:rPr lang="en-US" dirty="0" smtClean="0">
                <a:ea typeface="+mn-ea"/>
              </a:rPr>
              <a:t> pas </a:t>
            </a:r>
            <a:r>
              <a:rPr lang="en-US" dirty="0" err="1" smtClean="0">
                <a:ea typeface="+mn-ea"/>
              </a:rPr>
              <a:t>à</a:t>
            </a:r>
            <a:r>
              <a:rPr lang="en-US" dirty="0" smtClean="0">
                <a:ea typeface="+mn-ea"/>
              </a:rPr>
              <a:t> pas et </a:t>
            </a:r>
            <a:r>
              <a:rPr lang="en-US" dirty="0" err="1" smtClean="0">
                <a:ea typeface="+mn-ea"/>
              </a:rPr>
              <a:t>inspecter</a:t>
            </a:r>
            <a:r>
              <a:rPr lang="en-US" dirty="0" smtClean="0">
                <a:ea typeface="+mn-ea"/>
              </a:rPr>
              <a:t> </a:t>
            </a:r>
            <a:r>
              <a:rPr lang="en-US" dirty="0" err="1" smtClean="0">
                <a:ea typeface="+mn-ea"/>
              </a:rPr>
              <a:t>ainsi</a:t>
            </a:r>
            <a:r>
              <a:rPr lang="en-US" dirty="0" smtClean="0">
                <a:ea typeface="+mn-ea"/>
              </a:rPr>
              <a:t> les </a:t>
            </a:r>
            <a:r>
              <a:rPr lang="en-US" dirty="0" err="1" smtClean="0">
                <a:ea typeface="+mn-ea"/>
              </a:rPr>
              <a:t>états</a:t>
            </a:r>
            <a:r>
              <a:rPr lang="en-US" dirty="0" smtClean="0">
                <a:ea typeface="+mn-ea"/>
              </a:rPr>
              <a:t> des buffers et des modules</a:t>
            </a:r>
            <a:endParaRPr lang="en-US" dirty="0"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B4131F8-1BFD-9D4C-96E6-C69EA315296C}" type="slidenum">
              <a:rPr lang="fr-FR" sz="1400">
                <a:solidFill>
                  <a:srgbClr val="7F7F7F"/>
                </a:solidFill>
                <a:latin typeface="Corbel" charset="0"/>
              </a:rPr>
              <a:pPr/>
              <a:t>12</a:t>
            </a:fld>
            <a:endParaRPr lang="fr-FR" sz="1400">
              <a:solidFill>
                <a:srgbClr val="7F7F7F"/>
              </a:solidFill>
              <a:latin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290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1"/>
            <a:ext cx="7313613" cy="1264024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>
                <a:ea typeface="+mj-ea"/>
                <a:cs typeface="+mj-cs"/>
              </a:rPr>
              <a:t>Plan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747838"/>
            <a:ext cx="7313613" cy="4303338"/>
          </a:xfrm>
        </p:spPr>
        <p:txBody>
          <a:bodyPr rtlCol="0">
            <a:normAutofit/>
            <a:scene3d>
              <a:camera prst="orthographicFront"/>
              <a:lightRig rig="chilly" dir="t"/>
            </a:scene3d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fr-FR" sz="2800" dirty="0" smtClean="0">
                <a:ea typeface="+mn-ea"/>
                <a:cs typeface="+mn-cs"/>
              </a:rPr>
              <a:t>Retour laboratoire 1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fr-FR" sz="2800" dirty="0" smtClean="0">
                <a:ea typeface="+mn-ea"/>
                <a:cs typeface="+mn-cs"/>
              </a:rPr>
              <a:t>Modules perceptuels et moteur</a:t>
            </a:r>
            <a:endParaRPr lang="fr-FR" sz="2800" dirty="0" smtClean="0">
              <a:ea typeface="+mn-ea"/>
              <a:cs typeface="+mn-cs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fr-FR" sz="2600" dirty="0" smtClean="0"/>
              <a:t>demo2</a:t>
            </a:r>
            <a:endParaRPr lang="fr-FR" sz="2600" dirty="0" smtClean="0">
              <a:ea typeface="+mn-ea"/>
              <a:cs typeface="+mn-cs"/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fr-FR" sz="2600" dirty="0" smtClean="0">
                <a:ea typeface="+mn-ea"/>
              </a:rPr>
              <a:t>Compréhension des buffers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fr-FR" sz="2800" dirty="0" smtClean="0"/>
              <a:t>Exercice</a:t>
            </a:r>
            <a:endParaRPr lang="fr-FR" sz="2800" dirty="0"/>
          </a:p>
          <a:p>
            <a:pPr lvl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fr-FR" sz="2600" dirty="0" smtClean="0"/>
              <a:t>Afficher des </a:t>
            </a:r>
            <a:r>
              <a:rPr lang="fr-FR" sz="2600" dirty="0" smtClean="0"/>
              <a:t>chiffres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fr-FR" sz="2600" dirty="0" smtClean="0"/>
              <a:t>Afficher 2 lettres et indiquer si elles sont identiques</a:t>
            </a:r>
            <a:endParaRPr lang="fr-FR" sz="26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  <a:defRPr/>
            </a:pPr>
            <a:endParaRPr lang="fr-FR" sz="26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309A5BB-7CED-B043-813C-E073FD11215D}" type="slidenum">
              <a:rPr lang="fr-FR" sz="1400">
                <a:solidFill>
                  <a:srgbClr val="7F7F7F"/>
                </a:solidFill>
                <a:latin typeface="Corbel" charset="0"/>
              </a:rPr>
              <a:pPr/>
              <a:t>13</a:t>
            </a:fld>
            <a:endParaRPr lang="fr-FR" sz="1400">
              <a:solidFill>
                <a:srgbClr val="7F7F7F"/>
              </a:solidFill>
              <a:latin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506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1"/>
            <a:ext cx="7313613" cy="1264024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dirty="0" smtClean="0"/>
              <a:t>Voir et taper</a:t>
            </a:r>
            <a:endParaRPr lang="fr-FR" sz="4000" dirty="0">
              <a:ea typeface="+mj-ea"/>
              <a:cs typeface="+mj-cs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747838"/>
            <a:ext cx="7313613" cy="4303338"/>
          </a:xfrm>
        </p:spPr>
        <p:txBody>
          <a:bodyPr rtlCol="0">
            <a:normAutofit fontScale="92500" lnSpcReduction="20000"/>
            <a:scene3d>
              <a:camera prst="orthographicFront"/>
              <a:lightRig rig="chilly" dir="t"/>
            </a:scene3d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fr-CA" dirty="0" err="1" smtClean="0">
                <a:solidFill>
                  <a:srgbClr val="000000"/>
                </a:solidFill>
                <a:ea typeface="+mn-ea"/>
                <a:cs typeface="+mn-cs"/>
              </a:rPr>
              <a:t>Execution</a:t>
            </a:r>
            <a:r>
              <a:rPr lang="fr-CA" dirty="0" smtClean="0">
                <a:solidFill>
                  <a:srgbClr val="000000"/>
                </a:solidFill>
                <a:ea typeface="+mn-ea"/>
                <a:cs typeface="+mn-cs"/>
              </a:rPr>
              <a:t> de demo2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fr-FR" dirty="0"/>
              <a:t>(do-demo2 )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fr-FR" dirty="0"/>
              <a:t>Création d’une fenêtre où le programme tape lui-même un </a:t>
            </a:r>
            <a:r>
              <a:rPr lang="fr-FR" dirty="0" smtClean="0"/>
              <a:t>caractère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fr-FR" dirty="0" smtClean="0"/>
              <a:t>Le cercle rouge indique où le modèle place son focus</a:t>
            </a:r>
            <a:endParaRPr lang="fr-FR" dirty="0"/>
          </a:p>
          <a:p>
            <a:pPr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fr-FR" dirty="0" smtClean="0"/>
              <a:t>(</a:t>
            </a:r>
            <a:r>
              <a:rPr lang="fr-FR" dirty="0"/>
              <a:t>do-demo2 '</a:t>
            </a:r>
            <a:r>
              <a:rPr lang="fr-FR" dirty="0" err="1"/>
              <a:t>human</a:t>
            </a:r>
            <a:r>
              <a:rPr lang="fr-FR" dirty="0" smtClean="0"/>
              <a:t>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fr-FR" dirty="0" smtClean="0"/>
              <a:t>Création d’une fenêtre où taper le caractère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fr-FR" dirty="0"/>
              <a:t>En activant « </a:t>
            </a:r>
            <a:r>
              <a:rPr lang="fr-FR" dirty="0" err="1"/>
              <a:t>Letter</a:t>
            </a:r>
            <a:r>
              <a:rPr lang="fr-FR" dirty="0"/>
              <a:t>-recognition (DEMO2)</a:t>
            </a:r>
          </a:p>
          <a:p>
            <a:pPr lvl="3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fr-FR" dirty="0" err="1"/>
              <a:t>Tapper</a:t>
            </a:r>
            <a:r>
              <a:rPr lang="fr-FR" dirty="0"/>
              <a:t> la lettre de son </a:t>
            </a:r>
            <a:r>
              <a:rPr lang="fr-FR" dirty="0" smtClean="0"/>
              <a:t>choix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fr-FR" dirty="0" smtClean="0"/>
              <a:t>Commande d’exécution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fr-FR" dirty="0" smtClean="0"/>
              <a:t>Encapsulée dans le programme Lisp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fr-FR" dirty="0" smtClean="0"/>
              <a:t>(if *model* …   (</a:t>
            </a:r>
            <a:r>
              <a:rPr lang="fr-FR" dirty="0" err="1" smtClean="0"/>
              <a:t>run</a:t>
            </a:r>
            <a:r>
              <a:rPr lang="fr-FR" dirty="0" smtClean="0"/>
              <a:t> 10 :real-time –</a:t>
            </a:r>
            <a:r>
              <a:rPr lang="fr-FR" dirty="0" err="1" smtClean="0"/>
              <a:t>t</a:t>
            </a:r>
            <a:r>
              <a:rPr lang="fr-FR" dirty="0" smtClean="0"/>
              <a:t>) … *</a:t>
            </a:r>
            <a:r>
              <a:rPr lang="fr-FR" dirty="0" err="1" smtClean="0"/>
              <a:t>response</a:t>
            </a:r>
            <a:r>
              <a:rPr lang="fr-FR" dirty="0" smtClean="0"/>
              <a:t>*))</a:t>
            </a:r>
            <a:endParaRPr lang="fr-FR" dirty="0"/>
          </a:p>
          <a:p>
            <a:pPr lvl="1">
              <a:lnSpc>
                <a:spcPct val="90000"/>
              </a:lnSpc>
              <a:buFont typeface="Wingdings" pitchFamily="2" charset="2"/>
              <a:buChar char="l"/>
              <a:defRPr/>
            </a:pPr>
            <a:endParaRPr lang="fr-F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E3433B-8B52-BB4A-8643-4C0A0FD9A9EE}" type="slidenum">
              <a:rPr lang="fr-FR" sz="1400">
                <a:solidFill>
                  <a:srgbClr val="7F7F7F"/>
                </a:solidFill>
                <a:latin typeface="Corbel" charset="0"/>
              </a:rPr>
              <a:pPr/>
              <a:t>14</a:t>
            </a:fld>
            <a:endParaRPr lang="fr-FR" sz="1400">
              <a:solidFill>
                <a:srgbClr val="7F7F7F"/>
              </a:solidFill>
              <a:latin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73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1"/>
            <a:ext cx="7313613" cy="1264024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4000" dirty="0" smtClean="0"/>
              <a:t>Buffer des buts et imaginal</a:t>
            </a:r>
            <a:endParaRPr lang="fr-FR" sz="4000" dirty="0">
              <a:ea typeface="+mj-ea"/>
              <a:cs typeface="+mj-cs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747838"/>
            <a:ext cx="7313613" cy="4303338"/>
          </a:xfrm>
        </p:spPr>
        <p:txBody>
          <a:bodyPr rtlCol="0">
            <a:normAutofit fontScale="77500" lnSpcReduction="20000"/>
            <a:scene3d>
              <a:camera prst="orthographicFront"/>
              <a:lightRig rig="chilly" dir="t"/>
            </a:scene3d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fr-CA" dirty="0" smtClean="0">
                <a:solidFill>
                  <a:srgbClr val="000000"/>
                </a:solidFill>
                <a:ea typeface="+mn-ea"/>
                <a:cs typeface="+mn-cs"/>
              </a:rPr>
              <a:t>Buffer des buts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fr-CA" dirty="0" smtClean="0">
                <a:solidFill>
                  <a:srgbClr val="000000"/>
                </a:solidFill>
              </a:rPr>
              <a:t>Ce que le modèle est en train de faire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fr-CA" dirty="0" smtClean="0">
                <a:solidFill>
                  <a:srgbClr val="000000"/>
                </a:solidFill>
              </a:rPr>
              <a:t>Précise les productions qui pourront </a:t>
            </a:r>
            <a:r>
              <a:rPr lang="fr-CA" dirty="0" smtClean="0">
                <a:solidFill>
                  <a:srgbClr val="000000"/>
                </a:solidFill>
              </a:rPr>
              <a:t>être </a:t>
            </a:r>
            <a:r>
              <a:rPr lang="fr-CA" dirty="0" err="1" smtClean="0">
                <a:solidFill>
                  <a:srgbClr val="000000"/>
                </a:solidFill>
              </a:rPr>
              <a:t>sélectionées</a:t>
            </a:r>
            <a:endParaRPr lang="fr-CA" dirty="0" smtClean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fr-CA" dirty="0" smtClean="0">
                <a:solidFill>
                  <a:srgbClr val="000000"/>
                </a:solidFill>
              </a:rPr>
              <a:t>Slot : état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fr-CA" dirty="0" smtClean="0">
                <a:solidFill>
                  <a:srgbClr val="000000"/>
                </a:solidFill>
              </a:rPr>
              <a:t>Précise l’étape du but 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fr-CA" dirty="0" smtClean="0">
                <a:solidFill>
                  <a:srgbClr val="000000"/>
                </a:solidFill>
              </a:rPr>
              <a:t>Dans unit2:</a:t>
            </a:r>
          </a:p>
          <a:p>
            <a:pPr lvl="3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fr-CA" dirty="0" smtClean="0">
                <a:solidFill>
                  <a:srgbClr val="000000"/>
                </a:solidFill>
              </a:rPr>
              <a:t>Start, attend, </a:t>
            </a:r>
            <a:r>
              <a:rPr lang="fr-CA" dirty="0" err="1" smtClean="0">
                <a:solidFill>
                  <a:srgbClr val="000000"/>
                </a:solidFill>
              </a:rPr>
              <a:t>respond</a:t>
            </a:r>
            <a:r>
              <a:rPr lang="fr-CA" dirty="0" smtClean="0">
                <a:solidFill>
                  <a:srgbClr val="000000"/>
                </a:solidFill>
              </a:rPr>
              <a:t>, </a:t>
            </a:r>
            <a:r>
              <a:rPr lang="fr-CA" dirty="0" err="1" smtClean="0">
                <a:solidFill>
                  <a:srgbClr val="000000"/>
                </a:solidFill>
              </a:rPr>
              <a:t>done</a:t>
            </a:r>
            <a:endParaRPr lang="fr-CA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fr-CA" dirty="0" smtClean="0">
                <a:solidFill>
                  <a:srgbClr val="000000"/>
                </a:solidFill>
              </a:rPr>
              <a:t>Buffer imaginal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fr-CA" dirty="0" smtClean="0">
                <a:solidFill>
                  <a:srgbClr val="000000"/>
                </a:solidFill>
              </a:rPr>
              <a:t>Sert à créer des nouveaux </a:t>
            </a:r>
            <a:r>
              <a:rPr lang="fr-CA" dirty="0" err="1" smtClean="0">
                <a:solidFill>
                  <a:srgbClr val="000000"/>
                </a:solidFill>
              </a:rPr>
              <a:t>chunks</a:t>
            </a:r>
            <a:endParaRPr lang="fr-CA" dirty="0" smtClean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fr-CA" dirty="0" smtClean="0">
                <a:solidFill>
                  <a:srgbClr val="000000"/>
                </a:solidFill>
              </a:rPr>
              <a:t>Module imaginal créée un </a:t>
            </a:r>
            <a:r>
              <a:rPr lang="fr-CA" dirty="0" err="1" smtClean="0">
                <a:solidFill>
                  <a:srgbClr val="000000"/>
                </a:solidFill>
              </a:rPr>
              <a:t>chunk</a:t>
            </a:r>
            <a:r>
              <a:rPr lang="fr-CA" dirty="0" smtClean="0">
                <a:solidFill>
                  <a:srgbClr val="000000"/>
                </a:solidFill>
              </a:rPr>
              <a:t> selon les requêtes</a:t>
            </a:r>
          </a:p>
          <a:p>
            <a:r>
              <a:rPr lang="fr-FR" dirty="0"/>
              <a:t>+imaginal&gt; </a:t>
            </a:r>
          </a:p>
          <a:p>
            <a:r>
              <a:rPr lang="fr-FR" dirty="0" err="1"/>
              <a:t>isa</a:t>
            </a:r>
            <a:r>
              <a:rPr lang="fr-FR" dirty="0"/>
              <a:t> </a:t>
            </a:r>
            <a:r>
              <a:rPr lang="fr-FR" dirty="0" err="1"/>
              <a:t>array</a:t>
            </a:r>
            <a:r>
              <a:rPr lang="fr-FR" dirty="0"/>
              <a:t> </a:t>
            </a:r>
          </a:p>
          <a:p>
            <a:r>
              <a:rPr lang="fr-FR" dirty="0" err="1"/>
              <a:t>letter</a:t>
            </a:r>
            <a:r>
              <a:rPr lang="fr-FR" dirty="0"/>
              <a:t> =</a:t>
            </a:r>
            <a:r>
              <a:rPr lang="fr-FR" dirty="0" err="1"/>
              <a:t>letter</a:t>
            </a:r>
            <a:r>
              <a:rPr lang="fr-FR" dirty="0"/>
              <a:t> </a:t>
            </a:r>
            <a:endParaRPr lang="fr-CA" dirty="0" smtClean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E3433B-8B52-BB4A-8643-4C0A0FD9A9EE}" type="slidenum">
              <a:rPr lang="fr-FR" sz="1400">
                <a:solidFill>
                  <a:srgbClr val="7F7F7F"/>
                </a:solidFill>
                <a:latin typeface="Corbel" charset="0"/>
              </a:rPr>
              <a:pPr/>
              <a:t>15</a:t>
            </a:fld>
            <a:endParaRPr lang="fr-FR" sz="1400">
              <a:solidFill>
                <a:srgbClr val="7F7F7F"/>
              </a:solidFill>
              <a:latin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386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Buffer imaginal</a:t>
            </a:r>
            <a:endParaRPr lang="fr-FR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132394"/>
              </p:ext>
            </p:extLst>
          </p:nvPr>
        </p:nvGraphicFramePr>
        <p:xfrm>
          <a:off x="900113" y="1945437"/>
          <a:ext cx="7345362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681"/>
                <a:gridCol w="3672681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Production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Trace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 encode-</a:t>
                      </a:r>
                      <a:r>
                        <a:rPr lang="fr-FR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letter</a:t>
                      </a: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ro-RO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=goal&gt; </a:t>
                      </a:r>
                    </a:p>
                    <a:p>
                      <a:r>
                        <a:rPr lang="ro-RO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ISA read-letters </a:t>
                      </a:r>
                    </a:p>
                    <a:p>
                      <a:r>
                        <a:rPr lang="ro-RO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state attend </a:t>
                      </a:r>
                    </a:p>
                    <a:p>
                      <a:r>
                        <a:rPr lang="ro-RO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=visual&gt; </a:t>
                      </a:r>
                    </a:p>
                    <a:p>
                      <a:r>
                        <a:rPr lang="ro-RO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ISA text </a:t>
                      </a:r>
                    </a:p>
                    <a:p>
                      <a:r>
                        <a:rPr lang="ro-RO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 =letter </a:t>
                      </a:r>
                    </a:p>
                    <a:p>
                      <a:r>
                        <a:rPr lang="ro-RO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?imaginal&gt; </a:t>
                      </a:r>
                    </a:p>
                    <a:p>
                      <a:r>
                        <a:rPr lang="ro-RO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state free </a:t>
                      </a:r>
                    </a:p>
                    <a:p>
                      <a:r>
                        <a:rPr lang="ro-RO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==&gt; </a:t>
                      </a:r>
                    </a:p>
                    <a:p>
                      <a:r>
                        <a:rPr lang="ro-RO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=goal&gt; </a:t>
                      </a:r>
                    </a:p>
                    <a:p>
                      <a:r>
                        <a:rPr lang="ro-RO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state respond </a:t>
                      </a:r>
                    </a:p>
                    <a:p>
                      <a:r>
                        <a:rPr lang="ro-RO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+imaginal&gt; </a:t>
                      </a:r>
                    </a:p>
                    <a:p>
                      <a:r>
                        <a:rPr lang="ro-RO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isa array </a:t>
                      </a:r>
                    </a:p>
                    <a:p>
                      <a:r>
                        <a:rPr lang="ro-RO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letter =letter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0.235 PROCEDURAL PRODUCTION-FIRED ENCODE-LETTER </a:t>
                      </a:r>
                    </a:p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</a:t>
                      </a:r>
                    </a:p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0.235 PROCEDURAL MODULE-REQUEST IMAGINAL </a:t>
                      </a:r>
                    </a:p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</a:t>
                      </a:r>
                    </a:p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0.235 PROCEDURAL CLEAR-BUFFER IMAGINAL </a:t>
                      </a:r>
                    </a:p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 </a:t>
                      </a:r>
                    </a:p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0.435 IMAGINAL CREATE-NEW-BUFFER-CHUNK IMAGINAL ISA ARRAY </a:t>
                      </a:r>
                    </a:p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0.435 IMAGINAL SET-BUFFER-CHUNK IMAGINAL ARRAY0 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60E6-3CAE-D649-B39B-F6779403FDF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322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visuel (2 buffers)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Visual-Location buffer</a:t>
            </a:r>
          </a:p>
          <a:p>
            <a:pPr lvl="1"/>
            <a:r>
              <a:rPr lang="fr-FR" dirty="0" err="1" smtClean="0"/>
              <a:t>Chunk</a:t>
            </a:r>
            <a:r>
              <a:rPr lang="fr-FR" dirty="0" smtClean="0"/>
              <a:t> de la localisation du stimulus</a:t>
            </a:r>
          </a:p>
          <a:p>
            <a:pPr lvl="1"/>
            <a:r>
              <a:rPr lang="fr-FR" dirty="0" smtClean="0"/>
              <a:t>P: </a:t>
            </a:r>
            <a:r>
              <a:rPr lang="fr-FR" dirty="0" err="1" smtClean="0"/>
              <a:t>find-unattented-letter</a:t>
            </a:r>
            <a:r>
              <a:rPr lang="fr-FR" dirty="0" smtClean="0"/>
              <a:t> demande à chercher la localisation d’un stimulus</a:t>
            </a:r>
          </a:p>
          <a:p>
            <a:pPr lvl="1"/>
            <a:r>
              <a:rPr lang="fr-FR" dirty="0" smtClean="0"/>
              <a:t>P: </a:t>
            </a:r>
            <a:r>
              <a:rPr lang="fr-FR" dirty="0" err="1" smtClean="0"/>
              <a:t>attented-letter</a:t>
            </a:r>
            <a:r>
              <a:rPr lang="fr-FR" dirty="0" smtClean="0"/>
              <a:t> demande tourner son attention vers la position du stimulus</a:t>
            </a:r>
          </a:p>
          <a:p>
            <a:r>
              <a:rPr lang="fr-FR" dirty="0" smtClean="0"/>
              <a:t>Visual buffer</a:t>
            </a:r>
          </a:p>
          <a:p>
            <a:pPr lvl="1"/>
            <a:r>
              <a:rPr lang="fr-FR" dirty="0" smtClean="0"/>
              <a:t>P. encode-</a:t>
            </a:r>
            <a:r>
              <a:rPr lang="fr-FR" dirty="0" err="1" smtClean="0"/>
              <a:t>letter</a:t>
            </a:r>
            <a:r>
              <a:rPr lang="fr-FR" dirty="0" smtClean="0"/>
              <a:t> identifie la lettre dans le champ où se tournait l’attention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60E6-3CAE-D649-B39B-F6779403FDF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017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Exercice : égalité de 2 lettres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S’inspirer du code: unit2-assignement.lisp</a:t>
            </a:r>
          </a:p>
          <a:p>
            <a:r>
              <a:rPr lang="fr-FR" dirty="0" smtClean="0"/>
              <a:t>Lire 2 lettres au lieu de 3</a:t>
            </a:r>
          </a:p>
          <a:p>
            <a:r>
              <a:rPr lang="fr-FR" dirty="0" smtClean="0"/>
              <a:t>Regarder si les lettres sont égales</a:t>
            </a:r>
          </a:p>
          <a:p>
            <a:r>
              <a:rPr lang="fr-FR" dirty="0" smtClean="0"/>
              <a:t>Appuyer sur la touche du clavier </a:t>
            </a:r>
            <a:r>
              <a:rPr lang="fr-FR" dirty="0" err="1" smtClean="0"/>
              <a:t>siles</a:t>
            </a:r>
            <a:r>
              <a:rPr lang="fr-FR" dirty="0" smtClean="0"/>
              <a:t> 2 lettres sont égales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60E6-3CAE-D649-B39B-F6779403FDF7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323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Unit2 </a:t>
            </a:r>
            <a:r>
              <a:rPr lang="fr-FR" smtClean="0"/>
              <a:t>du tutoriel de </a:t>
            </a:r>
            <a:r>
              <a:rPr lang="fr-FR" dirty="0" smtClean="0"/>
              <a:t>ACT_R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60E6-3CAE-D649-B39B-F6779403FDF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789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1"/>
            <a:ext cx="7313613" cy="1264024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>
                <a:ea typeface="+mj-ea"/>
                <a:cs typeface="+mj-cs"/>
              </a:rPr>
              <a:t>Plan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747838"/>
            <a:ext cx="7313613" cy="4303338"/>
          </a:xfrm>
        </p:spPr>
        <p:txBody>
          <a:bodyPr rtlCol="0">
            <a:normAutofit/>
            <a:scene3d>
              <a:camera prst="orthographicFront"/>
              <a:lightRig rig="chilly" dir="t"/>
            </a:scene3d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fr-FR" sz="2800" dirty="0" smtClean="0">
                <a:ea typeface="+mn-ea"/>
                <a:cs typeface="+mn-cs"/>
              </a:rPr>
              <a:t>Retour laboratoire 1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fr-FR" sz="2800" dirty="0" smtClean="0">
                <a:ea typeface="+mn-ea"/>
                <a:cs typeface="+mn-cs"/>
              </a:rPr>
              <a:t>Perception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fr-FR" sz="2600" dirty="0" smtClean="0"/>
              <a:t>demo2</a:t>
            </a:r>
            <a:endParaRPr lang="fr-FR" sz="2600" dirty="0" smtClean="0">
              <a:ea typeface="+mn-ea"/>
              <a:cs typeface="+mn-cs"/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fr-FR" sz="2600" dirty="0" smtClean="0">
                <a:ea typeface="+mn-ea"/>
              </a:rPr>
              <a:t>Compréhension des buffers</a:t>
            </a:r>
          </a:p>
          <a:p>
            <a:pPr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fr-FR" sz="2800" dirty="0" smtClean="0"/>
              <a:t>Exercice</a:t>
            </a:r>
            <a:endParaRPr lang="fr-FR" sz="2800" dirty="0"/>
          </a:p>
          <a:p>
            <a:pPr lvl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fr-FR" sz="2600" dirty="0" smtClean="0"/>
              <a:t>Afficher des </a:t>
            </a:r>
            <a:r>
              <a:rPr lang="fr-FR" sz="2600" dirty="0" smtClean="0"/>
              <a:t>chiffres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fr-FR" sz="2600" dirty="0" smtClean="0"/>
              <a:t>Afficher 2 lettres et indiquer si elles sont identiques</a:t>
            </a:r>
            <a:endParaRPr lang="fr-FR" sz="2600" dirty="0" smtClean="0"/>
          </a:p>
          <a:p>
            <a:pPr lvl="1">
              <a:lnSpc>
                <a:spcPct val="90000"/>
              </a:lnSpc>
              <a:buFont typeface="Wingdings" pitchFamily="2" charset="2"/>
              <a:buChar char="l"/>
              <a:defRPr/>
            </a:pPr>
            <a:endParaRPr lang="fr-FR" sz="26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309A5BB-7CED-B043-813C-E073FD11215D}" type="slidenum">
              <a:rPr lang="fr-FR" sz="1400">
                <a:solidFill>
                  <a:srgbClr val="7F7F7F"/>
                </a:solidFill>
                <a:latin typeface="Corbel" charset="0"/>
              </a:rPr>
              <a:pPr/>
              <a:t>3</a:t>
            </a:fld>
            <a:endParaRPr lang="fr-FR" sz="1400">
              <a:solidFill>
                <a:srgbClr val="7F7F7F"/>
              </a:solidFill>
              <a:latin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666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1"/>
            <a:ext cx="7313613" cy="1264024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dirty="0" smtClean="0">
                <a:ea typeface="+mj-ea"/>
                <a:cs typeface="+mj-cs"/>
              </a:rPr>
              <a:t>Laboratoire </a:t>
            </a:r>
            <a:r>
              <a:rPr lang="fr-FR" dirty="0" smtClean="0">
                <a:ea typeface="+mj-ea"/>
                <a:cs typeface="+mj-cs"/>
              </a:rPr>
              <a:t>1 - exercice</a:t>
            </a:r>
            <a:endParaRPr lang="fr-FR" dirty="0"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747838"/>
            <a:ext cx="7313613" cy="4303338"/>
          </a:xfrm>
        </p:spPr>
        <p:txBody>
          <a:bodyPr rtlCol="0">
            <a:normAutofit/>
            <a:scene3d>
              <a:camera prst="orthographicFront"/>
              <a:lightRig rig="chilly" dir="t"/>
            </a:scene3d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fr-FR" dirty="0" smtClean="0">
                <a:ea typeface="+mn-ea"/>
                <a:cs typeface="+mn-cs"/>
              </a:rPr>
              <a:t>Utilisation d’un état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fr-FR" dirty="0" err="1" smtClean="0"/>
              <a:t>Chunk</a:t>
            </a:r>
            <a:r>
              <a:rPr lang="fr-FR" dirty="0" smtClean="0"/>
              <a:t> du but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fr-FR" dirty="0" smtClean="0"/>
              <a:t>Cohérence avec la cognition: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fr-FR" dirty="0" smtClean="0"/>
              <a:t>Le nombre départ, le nombre arrivé, l’étape où je suis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fr-FR" dirty="0" smtClean="0"/>
              <a:t>(</a:t>
            </a:r>
            <a:r>
              <a:rPr lang="fr-FR" dirty="0" err="1" smtClean="0"/>
              <a:t>chunk</a:t>
            </a:r>
            <a:r>
              <a:rPr lang="fr-FR" dirty="0"/>
              <a:t>-</a:t>
            </a:r>
            <a:r>
              <a:rPr lang="fr-FR" dirty="0" smtClean="0"/>
              <a:t>type </a:t>
            </a:r>
            <a:r>
              <a:rPr lang="fr-FR" dirty="0" err="1" smtClean="0"/>
              <a:t>inc-diz</a:t>
            </a:r>
            <a:r>
              <a:rPr lang="fr-FR" dirty="0" smtClean="0"/>
              <a:t> </a:t>
            </a:r>
            <a:r>
              <a:rPr lang="fr-FR" dirty="0" smtClean="0"/>
              <a:t>deb-cent deb-</a:t>
            </a:r>
            <a:r>
              <a:rPr lang="fr-FR" dirty="0" err="1" smtClean="0"/>
              <a:t>diz</a:t>
            </a:r>
            <a:r>
              <a:rPr lang="fr-FR" dirty="0" smtClean="0"/>
              <a:t> deb-unit  </a:t>
            </a:r>
          </a:p>
          <a:p>
            <a:pPr marL="579438" lvl="2" indent="0">
              <a:lnSpc>
                <a:spcPct val="90000"/>
              </a:lnSpc>
              <a:buNone/>
              <a:defRPr/>
            </a:pPr>
            <a:r>
              <a:rPr lang="fr-FR" dirty="0" smtClean="0"/>
              <a:t>                                     fin-</a:t>
            </a:r>
            <a:r>
              <a:rPr lang="fr-FR" dirty="0"/>
              <a:t>cent fin</a:t>
            </a:r>
            <a:r>
              <a:rPr lang="fr-FR" dirty="0" smtClean="0"/>
              <a:t>-</a:t>
            </a:r>
            <a:r>
              <a:rPr lang="fr-FR" dirty="0" err="1"/>
              <a:t>diz</a:t>
            </a:r>
            <a:r>
              <a:rPr lang="fr-FR" dirty="0"/>
              <a:t> fin</a:t>
            </a:r>
            <a:r>
              <a:rPr lang="fr-FR" dirty="0" smtClean="0"/>
              <a:t>-</a:t>
            </a:r>
            <a:r>
              <a:rPr lang="fr-FR" dirty="0"/>
              <a:t>unit  </a:t>
            </a:r>
            <a:r>
              <a:rPr lang="fr-FR" dirty="0" smtClean="0"/>
              <a:t>state)</a:t>
            </a:r>
            <a:r>
              <a:rPr lang="fr-FR" dirty="0"/>
              <a:t>		</a:t>
            </a:r>
            <a:endParaRPr lang="fr-FR" dirty="0"/>
          </a:p>
          <a:p>
            <a:pPr lvl="2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fr-FR" dirty="0" smtClean="0"/>
              <a:t>Déclaration </a:t>
            </a:r>
            <a:r>
              <a:rPr lang="fr-FR" dirty="0" smtClean="0"/>
              <a:t>de l’état</a:t>
            </a:r>
          </a:p>
          <a:p>
            <a:pPr lvl="3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fr-FR" dirty="0" smtClean="0"/>
              <a:t>(</a:t>
            </a:r>
            <a:r>
              <a:rPr lang="fr-FR" dirty="0" err="1" smtClean="0"/>
              <a:t>add</a:t>
            </a:r>
            <a:r>
              <a:rPr lang="fr-FR" dirty="0" smtClean="0"/>
              <a:t>-dizaine </a:t>
            </a:r>
            <a:r>
              <a:rPr lang="fr-FR" dirty="0" err="1" smtClean="0"/>
              <a:t>isa</a:t>
            </a:r>
            <a:r>
              <a:rPr lang="fr-FR" dirty="0" smtClean="0"/>
              <a:t> </a:t>
            </a:r>
            <a:r>
              <a:rPr lang="fr-FR" dirty="0" err="1" smtClean="0"/>
              <a:t>chunk</a:t>
            </a:r>
            <a:r>
              <a:rPr lang="fr-FR" dirty="0" smtClean="0"/>
              <a:t>)</a:t>
            </a:r>
          </a:p>
          <a:p>
            <a:pPr lvl="3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fr-FR" dirty="0" smtClean="0"/>
              <a:t> </a:t>
            </a:r>
            <a:r>
              <a:rPr lang="fr-FR" dirty="0" smtClean="0"/>
              <a:t>(</a:t>
            </a:r>
            <a:r>
              <a:rPr lang="fr-FR" dirty="0" smtClean="0"/>
              <a:t>retenue-</a:t>
            </a:r>
            <a:r>
              <a:rPr lang="fr-FR" dirty="0" smtClean="0"/>
              <a:t>cent </a:t>
            </a:r>
            <a:r>
              <a:rPr lang="fr-FR" dirty="0" err="1" smtClean="0"/>
              <a:t>isa</a:t>
            </a:r>
            <a:r>
              <a:rPr lang="fr-FR" dirty="0" smtClean="0"/>
              <a:t> </a:t>
            </a:r>
            <a:r>
              <a:rPr lang="fr-FR" dirty="0" err="1" smtClean="0"/>
              <a:t>chunk</a:t>
            </a:r>
            <a:r>
              <a:rPr lang="fr-FR" dirty="0" smtClean="0"/>
              <a:t>)</a:t>
            </a:r>
          </a:p>
          <a:p>
            <a:pPr marL="350838" lvl="1" indent="0">
              <a:lnSpc>
                <a:spcPct val="90000"/>
              </a:lnSpc>
              <a:buNone/>
              <a:defRPr/>
            </a:pPr>
            <a:endParaRPr lang="fr-FR" dirty="0" smtClean="0"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D354C03-5EA3-9149-8315-98C5F2CF7BE1}" type="slidenum">
              <a:rPr lang="fr-FR" sz="1400">
                <a:solidFill>
                  <a:srgbClr val="7F7F7F"/>
                </a:solidFill>
                <a:latin typeface="Corbel" charset="0"/>
              </a:rPr>
              <a:pPr/>
              <a:t>4</a:t>
            </a:fld>
            <a:endParaRPr lang="fr-FR" sz="1400">
              <a:solidFill>
                <a:srgbClr val="7F7F7F"/>
              </a:solidFill>
              <a:latin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106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1"/>
            <a:ext cx="7313613" cy="126402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3200" dirty="0" smtClean="0"/>
              <a:t>Laboratoire </a:t>
            </a:r>
            <a:r>
              <a:rPr lang="fr-FR" sz="3200" dirty="0" smtClean="0"/>
              <a:t>1 – Environnement LIS</a:t>
            </a:r>
            <a:r>
              <a:rPr lang="fr-FR" sz="3200" dirty="0" smtClean="0"/>
              <a:t>P</a:t>
            </a:r>
            <a:br>
              <a:rPr lang="fr-FR" sz="3200" dirty="0" smtClean="0"/>
            </a:br>
            <a:r>
              <a:rPr lang="fr-FR" sz="3200" dirty="0" smtClean="0"/>
              <a:t>(unit1-exp.pdf)</a:t>
            </a:r>
            <a:endParaRPr lang="fr-FR" sz="32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747838"/>
            <a:ext cx="7313613" cy="4303338"/>
          </a:xfrm>
        </p:spPr>
        <p:txBody>
          <a:bodyPr rtlCol="0">
            <a:normAutofit lnSpcReduction="10000"/>
            <a:scene3d>
              <a:camera prst="orthographicFront"/>
              <a:lightRig rig="chilly" dir="t"/>
            </a:scene3d>
          </a:bodyPr>
          <a:lstStyle/>
          <a:p>
            <a:pPr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fr-FR" dirty="0"/>
              <a:t>Commentaires en LISP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l"/>
              <a:defRPr/>
            </a:pPr>
            <a:r>
              <a:rPr lang="fr-FR" dirty="0"/>
              <a:t>; noms de l’équipe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l"/>
              <a:defRPr/>
            </a:pPr>
            <a:r>
              <a:rPr lang="fr-FR" dirty="0" smtClean="0">
                <a:ea typeface="+mn-ea"/>
                <a:cs typeface="+mn-cs"/>
              </a:rPr>
              <a:t>Déclaration du modèle</a:t>
            </a:r>
            <a:endParaRPr lang="fr-FR" dirty="0" smtClean="0">
              <a:ea typeface="+mn-ea"/>
              <a:cs typeface="+mn-cs"/>
            </a:endParaRPr>
          </a:p>
          <a:p>
            <a:pPr marL="0" indent="0">
              <a:buNone/>
            </a:pPr>
            <a:r>
              <a:rPr lang="fr-FR" dirty="0" smtClean="0"/>
              <a:t>(</a:t>
            </a:r>
            <a:r>
              <a:rPr lang="fr-FR" dirty="0" err="1"/>
              <a:t>define</a:t>
            </a:r>
            <a:r>
              <a:rPr lang="fr-FR" dirty="0"/>
              <a:t>-model </a:t>
            </a:r>
            <a:r>
              <a:rPr lang="fr-FR" dirty="0" smtClean="0"/>
              <a:t>count</a:t>
            </a:r>
            <a:endParaRPr lang="fr-FR" dirty="0"/>
          </a:p>
          <a:p>
            <a:r>
              <a:rPr lang="fr-FR" b="1" dirty="0"/>
              <a:t>(</a:t>
            </a:r>
            <a:r>
              <a:rPr lang="fr-FR" b="1" dirty="0" err="1"/>
              <a:t>sgp</a:t>
            </a:r>
            <a:r>
              <a:rPr lang="fr-FR" b="1" dirty="0"/>
              <a:t> :</a:t>
            </a:r>
            <a:r>
              <a:rPr lang="fr-FR" b="1" dirty="0" err="1"/>
              <a:t>esc</a:t>
            </a:r>
            <a:r>
              <a:rPr lang="fr-FR" b="1" dirty="0"/>
              <a:t> </a:t>
            </a:r>
            <a:r>
              <a:rPr lang="fr-FR" b="1" dirty="0" err="1"/>
              <a:t>t</a:t>
            </a:r>
            <a:r>
              <a:rPr lang="fr-FR" b="1" dirty="0"/>
              <a:t> :</a:t>
            </a:r>
            <a:r>
              <a:rPr lang="fr-FR" b="1" dirty="0" err="1"/>
              <a:t>lf</a:t>
            </a:r>
            <a:r>
              <a:rPr lang="fr-FR" b="1" dirty="0"/>
              <a:t> .05 :trace-</a:t>
            </a:r>
            <a:r>
              <a:rPr lang="fr-FR" b="1" dirty="0" err="1"/>
              <a:t>detail</a:t>
            </a:r>
            <a:r>
              <a:rPr lang="fr-FR" b="1" dirty="0"/>
              <a:t> medium) </a:t>
            </a:r>
            <a:endParaRPr lang="fr-FR" b="1" dirty="0" smtClean="0"/>
          </a:p>
          <a:p>
            <a:r>
              <a:rPr lang="fr-FR" dirty="0" smtClean="0"/>
              <a:t>(</a:t>
            </a:r>
            <a:r>
              <a:rPr lang="fr-FR" dirty="0" err="1" smtClean="0"/>
              <a:t>sgp</a:t>
            </a:r>
            <a:r>
              <a:rPr lang="fr-FR" dirty="0" smtClean="0"/>
              <a:t>   </a:t>
            </a:r>
            <a:r>
              <a:rPr lang="fr-FR" dirty="0"/>
              <a:t>	</a:t>
            </a:r>
            <a:r>
              <a:rPr lang="fr-FR" dirty="0" smtClean="0"/>
              <a:t>commande pour spécifier les paramètres</a:t>
            </a:r>
          </a:p>
          <a:p>
            <a:r>
              <a:rPr lang="fr-FR" dirty="0" smtClean="0"/>
              <a:t> </a:t>
            </a:r>
            <a:r>
              <a:rPr lang="fr-FR" dirty="0" err="1" smtClean="0"/>
              <a:t>esc</a:t>
            </a:r>
            <a:r>
              <a:rPr lang="fr-FR" dirty="0" smtClean="0"/>
              <a:t> et </a:t>
            </a:r>
            <a:r>
              <a:rPr lang="fr-FR" dirty="0" err="1" smtClean="0"/>
              <a:t>lf</a:t>
            </a:r>
            <a:r>
              <a:rPr lang="fr-FR" dirty="0" smtClean="0"/>
              <a:t> :la requ</a:t>
            </a:r>
            <a:r>
              <a:rPr lang="fr-FR" dirty="0" smtClean="0"/>
              <a:t>ête au </a:t>
            </a:r>
            <a:r>
              <a:rPr lang="fr-FR" dirty="0" err="1" smtClean="0"/>
              <a:t>retrieval</a:t>
            </a:r>
            <a:r>
              <a:rPr lang="fr-FR" dirty="0" smtClean="0"/>
              <a:t> prendra 50 ms</a:t>
            </a:r>
          </a:p>
          <a:p>
            <a:r>
              <a:rPr lang="fr-FR" dirty="0" smtClean="0"/>
              <a:t>:trace-</a:t>
            </a:r>
            <a:r>
              <a:rPr lang="fr-FR" dirty="0" err="1" smtClean="0"/>
              <a:t>detail</a:t>
            </a:r>
            <a:r>
              <a:rPr lang="fr-FR" dirty="0" smtClean="0"/>
              <a:t>   </a:t>
            </a:r>
            <a:r>
              <a:rPr lang="fr-FR" dirty="0" err="1" smtClean="0"/>
              <a:t>low</a:t>
            </a:r>
            <a:r>
              <a:rPr lang="fr-FR" dirty="0" smtClean="0"/>
              <a:t>, medium ou </a:t>
            </a:r>
            <a:r>
              <a:rPr lang="fr-FR" dirty="0" err="1" smtClean="0"/>
              <a:t>high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D354C03-5EA3-9149-8315-98C5F2CF7BE1}" type="slidenum">
              <a:rPr lang="fr-FR" sz="1400">
                <a:solidFill>
                  <a:srgbClr val="7F7F7F"/>
                </a:solidFill>
                <a:latin typeface="Corbel" charset="0"/>
              </a:rPr>
              <a:pPr/>
              <a:t>5</a:t>
            </a:fld>
            <a:endParaRPr lang="fr-FR" sz="1400">
              <a:solidFill>
                <a:srgbClr val="7F7F7F"/>
              </a:solidFill>
              <a:latin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513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28600"/>
            <a:ext cx="7239000" cy="838200"/>
          </a:xfrm>
        </p:spPr>
        <p:txBody>
          <a:bodyPr rtlCol="0"/>
          <a:lstStyle/>
          <a:p>
            <a:pPr>
              <a:defRPr/>
            </a:pPr>
            <a:r>
              <a:rPr lang="fr-FR" sz="3200" dirty="0" smtClean="0"/>
              <a:t>Schéma de ACT-R 6 –cycle d’exécution</a:t>
            </a:r>
            <a:endParaRPr lang="fr-FR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77000" y="6172200"/>
            <a:ext cx="2133600" cy="277813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D9B0CA-DECD-B84F-A0B7-D995383E3E2A}" type="slidenum">
              <a:rPr lang="fr-FR" sz="1400">
                <a:solidFill>
                  <a:srgbClr val="7F7F7F"/>
                </a:solidFill>
                <a:latin typeface="Corbel" charset="0"/>
              </a:rPr>
              <a:pPr/>
              <a:t>6</a:t>
            </a:fld>
            <a:endParaRPr lang="fr-FR" sz="1400">
              <a:solidFill>
                <a:srgbClr val="7F7F7F"/>
              </a:solidFill>
              <a:latin typeface="Corbe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05100" y="2971800"/>
            <a:ext cx="1600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Procedural</a:t>
            </a:r>
          </a:p>
        </p:txBody>
      </p:sp>
      <p:sp>
        <p:nvSpPr>
          <p:cNvPr id="6" name="Rectangle 5"/>
          <p:cNvSpPr/>
          <p:nvPr/>
        </p:nvSpPr>
        <p:spPr>
          <a:xfrm>
            <a:off x="723900" y="1371600"/>
            <a:ext cx="14478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0" y="4724400"/>
            <a:ext cx="1295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Motor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4533900" y="4686300"/>
            <a:ext cx="13716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Vision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533900" y="1371600"/>
            <a:ext cx="16002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Declarative</a:t>
            </a:r>
          </a:p>
        </p:txBody>
      </p:sp>
      <p:sp>
        <p:nvSpPr>
          <p:cNvPr id="10" name="Left-Right Arrow 9"/>
          <p:cNvSpPr/>
          <p:nvPr/>
        </p:nvSpPr>
        <p:spPr>
          <a:xfrm rot="18960868">
            <a:off x="4144963" y="2659063"/>
            <a:ext cx="487362" cy="173037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Left-Right Arrow 10"/>
          <p:cNvSpPr/>
          <p:nvPr/>
        </p:nvSpPr>
        <p:spPr>
          <a:xfrm rot="18960868">
            <a:off x="2544763" y="3649663"/>
            <a:ext cx="487362" cy="173037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Left-Right Arrow 11"/>
          <p:cNvSpPr/>
          <p:nvPr/>
        </p:nvSpPr>
        <p:spPr>
          <a:xfrm rot="2642086">
            <a:off x="2392363" y="2659063"/>
            <a:ext cx="487362" cy="173037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Left-Right Arrow 12"/>
          <p:cNvSpPr/>
          <p:nvPr/>
        </p:nvSpPr>
        <p:spPr>
          <a:xfrm rot="2642086">
            <a:off x="4297363" y="3687763"/>
            <a:ext cx="487362" cy="173037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wn Arrow 13"/>
          <p:cNvSpPr/>
          <p:nvPr/>
        </p:nvSpPr>
        <p:spPr>
          <a:xfrm rot="18888876">
            <a:off x="2136775" y="5330825"/>
            <a:ext cx="298450" cy="5397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 rot="13402084">
            <a:off x="4775200" y="5278438"/>
            <a:ext cx="296863" cy="6000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Left-Right Arrow 15"/>
          <p:cNvSpPr/>
          <p:nvPr/>
        </p:nvSpPr>
        <p:spPr>
          <a:xfrm rot="2642086">
            <a:off x="1782763" y="2049463"/>
            <a:ext cx="487362" cy="173037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Left-Right Arrow 16"/>
          <p:cNvSpPr/>
          <p:nvPr/>
        </p:nvSpPr>
        <p:spPr>
          <a:xfrm rot="18960868">
            <a:off x="4830763" y="2049463"/>
            <a:ext cx="487362" cy="173037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85900" y="5867400"/>
            <a:ext cx="4038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Outside World (device)</a:t>
            </a:r>
          </a:p>
        </p:txBody>
      </p:sp>
      <p:sp>
        <p:nvSpPr>
          <p:cNvPr id="19" name="Oval 18"/>
          <p:cNvSpPr/>
          <p:nvPr/>
        </p:nvSpPr>
        <p:spPr>
          <a:xfrm>
            <a:off x="1943100" y="2324100"/>
            <a:ext cx="7620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20" name="Oval 19"/>
          <p:cNvSpPr/>
          <p:nvPr/>
        </p:nvSpPr>
        <p:spPr>
          <a:xfrm>
            <a:off x="4229100" y="2324100"/>
            <a:ext cx="10668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retrieval</a:t>
            </a:r>
          </a:p>
        </p:txBody>
      </p:sp>
      <p:sp>
        <p:nvSpPr>
          <p:cNvPr id="21" name="Oval 20"/>
          <p:cNvSpPr/>
          <p:nvPr/>
        </p:nvSpPr>
        <p:spPr>
          <a:xfrm>
            <a:off x="1905000" y="3962400"/>
            <a:ext cx="11049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manual</a:t>
            </a:r>
          </a:p>
        </p:txBody>
      </p:sp>
      <p:sp>
        <p:nvSpPr>
          <p:cNvPr id="22" name="Oval 21"/>
          <p:cNvSpPr/>
          <p:nvPr/>
        </p:nvSpPr>
        <p:spPr>
          <a:xfrm>
            <a:off x="4686300" y="4000500"/>
            <a:ext cx="16383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visual-location</a:t>
            </a:r>
          </a:p>
        </p:txBody>
      </p:sp>
      <p:sp>
        <p:nvSpPr>
          <p:cNvPr id="23" name="Oval 22"/>
          <p:cNvSpPr/>
          <p:nvPr/>
        </p:nvSpPr>
        <p:spPr>
          <a:xfrm>
            <a:off x="3543300" y="4000500"/>
            <a:ext cx="9144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visual</a:t>
            </a:r>
          </a:p>
        </p:txBody>
      </p:sp>
      <p:sp>
        <p:nvSpPr>
          <p:cNvPr id="24" name="Left-Right Arrow 23"/>
          <p:cNvSpPr/>
          <p:nvPr/>
        </p:nvSpPr>
        <p:spPr>
          <a:xfrm rot="18960868">
            <a:off x="1897063" y="4335463"/>
            <a:ext cx="487362" cy="173037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Left-Right Arrow 24"/>
          <p:cNvSpPr/>
          <p:nvPr/>
        </p:nvSpPr>
        <p:spPr>
          <a:xfrm rot="2642086">
            <a:off x="3687763" y="3687763"/>
            <a:ext cx="487362" cy="173037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Left-Right Arrow 25"/>
          <p:cNvSpPr/>
          <p:nvPr/>
        </p:nvSpPr>
        <p:spPr>
          <a:xfrm rot="2642086">
            <a:off x="4297363" y="4335463"/>
            <a:ext cx="487362" cy="173037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Left-Right Arrow 26"/>
          <p:cNvSpPr/>
          <p:nvPr/>
        </p:nvSpPr>
        <p:spPr>
          <a:xfrm rot="2642086">
            <a:off x="5097463" y="4373563"/>
            <a:ext cx="487362" cy="173037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19400" y="1085669"/>
            <a:ext cx="14478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Imaginal</a:t>
            </a:r>
          </a:p>
        </p:txBody>
      </p:sp>
      <p:sp>
        <p:nvSpPr>
          <p:cNvPr id="29" name="Left-Right Arrow 28"/>
          <p:cNvSpPr/>
          <p:nvPr/>
        </p:nvSpPr>
        <p:spPr>
          <a:xfrm rot="16200000">
            <a:off x="3271837" y="1871663"/>
            <a:ext cx="411163" cy="173038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895600" y="2209800"/>
            <a:ext cx="1066800" cy="2286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imaginal</a:t>
            </a:r>
          </a:p>
        </p:txBody>
      </p:sp>
      <p:sp>
        <p:nvSpPr>
          <p:cNvPr id="31" name="Left-Right Arrow 30"/>
          <p:cNvSpPr/>
          <p:nvPr/>
        </p:nvSpPr>
        <p:spPr>
          <a:xfrm rot="16200000">
            <a:off x="3271837" y="2633663"/>
            <a:ext cx="411163" cy="173038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6895" name="Rectangle 8"/>
          <p:cNvSpPr>
            <a:spLocks noChangeArrowheads="1"/>
          </p:cNvSpPr>
          <p:nvPr/>
        </p:nvSpPr>
        <p:spPr bwMode="auto">
          <a:xfrm>
            <a:off x="6858000" y="1828800"/>
            <a:ext cx="2057400" cy="2286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6896" name="Rectangle 9"/>
          <p:cNvSpPr>
            <a:spLocks noChangeArrowheads="1"/>
          </p:cNvSpPr>
          <p:nvPr/>
        </p:nvSpPr>
        <p:spPr bwMode="auto">
          <a:xfrm>
            <a:off x="7162800" y="1905000"/>
            <a:ext cx="1447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fr-CA">
                <a:latin typeface="Times New Roman" charset="0"/>
              </a:rPr>
              <a:t>Pattern</a:t>
            </a:r>
          </a:p>
          <a:p>
            <a:pPr algn="ctr" eaLnBrk="1" hangingPunct="1"/>
            <a:r>
              <a:rPr lang="fr-CA">
                <a:latin typeface="Times New Roman" charset="0"/>
              </a:rPr>
              <a:t>matching</a:t>
            </a:r>
          </a:p>
        </p:txBody>
      </p:sp>
      <p:sp>
        <p:nvSpPr>
          <p:cNvPr id="36897" name="Rectangle 10"/>
          <p:cNvSpPr>
            <a:spLocks noChangeArrowheads="1"/>
          </p:cNvSpPr>
          <p:nvPr/>
        </p:nvSpPr>
        <p:spPr bwMode="auto">
          <a:xfrm>
            <a:off x="7162800" y="3276600"/>
            <a:ext cx="16002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fr-CA">
                <a:latin typeface="Times New Roman" charset="0"/>
              </a:rPr>
              <a:t>Execution des</a:t>
            </a:r>
          </a:p>
          <a:p>
            <a:pPr algn="ctr" eaLnBrk="1" hangingPunct="1"/>
            <a:r>
              <a:rPr lang="fr-CA">
                <a:latin typeface="Times New Roman" charset="0"/>
              </a:rPr>
              <a:t>productions</a:t>
            </a:r>
          </a:p>
        </p:txBody>
      </p:sp>
      <p:sp>
        <p:nvSpPr>
          <p:cNvPr id="36898" name="Line 11"/>
          <p:cNvSpPr>
            <a:spLocks noChangeShapeType="1"/>
          </p:cNvSpPr>
          <p:nvPr/>
        </p:nvSpPr>
        <p:spPr bwMode="auto">
          <a:xfrm>
            <a:off x="7848600" y="2819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36899" name="Rectangle 21"/>
          <p:cNvSpPr>
            <a:spLocks noChangeArrowheads="1"/>
          </p:cNvSpPr>
          <p:nvPr/>
        </p:nvSpPr>
        <p:spPr bwMode="auto">
          <a:xfrm>
            <a:off x="7239000" y="2667000"/>
            <a:ext cx="1371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fr-CA">
                <a:latin typeface="Times New Roman" charset="0"/>
              </a:rPr>
              <a:t>Sélection</a:t>
            </a:r>
          </a:p>
        </p:txBody>
      </p:sp>
      <p:sp>
        <p:nvSpPr>
          <p:cNvPr id="41" name="Left Brace 40"/>
          <p:cNvSpPr/>
          <p:nvPr/>
        </p:nvSpPr>
        <p:spPr>
          <a:xfrm>
            <a:off x="6553200" y="1600200"/>
            <a:ext cx="381000" cy="27432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cxnSp>
        <p:nvCxnSpPr>
          <p:cNvPr id="43" name="Straight Arrow Connector 42"/>
          <p:cNvCxnSpPr>
            <a:stCxn id="5" idx="3"/>
          </p:cNvCxnSpPr>
          <p:nvPr/>
        </p:nvCxnSpPr>
        <p:spPr>
          <a:xfrm flipV="1">
            <a:off x="4305300" y="2971800"/>
            <a:ext cx="209550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466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0112" y="244158"/>
            <a:ext cx="7345362" cy="1339850"/>
          </a:xfrm>
        </p:spPr>
        <p:txBody>
          <a:bodyPr>
            <a:normAutofit/>
          </a:bodyPr>
          <a:lstStyle/>
          <a:p>
            <a:r>
              <a:rPr lang="fr-FR" sz="3200" dirty="0"/>
              <a:t>Laboratoire 1 – Environnement LISP</a:t>
            </a:r>
            <a:br>
              <a:rPr lang="fr-FR" sz="3200" dirty="0"/>
            </a:br>
            <a:r>
              <a:rPr lang="fr-FR" sz="3200" dirty="0"/>
              <a:t>trace d’exécution du </a:t>
            </a:r>
            <a:r>
              <a:rPr lang="fr-FR" sz="3200" dirty="0" smtClean="0"/>
              <a:t>modèle (1)</a:t>
            </a:r>
            <a:endParaRPr lang="fr-FR" sz="3200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368105"/>
              </p:ext>
            </p:extLst>
          </p:nvPr>
        </p:nvGraphicFramePr>
        <p:xfrm>
          <a:off x="900113" y="2133600"/>
          <a:ext cx="7345362" cy="4028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681"/>
                <a:gridCol w="3672681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 PROCEDURAL CONFLICT-RESOLUTION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Choisir parmi</a:t>
                      </a:r>
                      <a:r>
                        <a:rPr lang="fr-FR" baseline="0" dirty="0" smtClean="0"/>
                        <a:t> les procédures laquelle sera activée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 PROCEDURAL PRODUCTION-SELECTED START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Sélectionner la procédure START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 PROCEDURAL BUFFER-READ-ACTION GOAL 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Vérifie les conditions du but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0.050 PROCEDURAL PRODUCTION-FIRED START 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Prend 50ms pour déclencher la procédure </a:t>
                      </a:r>
                      <a:r>
                        <a:rPr lang="fr-FR" dirty="0" err="1" smtClean="0"/>
                        <a:t>start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60E6-3CAE-D649-B39B-F6779403FDF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846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0112" y="244158"/>
            <a:ext cx="7345362" cy="1339850"/>
          </a:xfrm>
        </p:spPr>
        <p:txBody>
          <a:bodyPr>
            <a:normAutofit/>
          </a:bodyPr>
          <a:lstStyle/>
          <a:p>
            <a:r>
              <a:rPr lang="fr-FR" sz="3200" dirty="0"/>
              <a:t>Laboratoire 1 – Environnement LISP</a:t>
            </a:r>
            <a:br>
              <a:rPr lang="fr-FR" sz="3200" dirty="0"/>
            </a:br>
            <a:r>
              <a:rPr lang="fr-FR" sz="3200" dirty="0"/>
              <a:t>trace d’exécution du </a:t>
            </a:r>
            <a:r>
              <a:rPr lang="fr-FR" sz="3200" dirty="0" smtClean="0"/>
              <a:t>modèle (2)</a:t>
            </a:r>
            <a:endParaRPr lang="fr-FR" sz="3200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522604"/>
              </p:ext>
            </p:extLst>
          </p:nvPr>
        </p:nvGraphicFramePr>
        <p:xfrm>
          <a:off x="900112" y="1700366"/>
          <a:ext cx="7345362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681"/>
                <a:gridCol w="3672681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Actions</a:t>
                      </a:r>
                      <a:r>
                        <a:rPr lang="fr-FR" baseline="0" dirty="0" smtClean="0"/>
                        <a:t> des RHS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0.050 PROCEDURAL MOD-BUFFER-CHUNK GOAL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Modifier le </a:t>
                      </a:r>
                      <a:r>
                        <a:rPr lang="fr-FR" dirty="0" err="1" smtClean="0"/>
                        <a:t>chunk</a:t>
                      </a:r>
                      <a:r>
                        <a:rPr lang="fr-FR" baseline="0" dirty="0" smtClean="0"/>
                        <a:t> dans le buffer but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0.050 PROCEDURAL MODULE-REQUEST RETRIEVAL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Demander</a:t>
                      </a:r>
                      <a:r>
                        <a:rPr lang="fr-FR" baseline="0" dirty="0" smtClean="0"/>
                        <a:t> au module déclaratif d’aller chercher un </a:t>
                      </a:r>
                      <a:r>
                        <a:rPr lang="fr-FR" baseline="0" dirty="0" err="1" smtClean="0"/>
                        <a:t>chunk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0.050 PROCEDURAL CLEAR-BUFFER RETRIEVAL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0.050 DECLARATIVE START-RETRIEVAL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+ </a:t>
                      </a:r>
                      <a:r>
                        <a:rPr lang="fr-FR" dirty="0" err="1" smtClean="0"/>
                        <a:t>retrieval</a:t>
                      </a:r>
                      <a:r>
                        <a:rPr lang="fr-FR" dirty="0" smtClean="0"/>
                        <a:t>&gt;</a:t>
                      </a:r>
                      <a:r>
                        <a:rPr lang="fr-FR" baseline="0" dirty="0" smtClean="0"/>
                        <a:t> suppose de vider le </a:t>
                      </a:r>
                      <a:r>
                        <a:rPr lang="fr-FR" baseline="0" dirty="0" err="1" smtClean="0"/>
                        <a:t>retrieval</a:t>
                      </a:r>
                      <a:r>
                        <a:rPr lang="fr-FR" baseline="0" dirty="0" smtClean="0"/>
                        <a:t> et aller chercher la requ</a:t>
                      </a:r>
                      <a:r>
                        <a:rPr lang="fr-FR" baseline="0" dirty="0" smtClean="0"/>
                        <a:t>ête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60E6-3CAE-D649-B39B-F6779403FDF7}" type="slidenum">
              <a:rPr lang="fr-FR" smtClean="0"/>
              <a:t>8</a:t>
            </a:fld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168418" y="4873486"/>
            <a:ext cx="249167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(p </a:t>
            </a:r>
            <a:r>
              <a:rPr lang="fr-FR" dirty="0" err="1"/>
              <a:t>start</a:t>
            </a:r>
            <a:r>
              <a:rPr lang="fr-FR" dirty="0"/>
              <a:t> </a:t>
            </a:r>
          </a:p>
          <a:p>
            <a:r>
              <a:rPr lang="ro-RO" dirty="0"/>
              <a:t>=goal&gt; </a:t>
            </a:r>
          </a:p>
          <a:p>
            <a:r>
              <a:rPr lang="ro-RO" dirty="0"/>
              <a:t>ISA count-from </a:t>
            </a:r>
          </a:p>
          <a:p>
            <a:r>
              <a:rPr lang="ro-RO" dirty="0"/>
              <a:t>start =num1 </a:t>
            </a:r>
          </a:p>
          <a:p>
            <a:r>
              <a:rPr lang="ro-RO" dirty="0"/>
              <a:t>count nil </a:t>
            </a:r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660090" y="4994697"/>
            <a:ext cx="216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==&gt; </a:t>
            </a:r>
          </a:p>
          <a:p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953000" y="4873486"/>
            <a:ext cx="23822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/>
              <a:t>=goal&gt; </a:t>
            </a:r>
          </a:p>
          <a:p>
            <a:r>
              <a:rPr lang="ro-RO" dirty="0"/>
              <a:t>count =num1 </a:t>
            </a:r>
          </a:p>
          <a:p>
            <a:r>
              <a:rPr lang="ro-RO" dirty="0"/>
              <a:t>+retrieval&gt; </a:t>
            </a:r>
          </a:p>
          <a:p>
            <a:r>
              <a:rPr lang="ro-RO" dirty="0"/>
              <a:t>ISA count-order </a:t>
            </a:r>
          </a:p>
          <a:p>
            <a:r>
              <a:rPr lang="ro-RO" dirty="0"/>
              <a:t>first =num1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5705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0112" y="244158"/>
            <a:ext cx="7345362" cy="1339850"/>
          </a:xfrm>
        </p:spPr>
        <p:txBody>
          <a:bodyPr>
            <a:normAutofit/>
          </a:bodyPr>
          <a:lstStyle/>
          <a:p>
            <a:r>
              <a:rPr lang="fr-FR" sz="3200" dirty="0"/>
              <a:t>Laboratoire 1 – Environnement LISP</a:t>
            </a:r>
            <a:br>
              <a:rPr lang="fr-FR" sz="3200" dirty="0"/>
            </a:br>
            <a:r>
              <a:rPr lang="fr-FR" sz="3200" dirty="0"/>
              <a:t>trace d’exécution du </a:t>
            </a:r>
            <a:r>
              <a:rPr lang="fr-FR" sz="3200" dirty="0" smtClean="0"/>
              <a:t>modèle (3)</a:t>
            </a:r>
            <a:endParaRPr lang="fr-FR" sz="3200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833803"/>
              </p:ext>
            </p:extLst>
          </p:nvPr>
        </p:nvGraphicFramePr>
        <p:xfrm>
          <a:off x="900112" y="1700366"/>
          <a:ext cx="7345362" cy="2748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681"/>
                <a:gridCol w="3672681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Actions</a:t>
                      </a:r>
                      <a:r>
                        <a:rPr lang="fr-FR" baseline="0" dirty="0" smtClean="0"/>
                        <a:t> des RHS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0.050 PROCEDURAL CONFLICT-RESOLUTION </a:t>
                      </a:r>
                    </a:p>
                    <a:p>
                      <a:endParaRPr lang="fr-FR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Chercher une règle qui</a:t>
                      </a:r>
                      <a:r>
                        <a:rPr lang="fr-FR" baseline="0" dirty="0" smtClean="0"/>
                        <a:t> satisfasse mais aucune sélectionnée (</a:t>
                      </a:r>
                      <a:r>
                        <a:rPr lang="fr-FR" baseline="0" dirty="0" err="1" smtClean="0"/>
                        <a:t>retrieval</a:t>
                      </a:r>
                      <a:r>
                        <a:rPr lang="fr-FR" baseline="0" dirty="0" smtClean="0"/>
                        <a:t> n’a pas eu le temps d’</a:t>
                      </a:r>
                      <a:r>
                        <a:rPr lang="fr-FR" baseline="0" dirty="0" smtClean="0"/>
                        <a:t>être modifié)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0.100 DECLARATIVE RETRIEVED-CHUNK C </a:t>
                      </a:r>
                    </a:p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0.100 DECLARATIVE SET-BUFFER-CHUNK RETRIEVAL C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Requ</a:t>
                      </a:r>
                      <a:r>
                        <a:rPr lang="fr-FR" dirty="0" smtClean="0"/>
                        <a:t>ête au </a:t>
                      </a:r>
                      <a:r>
                        <a:rPr lang="fr-FR" dirty="0" err="1" smtClean="0"/>
                        <a:t>retrieval</a:t>
                      </a:r>
                      <a:r>
                        <a:rPr lang="fr-FR" dirty="0" smtClean="0"/>
                        <a:t> complété avec le </a:t>
                      </a:r>
                      <a:r>
                        <a:rPr lang="fr-FR" dirty="0" err="1" smtClean="0"/>
                        <a:t>chunk</a:t>
                      </a:r>
                      <a:r>
                        <a:rPr lang="fr-FR" dirty="0" smtClean="0"/>
                        <a:t> c dans le </a:t>
                      </a:r>
                      <a:r>
                        <a:rPr lang="fr-FR" dirty="0" err="1" smtClean="0"/>
                        <a:t>retrieval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60E6-3CAE-D649-B39B-F6779403FDF7}" type="slidenum">
              <a:rPr lang="fr-FR" smtClean="0"/>
              <a:t>9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00112" y="4873486"/>
            <a:ext cx="64351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/>
              <a:t>(c ISA count-order first 2 second 3)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6837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0112" y="244158"/>
            <a:ext cx="7345362" cy="1339850"/>
          </a:xfrm>
        </p:spPr>
        <p:txBody>
          <a:bodyPr>
            <a:normAutofit/>
          </a:bodyPr>
          <a:lstStyle/>
          <a:p>
            <a:r>
              <a:rPr lang="fr-FR" sz="3200" dirty="0"/>
              <a:t>Laboratoire 1 – Environnement LISP</a:t>
            </a:r>
            <a:br>
              <a:rPr lang="fr-FR" sz="3200" dirty="0"/>
            </a:br>
            <a:r>
              <a:rPr lang="fr-FR" sz="3200" dirty="0"/>
              <a:t>trace d’exécution du </a:t>
            </a:r>
            <a:r>
              <a:rPr lang="fr-FR" sz="3200" dirty="0" smtClean="0"/>
              <a:t>modèle (4)</a:t>
            </a:r>
            <a:endParaRPr lang="fr-FR" sz="3200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7145904"/>
              </p:ext>
            </p:extLst>
          </p:nvPr>
        </p:nvGraphicFramePr>
        <p:xfrm>
          <a:off x="900112" y="1700366"/>
          <a:ext cx="7345362" cy="2204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2681"/>
                <a:gridCol w="3672681"/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Actions</a:t>
                      </a:r>
                      <a:r>
                        <a:rPr lang="fr-FR" baseline="0" dirty="0" smtClean="0"/>
                        <a:t> des RHS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0.100 PROCEDURAL CONFLICT-RESOLUTION </a:t>
                      </a:r>
                    </a:p>
                    <a:p>
                      <a:r>
                        <a:rPr lang="fr-F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0.100 PROCEDURAL PRODUCTION-SELECTED INCREMENT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Chercher une règle qui</a:t>
                      </a:r>
                      <a:r>
                        <a:rPr lang="fr-FR" baseline="0" dirty="0" smtClean="0"/>
                        <a:t> satisfasse La production </a:t>
                      </a:r>
                      <a:r>
                        <a:rPr lang="fr-FR" baseline="0" dirty="0" err="1" smtClean="0"/>
                        <a:t>Increment</a:t>
                      </a:r>
                      <a:r>
                        <a:rPr lang="fr-FR" baseline="0" dirty="0" smtClean="0"/>
                        <a:t> est sélectionnée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….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60E6-3CAE-D649-B39B-F6779403FDF7}" type="slidenum">
              <a:rPr lang="fr-FR" smtClean="0"/>
              <a:t>10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00112" y="4873486"/>
            <a:ext cx="64351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/>
              <a:t>(c ISA count-order first 2 second 3)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5107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1973</TotalTime>
  <Words>1104</Words>
  <Application>Microsoft Macintosh PowerPoint</Application>
  <PresentationFormat>Présentation à l'écran (4:3)</PresentationFormat>
  <Paragraphs>229</Paragraphs>
  <Slides>18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Capital</vt:lpstr>
      <vt:lpstr>ACT-R Perception</vt:lpstr>
      <vt:lpstr>Plan</vt:lpstr>
      <vt:lpstr>Laboratoire 1 - exercice</vt:lpstr>
      <vt:lpstr>Laboratoire 1 – Environnement LISP (unit1-exp.pdf)</vt:lpstr>
      <vt:lpstr>Schéma de ACT-R 6 –cycle d’exécution</vt:lpstr>
      <vt:lpstr>Laboratoire 1 – Environnement LISP trace d’exécution du modèle (1)</vt:lpstr>
      <vt:lpstr>Laboratoire 1 – Environnement LISP trace d’exécution du modèle (2)</vt:lpstr>
      <vt:lpstr>Laboratoire 1 – Environnement LISP trace d’exécution du modèle (3)</vt:lpstr>
      <vt:lpstr>Laboratoire 1 – Environnement LISP trace d’exécution du modèle (4)</vt:lpstr>
      <vt:lpstr>Laboratoire 1 – Environnement LISP trace d’exécution du modèle (5)</vt:lpstr>
      <vt:lpstr>Stepper</vt:lpstr>
      <vt:lpstr>Plan</vt:lpstr>
      <vt:lpstr>Voir et taper</vt:lpstr>
      <vt:lpstr>Buffer des buts et imaginal</vt:lpstr>
      <vt:lpstr>Buffer imaginal</vt:lpstr>
      <vt:lpstr>Module visuel (2 buffers)</vt:lpstr>
      <vt:lpstr>Exercice : égalité de 2 lettres</vt:lpstr>
      <vt:lpstr>Référence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Helene Pigot</dc:creator>
  <cp:lastModifiedBy>Helene Pigot</cp:lastModifiedBy>
  <cp:revision>56</cp:revision>
  <dcterms:created xsi:type="dcterms:W3CDTF">2014-08-25T14:01:27Z</dcterms:created>
  <dcterms:modified xsi:type="dcterms:W3CDTF">2014-09-29T21:29:01Z</dcterms:modified>
</cp:coreProperties>
</file>