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3" r:id="rId7"/>
    <p:sldId id="274" r:id="rId8"/>
    <p:sldId id="268" r:id="rId9"/>
    <p:sldId id="277" r:id="rId10"/>
    <p:sldId id="275" r:id="rId11"/>
    <p:sldId id="267" r:id="rId12"/>
    <p:sldId id="27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4243-D5DC-4CDC-BA16-5997F1958871}" v="12" dt="2023-04-19T14:36:55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Mask-Binary-Attack-Hacker-Internet-Anonymous-One-28836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1/6/linux-checkse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computer-code-programming-183633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ndows-logo-microsoft-31029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scorecard.com/blog/what-is-equation-group-shadow-brokers/" TargetMode="External"/><Relationship Id="rId2" Type="http://schemas.openxmlformats.org/officeDocument/2006/relationships/hyperlink" Target="https://www.hypr.com/security-encyclopedia/shadow-brok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security/blog/2017/06/16/analysis-of-the-shadow-brokers-release-and-mitigation-with-windows-10-virtualization-based-security/" TargetMode="External"/><Relationship Id="rId4" Type="http://schemas.openxmlformats.org/officeDocument/2006/relationships/hyperlink" Target="https://www.avg.com/en/signal/the-most-dangerous-hackers-to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Shadow Brokers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 Overview of the WannaCry global ransomware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1D614-5E12-B29E-4EE0-3047881F6A61}"/>
              </a:ext>
            </a:extLst>
          </p:cNvPr>
          <p:cNvSpPr txBox="1"/>
          <p:nvPr/>
        </p:nvSpPr>
        <p:spPr>
          <a:xfrm>
            <a:off x="1625176" y="4953000"/>
            <a:ext cx="2743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Zach Weaver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F4F3-4069-25DB-98F5-B3F075AF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7402-9ED5-E7BE-ADE5-67A22324C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Hacking group that first emerged in 2016</a:t>
            </a:r>
          </a:p>
          <a:p>
            <a:r>
              <a:rPr lang="en-US" dirty="0"/>
              <a:t>Known for leaking classified NSA hacking tools and other exploits of some of the most dangerous malware attacks</a:t>
            </a:r>
          </a:p>
          <a:p>
            <a:r>
              <a:rPr lang="en-US" dirty="0"/>
              <a:t>They have had a significant impact on the cybersecurity landscape</a:t>
            </a:r>
          </a:p>
          <a:p>
            <a:endParaRPr lang="en-US" dirty="0"/>
          </a:p>
        </p:txBody>
      </p:sp>
      <p:pic>
        <p:nvPicPr>
          <p:cNvPr id="5" name="Picture 4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4940EFD-8ACD-6700-32E1-11B27F04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0707" y="2244532"/>
            <a:ext cx="5078677" cy="3390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6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1B68-D886-3517-AACD-3B11F652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History</a:t>
            </a:r>
          </a:p>
        </p:txBody>
      </p:sp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44D8C826-0A45-049D-2A09-66261706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r="31080" b="-2"/>
          <a:stretch/>
        </p:blipFill>
        <p:spPr>
          <a:xfrm>
            <a:off x="1218883" y="1706880"/>
            <a:ext cx="4212009" cy="370332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A3CA-ED7C-129F-C58B-153F8302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sz="2000"/>
              <a:t>First publicly emerged in 2016</a:t>
            </a:r>
          </a:p>
          <a:p>
            <a:r>
              <a:rPr lang="en-US" sz="2000"/>
              <a:t>Operated under the twitter handle @shadowbrokerss</a:t>
            </a:r>
          </a:p>
          <a:p>
            <a:r>
              <a:rPr lang="en-US" sz="2000"/>
              <a:t>Name comes from a </a:t>
            </a:r>
            <a:r>
              <a:rPr lang="en-US" sz="2000" err="1"/>
              <a:t>MassEffect</a:t>
            </a:r>
            <a:r>
              <a:rPr lang="en-US" sz="2000"/>
              <a:t> video game character</a:t>
            </a:r>
          </a:p>
          <a:p>
            <a:r>
              <a:rPr lang="en-US" sz="2000"/>
              <a:t>First public communication was when they auctioned off a suite of stolen hacking tools in exchange for 100 Bitcoins</a:t>
            </a:r>
          </a:p>
          <a:p>
            <a:r>
              <a:rPr lang="en-US" sz="2000"/>
              <a:t>Some researchers allegedly believe they were affiliated with the Russian government</a:t>
            </a:r>
          </a:p>
        </p:txBody>
      </p:sp>
    </p:spTree>
    <p:extLst>
      <p:ext uri="{BB962C8B-B14F-4D97-AF65-F5344CB8AC3E}">
        <p14:creationId xmlns:p14="http://schemas.microsoft.com/office/powerpoint/2010/main" val="24657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E52-693A-3DC1-45EE-AA6C55EA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Targets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BC17-49A8-C585-357D-DB54EE473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Main goal was to leak classified hacking information used by the NSA</a:t>
            </a:r>
          </a:p>
          <a:p>
            <a:r>
              <a:rPr lang="en-US" dirty="0"/>
              <a:t>They claimed they were committed to taking down the NSA</a:t>
            </a:r>
          </a:p>
          <a:p>
            <a:r>
              <a:rPr lang="en-US" dirty="0"/>
              <a:t>Targeted the Equation Group (offensive cyberwarfare unit of the NSA Computer Network Operations unit)</a:t>
            </a:r>
          </a:p>
        </p:txBody>
      </p:sp>
      <p:pic>
        <p:nvPicPr>
          <p:cNvPr id="5" name="Picture 4" descr="A picture containing device, fan, tower, web&#10;&#10;Description automatically generated">
            <a:extLst>
              <a:ext uri="{FF2B5EF4-FFF2-40B4-BE49-F238E27FC236}">
                <a16:creationId xmlns:a16="http://schemas.microsoft.com/office/drawing/2014/main" id="{02C11202-984E-4002-E9F1-A6B44189E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924" r="18100" b="1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11E9C-0357-0B3D-C62B-61AD875189F8}"/>
              </a:ext>
            </a:extLst>
          </p:cNvPr>
          <p:cNvSpPr txBox="1"/>
          <p:nvPr/>
        </p:nvSpPr>
        <p:spPr>
          <a:xfrm>
            <a:off x="9272342" y="59721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opensource.com/article/21/6/linux-checkse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Group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Equation Group was the Informal Name of the Tailored Access Operations (TAO) unit of the US’s National Security Agency (NSA)</a:t>
            </a:r>
          </a:p>
          <a:p>
            <a:pPr marL="0" indent="0">
              <a:buNone/>
            </a:pPr>
            <a:r>
              <a:rPr lang="en-US" dirty="0"/>
              <a:t>Active since 1996 but gained popularity in 2008</a:t>
            </a:r>
          </a:p>
          <a:p>
            <a:pPr marL="0" indent="0">
              <a:buNone/>
            </a:pPr>
            <a:r>
              <a:rPr lang="en-US" dirty="0"/>
              <a:t>Linked with various branches of the NSA </a:t>
            </a:r>
          </a:p>
          <a:p>
            <a:pPr marL="0" indent="0">
              <a:buNone/>
            </a:pPr>
            <a:r>
              <a:rPr lang="en-US" dirty="0"/>
              <a:t>EG Thought to be behind the Stuxnet worm that disrupted Iran’s nuclear program</a:t>
            </a:r>
          </a:p>
          <a:p>
            <a:pPr marL="0" indent="0">
              <a:buNone/>
            </a:pPr>
            <a:r>
              <a:rPr lang="en-US" dirty="0"/>
              <a:t>Allegedly responsible for developing incredible cyber weapons</a:t>
            </a:r>
          </a:p>
          <a:p>
            <a:pPr marL="0" indent="0">
              <a:buNone/>
            </a:pPr>
            <a:r>
              <a:rPr lang="en-US" dirty="0"/>
              <a:t>Group was considered a secret until the Shadow Brokers came along in 2016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CE30-9B39-529F-C39D-2B339DC2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Notable Attacks – WannaCry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DE45-018D-B00E-9BFA-DF238D9D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sz="2400" dirty="0"/>
              <a:t>Ransomware attack that encrypted files of victims in over 150 countries</a:t>
            </a:r>
          </a:p>
          <a:p>
            <a:r>
              <a:rPr lang="en-US" sz="2400" dirty="0"/>
              <a:t>Shadow Brokers Held an auction for tools used by the Equation Group (EternalBlue, Eternal Romance, other exploits)</a:t>
            </a:r>
          </a:p>
          <a:p>
            <a:r>
              <a:rPr lang="en-US" sz="2400" dirty="0"/>
              <a:t>Offered a “data dump of the month” to anyone willing to pay</a:t>
            </a:r>
          </a:p>
          <a:p>
            <a:r>
              <a:rPr lang="en-US" sz="2400" dirty="0"/>
              <a:t>Released NSA tools onto the internet (including attack campaigns from 2000 – 2013)</a:t>
            </a:r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C7B4253-4DB6-166D-5494-2B75226D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0707" y="2133600"/>
            <a:ext cx="5078677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2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3424D9C-6B52-6163-0E9F-82A6FFC9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13212" y="886618"/>
            <a:ext cx="9144000" cy="543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E54F6-9A00-4175-5C42-969E214E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Eternal 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A932-2617-0A2A-BDF8-323A1146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exploit created by the NSA </a:t>
            </a:r>
          </a:p>
          <a:p>
            <a:r>
              <a:rPr lang="en-US" dirty="0"/>
              <a:t>Exploits a vulnerability in the Microsoft SMB protocol</a:t>
            </a:r>
          </a:p>
          <a:p>
            <a:r>
              <a:rPr lang="en-US" dirty="0"/>
              <a:t>Caused unpatched Windows machines to allow illegitimate data packets into a legitimate network (containing malware)</a:t>
            </a:r>
          </a:p>
          <a:p>
            <a:endParaRPr lang="en-US" dirty="0"/>
          </a:p>
          <a:p>
            <a:r>
              <a:rPr lang="en-US" dirty="0"/>
              <a:t>NSA did not alert Microsoft about EternalBlue’s existence for five years (until data leak)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and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6D9A-B53B-EF34-C5EE-3ED38C16A1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Brokers appeared to have unrestricted access to the NSA</a:t>
            </a:r>
          </a:p>
          <a:p>
            <a:r>
              <a:rPr lang="en-US" dirty="0"/>
              <a:t>Went on to reveal many servers and tools used by the Equation Group</a:t>
            </a:r>
          </a:p>
          <a:p>
            <a:r>
              <a:rPr lang="en-US" dirty="0"/>
              <a:t>Edward Snowden speculated that they conduced a “reverse hack” using Eternal Blue and similar tools (backdoor into NSA)</a:t>
            </a:r>
          </a:p>
          <a:p>
            <a:r>
              <a:rPr lang="en-US" dirty="0"/>
              <a:t>Microsoft went on to share a security patch for Windows sysadmins</a:t>
            </a:r>
          </a:p>
          <a:p>
            <a:r>
              <a:rPr lang="en-US" dirty="0"/>
              <a:t>Since the initial attack, the Shadow Brokers have gone silent</a:t>
            </a:r>
          </a:p>
          <a:p>
            <a:r>
              <a:rPr lang="en-US" dirty="0"/>
              <a:t>Origins and Identities still unknown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60BF-BDEA-107D-06CD-2160C986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9D44-6B81-284A-AECC-721BF5D5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https://www.hypr.com/security-encyclopedia/shadow-brokers</a:t>
            </a:r>
            <a:endParaRPr lang="en-US" dirty="0"/>
          </a:p>
          <a:p>
            <a:r>
              <a:rPr lang="en-US" dirty="0">
                <a:hlinkClick r:id="rId3"/>
              </a:rPr>
              <a:t>https://securityscorecard.com/blog/what-is-equation-group-shadow-brokers/</a:t>
            </a:r>
            <a:endParaRPr lang="en-US" dirty="0"/>
          </a:p>
          <a:p>
            <a:r>
              <a:rPr lang="en-US" dirty="0">
                <a:hlinkClick r:id="rId4"/>
              </a:rPr>
              <a:t>https://www.avg.com/en/signal/the-most-dangerous-hackers-today</a:t>
            </a:r>
            <a:endParaRPr lang="en-US" dirty="0"/>
          </a:p>
          <a:p>
            <a:r>
              <a:rPr lang="en-US" dirty="0">
                <a:hlinkClick r:id="rId5"/>
              </a:rPr>
              <a:t>https://www.microsoft.com/en-us/security/blog/2017/06/16/analysis-of-the-shadow-brokers-release-and-mitigation-with-windows-10-virtualization-based-security/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209</TotalTime>
  <Words>468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The Shadow Brokers</vt:lpstr>
      <vt:lpstr>Introduction</vt:lpstr>
      <vt:lpstr>History</vt:lpstr>
      <vt:lpstr>Targets and Motivations</vt:lpstr>
      <vt:lpstr>Equation Group</vt:lpstr>
      <vt:lpstr>Notable Attacks – WannaCry</vt:lpstr>
      <vt:lpstr>Eternal Blue</vt:lpstr>
      <vt:lpstr>Responses and Consequences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Shadow Brokers</dc:title>
  <dc:creator>Zachary Weaver</dc:creator>
  <cp:lastModifiedBy>Zachary Weaver</cp:lastModifiedBy>
  <cp:revision>2</cp:revision>
  <dcterms:created xsi:type="dcterms:W3CDTF">2023-04-18T23:18:38Z</dcterms:created>
  <dcterms:modified xsi:type="dcterms:W3CDTF">2024-10-28T18:56:38Z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