
<file path=[Content_Types].xml><?xml version="1.0" encoding="utf-8"?>
<Types xmlns="http://schemas.openxmlformats.org/package/2006/content-types">
  <Default Extension="xml" ContentType="application/xml"/>
  <Default Extension="jpeg" ContentType="image/jpeg"/>
  <Default Extension="tif" ContentType="image/tiff"/>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5"/>
  </p:notesMasterIdLst>
  <p:sldIdLst>
    <p:sldId id="256" r:id="rId2"/>
    <p:sldId id="257" r:id="rId3"/>
    <p:sldId id="259" r:id="rId4"/>
    <p:sldId id="258" r:id="rId5"/>
    <p:sldId id="260" r:id="rId6"/>
    <p:sldId id="263" r:id="rId7"/>
    <p:sldId id="264" r:id="rId8"/>
    <p:sldId id="265" r:id="rId9"/>
    <p:sldId id="266" r:id="rId10"/>
    <p:sldId id="261" r:id="rId11"/>
    <p:sldId id="269" r:id="rId12"/>
    <p:sldId id="267" r:id="rId13"/>
    <p:sldId id="268" r:id="rId14"/>
    <p:sldId id="271" r:id="rId15"/>
    <p:sldId id="272" r:id="rId16"/>
    <p:sldId id="273" r:id="rId17"/>
    <p:sldId id="270" r:id="rId18"/>
    <p:sldId id="274" r:id="rId19"/>
    <p:sldId id="275" r:id="rId20"/>
    <p:sldId id="279"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D"/>
    <a:srgbClr val="BDD7F0"/>
    <a:srgbClr val="BDD7EF"/>
    <a:srgbClr val="AD2836"/>
    <a:srgbClr val="EB8B2C"/>
    <a:srgbClr val="1B1919"/>
    <a:srgbClr val="84BF42"/>
    <a:srgbClr val="37A0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1"/>
    <p:restoredTop sz="94648"/>
  </p:normalViewPr>
  <p:slideViewPr>
    <p:cSldViewPr snapToGrid="0" snapToObjects="1">
      <p:cViewPr varScale="1">
        <p:scale>
          <a:sx n="164" d="100"/>
          <a:sy n="164" d="100"/>
        </p:scale>
        <p:origin x="1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1"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9B59F-164B-C346-BD73-4C37F4F354B6}" type="doc">
      <dgm:prSet loTypeId="urn:microsoft.com/office/officeart/2005/8/layout/radial3" loCatId="" qsTypeId="urn:microsoft.com/office/officeart/2005/8/quickstyle/simple4" qsCatId="simple" csTypeId="urn:microsoft.com/office/officeart/2005/8/colors/accent3_3" csCatId="accent3" phldr="1"/>
      <dgm:spPr/>
      <dgm:t>
        <a:bodyPr/>
        <a:lstStyle/>
        <a:p>
          <a:endParaRPr lang="en-US"/>
        </a:p>
      </dgm:t>
    </dgm:pt>
    <dgm:pt modelId="{CA964264-9E09-674B-A4B6-E15708C69A17}">
      <dgm:prSet phldrT="[Text]"/>
      <dgm:spPr/>
      <dgm:t>
        <a:bodyPr/>
        <a:lstStyle/>
        <a:p>
          <a:r>
            <a:rPr lang="en-US" dirty="0" smtClean="0"/>
            <a:t>Structural Elements</a:t>
          </a:r>
          <a:endParaRPr lang="en-US" dirty="0"/>
        </a:p>
      </dgm:t>
    </dgm:pt>
    <dgm:pt modelId="{E724F00C-CA2D-F548-8E68-18FFB0587073}" type="parTrans" cxnId="{B46BB49B-1228-AE46-B661-F008944DCC34}">
      <dgm:prSet/>
      <dgm:spPr/>
      <dgm:t>
        <a:bodyPr/>
        <a:lstStyle/>
        <a:p>
          <a:endParaRPr lang="en-US"/>
        </a:p>
      </dgm:t>
    </dgm:pt>
    <dgm:pt modelId="{21772195-59FC-B94D-A8A2-44E2F017C4E5}" type="sibTrans" cxnId="{B46BB49B-1228-AE46-B661-F008944DCC34}">
      <dgm:prSet/>
      <dgm:spPr/>
      <dgm:t>
        <a:bodyPr/>
        <a:lstStyle/>
        <a:p>
          <a:endParaRPr lang="en-US"/>
        </a:p>
      </dgm:t>
    </dgm:pt>
    <dgm:pt modelId="{4542E9B5-640C-8D46-9D4A-98F5E16942D4}">
      <dgm:prSet phldrT="[Text]"/>
      <dgm:spPr/>
      <dgm:t>
        <a:bodyPr/>
        <a:lstStyle/>
        <a:p>
          <a:r>
            <a:rPr lang="en-US" dirty="0" smtClean="0"/>
            <a:t>Bridges</a:t>
          </a:r>
          <a:endParaRPr lang="en-US" dirty="0"/>
        </a:p>
      </dgm:t>
    </dgm:pt>
    <dgm:pt modelId="{12C6A1EE-0FD0-5842-B942-9104834D355E}" type="parTrans" cxnId="{0193B154-E385-4649-A892-847ED550E90A}">
      <dgm:prSet/>
      <dgm:spPr/>
      <dgm:t>
        <a:bodyPr/>
        <a:lstStyle/>
        <a:p>
          <a:endParaRPr lang="en-US"/>
        </a:p>
      </dgm:t>
    </dgm:pt>
    <dgm:pt modelId="{EBD89EA0-4D00-124A-AEDF-71D4BBC6A3C8}" type="sibTrans" cxnId="{0193B154-E385-4649-A892-847ED550E90A}">
      <dgm:prSet/>
      <dgm:spPr/>
      <dgm:t>
        <a:bodyPr/>
        <a:lstStyle/>
        <a:p>
          <a:endParaRPr lang="en-US"/>
        </a:p>
      </dgm:t>
    </dgm:pt>
    <mc:AlternateContent xmlns:mc="http://schemas.openxmlformats.org/markup-compatibility/2006" xmlns:a14="http://schemas.microsoft.com/office/drawing/2010/main">
      <mc:Choice Requires="a14">
        <dgm:pt modelId="{AAD42EEA-53CD-B94E-BD11-7E9C0A01F780}">
          <dgm:prSet phldrT="[Text]"/>
          <dgm:spPr/>
          <dgm:t>
            <a:bodyPr/>
            <a:lstStyle/>
            <a:p>
              <a:r>
                <a:rPr lang="en-US" dirty="0" smtClean="0"/>
                <a:t>Inspectors </a:t>
              </a:r>
              <a14:m>
                <m:oMath xmlns:m="http://schemas.openxmlformats.org/officeDocument/2006/math">
                  <m:r>
                    <a:rPr lang="en-US" i="1" dirty="0" smtClean="0">
                      <a:latin typeface="Cambria Math" charset="0"/>
                    </a:rPr>
                    <m:t>719</m:t>
                  </m:r>
                </m:oMath>
              </a14:m>
              <a:endParaRPr lang="en-US" dirty="0" smtClean="0"/>
            </a:p>
            <a:p>
              <a:endParaRPr lang="en-US" dirty="0"/>
            </a:p>
          </dgm:t>
        </dgm:pt>
      </mc:Choice>
      <mc:Fallback xmlns="">
        <dgm:pt modelId="{AAD42EEA-53CD-B94E-BD11-7E9C0A01F780}">
          <dgm:prSet phldrT="[Text]"/>
          <dgm:spPr/>
          <dgm:t>
            <a:bodyPr/>
            <a:lstStyle/>
            <a:p>
              <a:r>
                <a:rPr lang="en-US" dirty="0" smtClean="0"/>
                <a:t>Inspectors </a:t>
              </a:r>
              <a:r>
                <a:rPr lang="en-US" i="0" dirty="0" smtClean="0">
                  <a:latin typeface="Cambria Math" charset="0"/>
                </a:rPr>
                <a:t>719</a:t>
              </a:r>
              <a:endParaRPr lang="en-US" dirty="0" smtClean="0"/>
            </a:p>
            <a:p>
              <a:endParaRPr lang="en-US" dirty="0"/>
            </a:p>
          </dgm:t>
        </dgm:pt>
      </mc:Fallback>
    </mc:AlternateContent>
    <dgm:pt modelId="{88D326EE-4354-E246-AC30-45C82F96E5AC}" type="parTrans" cxnId="{95B2C725-0336-A84B-A980-64559EB9FFD2}">
      <dgm:prSet/>
      <dgm:spPr/>
      <dgm:t>
        <a:bodyPr/>
        <a:lstStyle/>
        <a:p>
          <a:endParaRPr lang="en-US"/>
        </a:p>
      </dgm:t>
    </dgm:pt>
    <dgm:pt modelId="{E29F626F-1F5F-1F40-B853-E7213000D6D0}" type="sibTrans" cxnId="{95B2C725-0336-A84B-A980-64559EB9FFD2}">
      <dgm:prSet/>
      <dgm:spPr/>
      <dgm:t>
        <a:bodyPr/>
        <a:lstStyle/>
        <a:p>
          <a:endParaRPr lang="en-US"/>
        </a:p>
      </dgm:t>
    </dgm:pt>
    <dgm:pt modelId="{4E32B28A-B90F-5E4A-B4AD-FA3246DE1341}">
      <dgm:prSet phldrT="[Text]"/>
      <dgm:spPr/>
      <dgm:t>
        <a:bodyPr/>
        <a:lstStyle/>
        <a:p>
          <a:r>
            <a:rPr lang="en-US" dirty="0" smtClean="0"/>
            <a:t>Interventions</a:t>
          </a:r>
          <a:endParaRPr lang="en-US" dirty="0"/>
        </a:p>
      </dgm:t>
    </dgm:pt>
    <dgm:pt modelId="{4F0E3850-C26D-214B-B573-7B1FDD4272B4}" type="parTrans" cxnId="{9C63D12B-1CE6-7B4A-99AE-E4BAAE0C33BF}">
      <dgm:prSet/>
      <dgm:spPr/>
      <dgm:t>
        <a:bodyPr/>
        <a:lstStyle/>
        <a:p>
          <a:endParaRPr lang="en-US"/>
        </a:p>
      </dgm:t>
    </dgm:pt>
    <dgm:pt modelId="{76C04C2F-6DC0-824E-A008-559E3DA7E1B8}" type="sibTrans" cxnId="{9C63D12B-1CE6-7B4A-99AE-E4BAAE0C33BF}">
      <dgm:prSet/>
      <dgm:spPr/>
      <dgm:t>
        <a:bodyPr/>
        <a:lstStyle/>
        <a:p>
          <a:endParaRPr lang="en-US"/>
        </a:p>
      </dgm:t>
    </dgm:pt>
    <dgm:pt modelId="{81E2D227-2E78-B045-BB07-8E1C17C9FA6C}" type="pres">
      <dgm:prSet presAssocID="{CAA9B59F-164B-C346-BD73-4C37F4F354B6}" presName="composite" presStyleCnt="0">
        <dgm:presLayoutVars>
          <dgm:chMax val="1"/>
          <dgm:dir/>
          <dgm:resizeHandles val="exact"/>
        </dgm:presLayoutVars>
      </dgm:prSet>
      <dgm:spPr/>
      <dgm:t>
        <a:bodyPr/>
        <a:lstStyle/>
        <a:p>
          <a:endParaRPr lang="en-US"/>
        </a:p>
      </dgm:t>
    </dgm:pt>
    <dgm:pt modelId="{1F171C49-353F-ED49-A782-33170032382F}" type="pres">
      <dgm:prSet presAssocID="{CAA9B59F-164B-C346-BD73-4C37F4F354B6}" presName="radial" presStyleCnt="0">
        <dgm:presLayoutVars>
          <dgm:animLvl val="ctr"/>
        </dgm:presLayoutVars>
      </dgm:prSet>
      <dgm:spPr/>
    </dgm:pt>
    <dgm:pt modelId="{3F5BA84B-00CF-3849-B7E1-D1B8E93090C3}" type="pres">
      <dgm:prSet presAssocID="{CA964264-9E09-674B-A4B6-E15708C69A17}" presName="centerShape" presStyleLbl="vennNode1" presStyleIdx="0" presStyleCnt="4"/>
      <dgm:spPr/>
      <dgm:t>
        <a:bodyPr/>
        <a:lstStyle/>
        <a:p>
          <a:endParaRPr lang="en-US"/>
        </a:p>
      </dgm:t>
    </dgm:pt>
    <dgm:pt modelId="{2684F117-5934-C440-9361-F393E84FD57C}" type="pres">
      <dgm:prSet presAssocID="{4542E9B5-640C-8D46-9D4A-98F5E16942D4}" presName="node" presStyleLbl="vennNode1" presStyleIdx="1" presStyleCnt="4">
        <dgm:presLayoutVars>
          <dgm:bulletEnabled val="1"/>
        </dgm:presLayoutVars>
      </dgm:prSet>
      <dgm:spPr/>
      <dgm:t>
        <a:bodyPr/>
        <a:lstStyle/>
        <a:p>
          <a:endParaRPr lang="en-US"/>
        </a:p>
      </dgm:t>
    </dgm:pt>
    <dgm:pt modelId="{13D688C1-951E-FF45-B573-E509723CAFAF}" type="pres">
      <dgm:prSet presAssocID="{AAD42EEA-53CD-B94E-BD11-7E9C0A01F780}" presName="node" presStyleLbl="vennNode1" presStyleIdx="2" presStyleCnt="4">
        <dgm:presLayoutVars>
          <dgm:bulletEnabled val="1"/>
        </dgm:presLayoutVars>
      </dgm:prSet>
      <dgm:spPr/>
      <dgm:t>
        <a:bodyPr/>
        <a:lstStyle/>
        <a:p>
          <a:endParaRPr lang="en-US"/>
        </a:p>
      </dgm:t>
    </dgm:pt>
    <dgm:pt modelId="{394D7E23-7732-A64F-BDA0-71CE8DAD3088}" type="pres">
      <dgm:prSet presAssocID="{4E32B28A-B90F-5E4A-B4AD-FA3246DE1341}" presName="node" presStyleLbl="vennNode1" presStyleIdx="3" presStyleCnt="4">
        <dgm:presLayoutVars>
          <dgm:bulletEnabled val="1"/>
        </dgm:presLayoutVars>
      </dgm:prSet>
      <dgm:spPr/>
      <dgm:t>
        <a:bodyPr/>
        <a:lstStyle/>
        <a:p>
          <a:endParaRPr lang="en-US"/>
        </a:p>
      </dgm:t>
    </dgm:pt>
  </dgm:ptLst>
  <dgm:cxnLst>
    <dgm:cxn modelId="{95B2C725-0336-A84B-A980-64559EB9FFD2}" srcId="{CA964264-9E09-674B-A4B6-E15708C69A17}" destId="{AAD42EEA-53CD-B94E-BD11-7E9C0A01F780}" srcOrd="1" destOrd="0" parTransId="{88D326EE-4354-E246-AC30-45C82F96E5AC}" sibTransId="{E29F626F-1F5F-1F40-B853-E7213000D6D0}"/>
    <dgm:cxn modelId="{761F9347-1C2C-8441-8FFE-CA3F5AF14A22}" type="presOf" srcId="{CA964264-9E09-674B-A4B6-E15708C69A17}" destId="{3F5BA84B-00CF-3849-B7E1-D1B8E93090C3}" srcOrd="0" destOrd="0" presId="urn:microsoft.com/office/officeart/2005/8/layout/radial3"/>
    <dgm:cxn modelId="{9C63D12B-1CE6-7B4A-99AE-E4BAAE0C33BF}" srcId="{CA964264-9E09-674B-A4B6-E15708C69A17}" destId="{4E32B28A-B90F-5E4A-B4AD-FA3246DE1341}" srcOrd="2" destOrd="0" parTransId="{4F0E3850-C26D-214B-B573-7B1FDD4272B4}" sibTransId="{76C04C2F-6DC0-824E-A008-559E3DA7E1B8}"/>
    <dgm:cxn modelId="{67C0D9BC-633D-5E48-A617-8B0AC080BAA9}" type="presOf" srcId="{AAD42EEA-53CD-B94E-BD11-7E9C0A01F780}" destId="{13D688C1-951E-FF45-B573-E509723CAFAF}" srcOrd="0" destOrd="0" presId="urn:microsoft.com/office/officeart/2005/8/layout/radial3"/>
    <dgm:cxn modelId="{8E71D63F-3A68-064A-8DF2-DF5F5D41EFA4}" type="presOf" srcId="{4542E9B5-640C-8D46-9D4A-98F5E16942D4}" destId="{2684F117-5934-C440-9361-F393E84FD57C}" srcOrd="0" destOrd="0" presId="urn:microsoft.com/office/officeart/2005/8/layout/radial3"/>
    <dgm:cxn modelId="{73D6D6E1-0E3B-2940-9759-C934605EA186}" type="presOf" srcId="{4E32B28A-B90F-5E4A-B4AD-FA3246DE1341}" destId="{394D7E23-7732-A64F-BDA0-71CE8DAD3088}" srcOrd="0" destOrd="0" presId="urn:microsoft.com/office/officeart/2005/8/layout/radial3"/>
    <dgm:cxn modelId="{B46BB49B-1228-AE46-B661-F008944DCC34}" srcId="{CAA9B59F-164B-C346-BD73-4C37F4F354B6}" destId="{CA964264-9E09-674B-A4B6-E15708C69A17}" srcOrd="0" destOrd="0" parTransId="{E724F00C-CA2D-F548-8E68-18FFB0587073}" sibTransId="{21772195-59FC-B94D-A8A2-44E2F017C4E5}"/>
    <dgm:cxn modelId="{DA973C2E-894E-DC45-8DE7-EDE1E7D7EC7E}" type="presOf" srcId="{CAA9B59F-164B-C346-BD73-4C37F4F354B6}" destId="{81E2D227-2E78-B045-BB07-8E1C17C9FA6C}" srcOrd="0" destOrd="0" presId="urn:microsoft.com/office/officeart/2005/8/layout/radial3"/>
    <dgm:cxn modelId="{0193B154-E385-4649-A892-847ED550E90A}" srcId="{CA964264-9E09-674B-A4B6-E15708C69A17}" destId="{4542E9B5-640C-8D46-9D4A-98F5E16942D4}" srcOrd="0" destOrd="0" parTransId="{12C6A1EE-0FD0-5842-B942-9104834D355E}" sibTransId="{EBD89EA0-4D00-124A-AEDF-71D4BBC6A3C8}"/>
    <dgm:cxn modelId="{CCAFAA66-834D-7746-808D-E6B00F10C5DA}" type="presParOf" srcId="{81E2D227-2E78-B045-BB07-8E1C17C9FA6C}" destId="{1F171C49-353F-ED49-A782-33170032382F}" srcOrd="0" destOrd="0" presId="urn:microsoft.com/office/officeart/2005/8/layout/radial3"/>
    <dgm:cxn modelId="{13FC8835-F325-704D-AC49-074E2C29BFAF}" type="presParOf" srcId="{1F171C49-353F-ED49-A782-33170032382F}" destId="{3F5BA84B-00CF-3849-B7E1-D1B8E93090C3}" srcOrd="0" destOrd="0" presId="urn:microsoft.com/office/officeart/2005/8/layout/radial3"/>
    <dgm:cxn modelId="{C1EE65E5-B187-6849-8159-9B59C6E8CC8F}" type="presParOf" srcId="{1F171C49-353F-ED49-A782-33170032382F}" destId="{2684F117-5934-C440-9361-F393E84FD57C}" srcOrd="1" destOrd="0" presId="urn:microsoft.com/office/officeart/2005/8/layout/radial3"/>
    <dgm:cxn modelId="{D59F42AC-E25F-DE40-BE6D-64960E83BC09}" type="presParOf" srcId="{1F171C49-353F-ED49-A782-33170032382F}" destId="{13D688C1-951E-FF45-B573-E509723CAFAF}" srcOrd="2" destOrd="0" presId="urn:microsoft.com/office/officeart/2005/8/layout/radial3"/>
    <dgm:cxn modelId="{F8761BE1-CDDE-824F-B3CB-DE923457D298}" type="presParOf" srcId="{1F171C49-353F-ED49-A782-33170032382F}" destId="{394D7E23-7732-A64F-BDA0-71CE8DAD3088}" srcOrd="3"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A9B59F-164B-C346-BD73-4C37F4F354B6}" type="doc">
      <dgm:prSet loTypeId="urn:microsoft.com/office/officeart/2005/8/layout/radial3" loCatId="" qsTypeId="urn:microsoft.com/office/officeart/2005/8/quickstyle/simple4" qsCatId="simple" csTypeId="urn:microsoft.com/office/officeart/2005/8/colors/accent3_3" csCatId="accent3" phldr="1"/>
      <dgm:spPr/>
      <dgm:t>
        <a:bodyPr/>
        <a:lstStyle/>
        <a:p>
          <a:endParaRPr lang="en-US"/>
        </a:p>
      </dgm:t>
    </dgm:pt>
    <dgm:pt modelId="{CA964264-9E09-674B-A4B6-E15708C69A17}">
      <dgm:prSet phldrT="[Text]"/>
      <dgm:spPr/>
      <dgm:t>
        <a:bodyPr/>
        <a:lstStyle/>
        <a:p>
          <a:r>
            <a:rPr lang="en-US" dirty="0" smtClean="0"/>
            <a:t>Structural Elements</a:t>
          </a:r>
          <a:endParaRPr lang="en-US" dirty="0"/>
        </a:p>
      </dgm:t>
    </dgm:pt>
    <dgm:pt modelId="{E724F00C-CA2D-F548-8E68-18FFB0587073}" type="parTrans" cxnId="{B46BB49B-1228-AE46-B661-F008944DCC34}">
      <dgm:prSet/>
      <dgm:spPr/>
      <dgm:t>
        <a:bodyPr/>
        <a:lstStyle/>
        <a:p>
          <a:endParaRPr lang="en-US"/>
        </a:p>
      </dgm:t>
    </dgm:pt>
    <dgm:pt modelId="{21772195-59FC-B94D-A8A2-44E2F017C4E5}" type="sibTrans" cxnId="{B46BB49B-1228-AE46-B661-F008944DCC34}">
      <dgm:prSet/>
      <dgm:spPr/>
      <dgm:t>
        <a:bodyPr/>
        <a:lstStyle/>
        <a:p>
          <a:endParaRPr lang="en-US"/>
        </a:p>
      </dgm:t>
    </dgm:pt>
    <dgm:pt modelId="{4542E9B5-640C-8D46-9D4A-98F5E16942D4}">
      <dgm:prSet phldrT="[Text]"/>
      <dgm:spPr/>
      <dgm:t>
        <a:bodyPr/>
        <a:lstStyle/>
        <a:p>
          <a:r>
            <a:rPr lang="en-US" dirty="0" smtClean="0"/>
            <a:t>Bridges</a:t>
          </a:r>
          <a:endParaRPr lang="en-US" dirty="0"/>
        </a:p>
      </dgm:t>
    </dgm:pt>
    <dgm:pt modelId="{12C6A1EE-0FD0-5842-B942-9104834D355E}" type="parTrans" cxnId="{0193B154-E385-4649-A892-847ED550E90A}">
      <dgm:prSet/>
      <dgm:spPr/>
      <dgm:t>
        <a:bodyPr/>
        <a:lstStyle/>
        <a:p>
          <a:endParaRPr lang="en-US"/>
        </a:p>
      </dgm:t>
    </dgm:pt>
    <dgm:pt modelId="{EBD89EA0-4D00-124A-AEDF-71D4BBC6A3C8}" type="sibTrans" cxnId="{0193B154-E385-4649-A892-847ED550E90A}">
      <dgm:prSet/>
      <dgm:spPr/>
      <dgm:t>
        <a:bodyPr/>
        <a:lstStyle/>
        <a:p>
          <a:endParaRPr lang="en-US"/>
        </a:p>
      </dgm:t>
    </dgm:pt>
    <dgm:pt modelId="{AAD42EEA-53CD-B94E-BD11-7E9C0A01F780}">
      <dgm:prSet phldrT="[Text]"/>
      <dgm:spPr>
        <a:blipFill rotWithShape="0">
          <a:blip xmlns:r="http://schemas.openxmlformats.org/officeDocument/2006/relationships" r:embed="rId1"/>
          <a:stretch>
            <a:fillRect/>
          </a:stretch>
        </a:blipFill>
      </dgm:spPr>
      <dgm:t>
        <a:bodyPr/>
        <a:lstStyle/>
        <a:p>
          <a:r>
            <a:rPr lang="en-US">
              <a:noFill/>
            </a:rPr>
            <a:t> </a:t>
          </a:r>
        </a:p>
      </dgm:t>
    </dgm:pt>
    <dgm:pt modelId="{88D326EE-4354-E246-AC30-45C82F96E5AC}" type="parTrans" cxnId="{95B2C725-0336-A84B-A980-64559EB9FFD2}">
      <dgm:prSet/>
      <dgm:spPr/>
      <dgm:t>
        <a:bodyPr/>
        <a:lstStyle/>
        <a:p>
          <a:endParaRPr lang="en-US"/>
        </a:p>
      </dgm:t>
    </dgm:pt>
    <dgm:pt modelId="{E29F626F-1F5F-1F40-B853-E7213000D6D0}" type="sibTrans" cxnId="{95B2C725-0336-A84B-A980-64559EB9FFD2}">
      <dgm:prSet/>
      <dgm:spPr/>
      <dgm:t>
        <a:bodyPr/>
        <a:lstStyle/>
        <a:p>
          <a:endParaRPr lang="en-US"/>
        </a:p>
      </dgm:t>
    </dgm:pt>
    <dgm:pt modelId="{4E32B28A-B90F-5E4A-B4AD-FA3246DE1341}">
      <dgm:prSet phldrT="[Text]"/>
      <dgm:spPr/>
      <dgm:t>
        <a:bodyPr/>
        <a:lstStyle/>
        <a:p>
          <a:r>
            <a:rPr lang="en-US" dirty="0" smtClean="0"/>
            <a:t>Interventions</a:t>
          </a:r>
          <a:endParaRPr lang="en-US" dirty="0"/>
        </a:p>
      </dgm:t>
    </dgm:pt>
    <dgm:pt modelId="{4F0E3850-C26D-214B-B573-7B1FDD4272B4}" type="parTrans" cxnId="{9C63D12B-1CE6-7B4A-99AE-E4BAAE0C33BF}">
      <dgm:prSet/>
      <dgm:spPr/>
      <dgm:t>
        <a:bodyPr/>
        <a:lstStyle/>
        <a:p>
          <a:endParaRPr lang="en-US"/>
        </a:p>
      </dgm:t>
    </dgm:pt>
    <dgm:pt modelId="{76C04C2F-6DC0-824E-A008-559E3DA7E1B8}" type="sibTrans" cxnId="{9C63D12B-1CE6-7B4A-99AE-E4BAAE0C33BF}">
      <dgm:prSet/>
      <dgm:spPr/>
      <dgm:t>
        <a:bodyPr/>
        <a:lstStyle/>
        <a:p>
          <a:endParaRPr lang="en-US"/>
        </a:p>
      </dgm:t>
    </dgm:pt>
    <dgm:pt modelId="{81E2D227-2E78-B045-BB07-8E1C17C9FA6C}" type="pres">
      <dgm:prSet presAssocID="{CAA9B59F-164B-C346-BD73-4C37F4F354B6}" presName="composite" presStyleCnt="0">
        <dgm:presLayoutVars>
          <dgm:chMax val="1"/>
          <dgm:dir/>
          <dgm:resizeHandles val="exact"/>
        </dgm:presLayoutVars>
      </dgm:prSet>
      <dgm:spPr/>
      <dgm:t>
        <a:bodyPr/>
        <a:lstStyle/>
        <a:p>
          <a:endParaRPr lang="en-US"/>
        </a:p>
      </dgm:t>
    </dgm:pt>
    <dgm:pt modelId="{1F171C49-353F-ED49-A782-33170032382F}" type="pres">
      <dgm:prSet presAssocID="{CAA9B59F-164B-C346-BD73-4C37F4F354B6}" presName="radial" presStyleCnt="0">
        <dgm:presLayoutVars>
          <dgm:animLvl val="ctr"/>
        </dgm:presLayoutVars>
      </dgm:prSet>
      <dgm:spPr/>
    </dgm:pt>
    <dgm:pt modelId="{3F5BA84B-00CF-3849-B7E1-D1B8E93090C3}" type="pres">
      <dgm:prSet presAssocID="{CA964264-9E09-674B-A4B6-E15708C69A17}" presName="centerShape" presStyleLbl="vennNode1" presStyleIdx="0" presStyleCnt="4"/>
      <dgm:spPr/>
      <dgm:t>
        <a:bodyPr/>
        <a:lstStyle/>
        <a:p>
          <a:endParaRPr lang="en-US"/>
        </a:p>
      </dgm:t>
    </dgm:pt>
    <dgm:pt modelId="{2684F117-5934-C440-9361-F393E84FD57C}" type="pres">
      <dgm:prSet presAssocID="{4542E9B5-640C-8D46-9D4A-98F5E16942D4}" presName="node" presStyleLbl="vennNode1" presStyleIdx="1" presStyleCnt="4">
        <dgm:presLayoutVars>
          <dgm:bulletEnabled val="1"/>
        </dgm:presLayoutVars>
      </dgm:prSet>
      <dgm:spPr/>
      <dgm:t>
        <a:bodyPr/>
        <a:lstStyle/>
        <a:p>
          <a:endParaRPr lang="en-US"/>
        </a:p>
      </dgm:t>
    </dgm:pt>
    <dgm:pt modelId="{13D688C1-951E-FF45-B573-E509723CAFAF}" type="pres">
      <dgm:prSet presAssocID="{AAD42EEA-53CD-B94E-BD11-7E9C0A01F780}" presName="node" presStyleLbl="vennNode1" presStyleIdx="2" presStyleCnt="4">
        <dgm:presLayoutVars>
          <dgm:bulletEnabled val="1"/>
        </dgm:presLayoutVars>
      </dgm:prSet>
      <dgm:spPr/>
      <dgm:t>
        <a:bodyPr/>
        <a:lstStyle/>
        <a:p>
          <a:endParaRPr lang="en-US"/>
        </a:p>
      </dgm:t>
    </dgm:pt>
    <dgm:pt modelId="{394D7E23-7732-A64F-BDA0-71CE8DAD3088}" type="pres">
      <dgm:prSet presAssocID="{4E32B28A-B90F-5E4A-B4AD-FA3246DE1341}" presName="node" presStyleLbl="vennNode1" presStyleIdx="3" presStyleCnt="4">
        <dgm:presLayoutVars>
          <dgm:bulletEnabled val="1"/>
        </dgm:presLayoutVars>
      </dgm:prSet>
      <dgm:spPr/>
      <dgm:t>
        <a:bodyPr/>
        <a:lstStyle/>
        <a:p>
          <a:endParaRPr lang="en-US"/>
        </a:p>
      </dgm:t>
    </dgm:pt>
  </dgm:ptLst>
  <dgm:cxnLst>
    <dgm:cxn modelId="{95B2C725-0336-A84B-A980-64559EB9FFD2}" srcId="{CA964264-9E09-674B-A4B6-E15708C69A17}" destId="{AAD42EEA-53CD-B94E-BD11-7E9C0A01F780}" srcOrd="1" destOrd="0" parTransId="{88D326EE-4354-E246-AC30-45C82F96E5AC}" sibTransId="{E29F626F-1F5F-1F40-B853-E7213000D6D0}"/>
    <dgm:cxn modelId="{761F9347-1C2C-8441-8FFE-CA3F5AF14A22}" type="presOf" srcId="{CA964264-9E09-674B-A4B6-E15708C69A17}" destId="{3F5BA84B-00CF-3849-B7E1-D1B8E93090C3}" srcOrd="0" destOrd="0" presId="urn:microsoft.com/office/officeart/2005/8/layout/radial3"/>
    <dgm:cxn modelId="{9C63D12B-1CE6-7B4A-99AE-E4BAAE0C33BF}" srcId="{CA964264-9E09-674B-A4B6-E15708C69A17}" destId="{4E32B28A-B90F-5E4A-B4AD-FA3246DE1341}" srcOrd="2" destOrd="0" parTransId="{4F0E3850-C26D-214B-B573-7B1FDD4272B4}" sibTransId="{76C04C2F-6DC0-824E-A008-559E3DA7E1B8}"/>
    <dgm:cxn modelId="{67C0D9BC-633D-5E48-A617-8B0AC080BAA9}" type="presOf" srcId="{AAD42EEA-53CD-B94E-BD11-7E9C0A01F780}" destId="{13D688C1-951E-FF45-B573-E509723CAFAF}" srcOrd="0" destOrd="0" presId="urn:microsoft.com/office/officeart/2005/8/layout/radial3"/>
    <dgm:cxn modelId="{8E71D63F-3A68-064A-8DF2-DF5F5D41EFA4}" type="presOf" srcId="{4542E9B5-640C-8D46-9D4A-98F5E16942D4}" destId="{2684F117-5934-C440-9361-F393E84FD57C}" srcOrd="0" destOrd="0" presId="urn:microsoft.com/office/officeart/2005/8/layout/radial3"/>
    <dgm:cxn modelId="{73D6D6E1-0E3B-2940-9759-C934605EA186}" type="presOf" srcId="{4E32B28A-B90F-5E4A-B4AD-FA3246DE1341}" destId="{394D7E23-7732-A64F-BDA0-71CE8DAD3088}" srcOrd="0" destOrd="0" presId="urn:microsoft.com/office/officeart/2005/8/layout/radial3"/>
    <dgm:cxn modelId="{B46BB49B-1228-AE46-B661-F008944DCC34}" srcId="{CAA9B59F-164B-C346-BD73-4C37F4F354B6}" destId="{CA964264-9E09-674B-A4B6-E15708C69A17}" srcOrd="0" destOrd="0" parTransId="{E724F00C-CA2D-F548-8E68-18FFB0587073}" sibTransId="{21772195-59FC-B94D-A8A2-44E2F017C4E5}"/>
    <dgm:cxn modelId="{DA973C2E-894E-DC45-8DE7-EDE1E7D7EC7E}" type="presOf" srcId="{CAA9B59F-164B-C346-BD73-4C37F4F354B6}" destId="{81E2D227-2E78-B045-BB07-8E1C17C9FA6C}" srcOrd="0" destOrd="0" presId="urn:microsoft.com/office/officeart/2005/8/layout/radial3"/>
    <dgm:cxn modelId="{0193B154-E385-4649-A892-847ED550E90A}" srcId="{CA964264-9E09-674B-A4B6-E15708C69A17}" destId="{4542E9B5-640C-8D46-9D4A-98F5E16942D4}" srcOrd="0" destOrd="0" parTransId="{12C6A1EE-0FD0-5842-B942-9104834D355E}" sibTransId="{EBD89EA0-4D00-124A-AEDF-71D4BBC6A3C8}"/>
    <dgm:cxn modelId="{CCAFAA66-834D-7746-808D-E6B00F10C5DA}" type="presParOf" srcId="{81E2D227-2E78-B045-BB07-8E1C17C9FA6C}" destId="{1F171C49-353F-ED49-A782-33170032382F}" srcOrd="0" destOrd="0" presId="urn:microsoft.com/office/officeart/2005/8/layout/radial3"/>
    <dgm:cxn modelId="{13FC8835-F325-704D-AC49-074E2C29BFAF}" type="presParOf" srcId="{1F171C49-353F-ED49-A782-33170032382F}" destId="{3F5BA84B-00CF-3849-B7E1-D1B8E93090C3}" srcOrd="0" destOrd="0" presId="urn:microsoft.com/office/officeart/2005/8/layout/radial3"/>
    <dgm:cxn modelId="{C1EE65E5-B187-6849-8159-9B59C6E8CC8F}" type="presParOf" srcId="{1F171C49-353F-ED49-A782-33170032382F}" destId="{2684F117-5934-C440-9361-F393E84FD57C}" srcOrd="1" destOrd="0" presId="urn:microsoft.com/office/officeart/2005/8/layout/radial3"/>
    <dgm:cxn modelId="{D59F42AC-E25F-DE40-BE6D-64960E83BC09}" type="presParOf" srcId="{1F171C49-353F-ED49-A782-33170032382F}" destId="{13D688C1-951E-FF45-B573-E509723CAFAF}" srcOrd="2" destOrd="0" presId="urn:microsoft.com/office/officeart/2005/8/layout/radial3"/>
    <dgm:cxn modelId="{F8761BE1-CDDE-824F-B3CB-DE923457D298}" type="presParOf" srcId="{1F171C49-353F-ED49-A782-33170032382F}" destId="{394D7E23-7732-A64F-BDA0-71CE8DAD3088}"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83F27-45BE-A446-8CA4-2052DEDCF95A}" type="doc">
      <dgm:prSet loTypeId="urn:microsoft.com/office/officeart/2005/8/layout/cycle7" loCatId="" qsTypeId="urn:microsoft.com/office/officeart/2005/8/quickstyle/simple1" qsCatId="simple" csTypeId="urn:microsoft.com/office/officeart/2005/8/colors/accent0_3" csCatId="mainScheme" phldr="1"/>
      <dgm:spPr/>
      <dgm:t>
        <a:bodyPr/>
        <a:lstStyle/>
        <a:p>
          <a:endParaRPr lang="en-US"/>
        </a:p>
      </dgm:t>
    </dgm:pt>
    <dgm:pt modelId="{24D3AFF9-FADD-CA4D-BC2D-E6AC068A1BDE}">
      <dgm:prSet phldrT="[Text]"/>
      <dgm:spPr/>
      <dgm:t>
        <a:bodyPr/>
        <a:lstStyle/>
        <a:p>
          <a:r>
            <a:rPr lang="en-US" dirty="0" smtClean="0"/>
            <a:t>Predict</a:t>
          </a:r>
          <a:endParaRPr lang="en-US" dirty="0"/>
        </a:p>
      </dgm:t>
    </dgm:pt>
    <dgm:pt modelId="{AB59013E-390C-1B42-B471-35E77B00659E}" type="parTrans" cxnId="{25C6F35C-2053-8E4B-98EF-347300683C05}">
      <dgm:prSet/>
      <dgm:spPr/>
      <dgm:t>
        <a:bodyPr/>
        <a:lstStyle/>
        <a:p>
          <a:endParaRPr lang="en-US"/>
        </a:p>
      </dgm:t>
    </dgm:pt>
    <dgm:pt modelId="{D3B3F157-64C2-2649-93C1-FC41CFA5696C}" type="sibTrans" cxnId="{25C6F35C-2053-8E4B-98EF-347300683C05}">
      <dgm:prSet/>
      <dgm:spPr/>
      <dgm:t>
        <a:bodyPr/>
        <a:lstStyle/>
        <a:p>
          <a:endParaRPr lang="en-US"/>
        </a:p>
      </dgm:t>
    </dgm:pt>
    <dgm:pt modelId="{9F260CCB-0C1F-7C4D-BF58-83B6EAA1E31A}">
      <dgm:prSet phldrT="[Text]"/>
      <dgm:spPr/>
      <dgm:t>
        <a:bodyPr/>
        <a:lstStyle/>
        <a:p>
          <a:r>
            <a:rPr lang="en-US" dirty="0" smtClean="0"/>
            <a:t>Plan</a:t>
          </a:r>
          <a:endParaRPr lang="en-US" dirty="0"/>
        </a:p>
      </dgm:t>
    </dgm:pt>
    <dgm:pt modelId="{2C946C21-74A9-7149-99AF-4E69623A8743}" type="parTrans" cxnId="{DC87D0C9-8758-CF4B-8BCE-466EE3354932}">
      <dgm:prSet/>
      <dgm:spPr/>
      <dgm:t>
        <a:bodyPr/>
        <a:lstStyle/>
        <a:p>
          <a:endParaRPr lang="en-US"/>
        </a:p>
      </dgm:t>
    </dgm:pt>
    <dgm:pt modelId="{DD50A1D2-85E0-1842-8089-CEBA9029350D}" type="sibTrans" cxnId="{DC87D0C9-8758-CF4B-8BCE-466EE3354932}">
      <dgm:prSet/>
      <dgm:spPr/>
      <dgm:t>
        <a:bodyPr/>
        <a:lstStyle/>
        <a:p>
          <a:endParaRPr lang="en-US"/>
        </a:p>
      </dgm:t>
    </dgm:pt>
    <dgm:pt modelId="{1F14E02D-AA17-F54F-8827-5A306D41F6FA}">
      <dgm:prSet phldrT="[Text]"/>
      <dgm:spPr/>
      <dgm:t>
        <a:bodyPr/>
        <a:lstStyle/>
        <a:p>
          <a:r>
            <a:rPr lang="en-US" dirty="0" smtClean="0"/>
            <a:t>Optimize</a:t>
          </a:r>
          <a:endParaRPr lang="en-US" dirty="0"/>
        </a:p>
      </dgm:t>
    </dgm:pt>
    <dgm:pt modelId="{939259F4-EFEE-184C-A01C-29870ECEB3D3}" type="parTrans" cxnId="{84EC5B17-2A63-EE47-AEB7-58922EA6B461}">
      <dgm:prSet/>
      <dgm:spPr/>
      <dgm:t>
        <a:bodyPr/>
        <a:lstStyle/>
        <a:p>
          <a:endParaRPr lang="en-US"/>
        </a:p>
      </dgm:t>
    </dgm:pt>
    <dgm:pt modelId="{7D0FEED0-B1A5-8F4C-B8A9-CE60D4F269A4}" type="sibTrans" cxnId="{84EC5B17-2A63-EE47-AEB7-58922EA6B461}">
      <dgm:prSet/>
      <dgm:spPr/>
      <dgm:t>
        <a:bodyPr/>
        <a:lstStyle/>
        <a:p>
          <a:pPr rtl="0"/>
          <a:endParaRPr lang="en-US"/>
        </a:p>
      </dgm:t>
    </dgm:pt>
    <dgm:pt modelId="{0D3F16BD-79F0-A645-A595-7F208D2C541C}" type="pres">
      <dgm:prSet presAssocID="{7A983F27-45BE-A446-8CA4-2052DEDCF95A}" presName="Name0" presStyleCnt="0">
        <dgm:presLayoutVars>
          <dgm:dir/>
          <dgm:resizeHandles val="exact"/>
        </dgm:presLayoutVars>
      </dgm:prSet>
      <dgm:spPr/>
      <dgm:t>
        <a:bodyPr/>
        <a:lstStyle/>
        <a:p>
          <a:endParaRPr lang="en-US"/>
        </a:p>
      </dgm:t>
    </dgm:pt>
    <dgm:pt modelId="{B0283038-C564-AB4C-83BE-335A1FC64665}" type="pres">
      <dgm:prSet presAssocID="{24D3AFF9-FADD-CA4D-BC2D-E6AC068A1BDE}" presName="node" presStyleLbl="node1" presStyleIdx="0" presStyleCnt="3">
        <dgm:presLayoutVars>
          <dgm:bulletEnabled val="1"/>
        </dgm:presLayoutVars>
      </dgm:prSet>
      <dgm:spPr/>
      <dgm:t>
        <a:bodyPr/>
        <a:lstStyle/>
        <a:p>
          <a:endParaRPr lang="en-US"/>
        </a:p>
      </dgm:t>
    </dgm:pt>
    <dgm:pt modelId="{77BB2C38-8AF5-2844-8295-72A977654762}" type="pres">
      <dgm:prSet presAssocID="{D3B3F157-64C2-2649-93C1-FC41CFA5696C}" presName="sibTrans" presStyleLbl="sibTrans2D1" presStyleIdx="0" presStyleCnt="3"/>
      <dgm:spPr>
        <a:prstGeom prst="notchedRightArrow">
          <a:avLst/>
        </a:prstGeom>
      </dgm:spPr>
      <dgm:t>
        <a:bodyPr/>
        <a:lstStyle/>
        <a:p>
          <a:endParaRPr lang="en-US"/>
        </a:p>
      </dgm:t>
    </dgm:pt>
    <dgm:pt modelId="{8FCF1B6D-0CDB-844F-A70E-70D64A15C968}" type="pres">
      <dgm:prSet presAssocID="{D3B3F157-64C2-2649-93C1-FC41CFA5696C}" presName="connectorText" presStyleLbl="sibTrans2D1" presStyleIdx="0" presStyleCnt="3"/>
      <dgm:spPr/>
      <dgm:t>
        <a:bodyPr/>
        <a:lstStyle/>
        <a:p>
          <a:endParaRPr lang="en-US"/>
        </a:p>
      </dgm:t>
    </dgm:pt>
    <dgm:pt modelId="{ACF766A2-E88D-C443-9612-2F5579AFC9BF}" type="pres">
      <dgm:prSet presAssocID="{9F260CCB-0C1F-7C4D-BF58-83B6EAA1E31A}" presName="node" presStyleLbl="node1" presStyleIdx="1" presStyleCnt="3">
        <dgm:presLayoutVars>
          <dgm:bulletEnabled val="1"/>
        </dgm:presLayoutVars>
      </dgm:prSet>
      <dgm:spPr/>
      <dgm:t>
        <a:bodyPr/>
        <a:lstStyle/>
        <a:p>
          <a:endParaRPr lang="en-US"/>
        </a:p>
      </dgm:t>
    </dgm:pt>
    <dgm:pt modelId="{F5C670A4-3884-4C41-B026-4A98C2A2E310}" type="pres">
      <dgm:prSet presAssocID="{DD50A1D2-85E0-1842-8089-CEBA9029350D}" presName="sibTrans" presStyleLbl="sibTrans2D1" presStyleIdx="1" presStyleCnt="3"/>
      <dgm:spPr/>
      <dgm:t>
        <a:bodyPr/>
        <a:lstStyle/>
        <a:p>
          <a:endParaRPr lang="en-US"/>
        </a:p>
      </dgm:t>
    </dgm:pt>
    <dgm:pt modelId="{8A1E91C3-7ECE-9540-BD7F-97C709D5165F}" type="pres">
      <dgm:prSet presAssocID="{DD50A1D2-85E0-1842-8089-CEBA9029350D}" presName="connectorText" presStyleLbl="sibTrans2D1" presStyleIdx="1" presStyleCnt="3"/>
      <dgm:spPr/>
      <dgm:t>
        <a:bodyPr/>
        <a:lstStyle/>
        <a:p>
          <a:endParaRPr lang="en-US"/>
        </a:p>
      </dgm:t>
    </dgm:pt>
    <dgm:pt modelId="{2A2F9542-028A-8D40-B00A-C43B270B71A6}" type="pres">
      <dgm:prSet presAssocID="{1F14E02D-AA17-F54F-8827-5A306D41F6FA}" presName="node" presStyleLbl="node1" presStyleIdx="2" presStyleCnt="3">
        <dgm:presLayoutVars>
          <dgm:bulletEnabled val="1"/>
        </dgm:presLayoutVars>
      </dgm:prSet>
      <dgm:spPr/>
      <dgm:t>
        <a:bodyPr/>
        <a:lstStyle/>
        <a:p>
          <a:endParaRPr lang="en-US"/>
        </a:p>
      </dgm:t>
    </dgm:pt>
    <dgm:pt modelId="{51A43793-4F82-2A49-9DA0-FCCCADB7D894}" type="pres">
      <dgm:prSet presAssocID="{7D0FEED0-B1A5-8F4C-B8A9-CE60D4F269A4}" presName="sibTrans" presStyleLbl="sibTrans2D1" presStyleIdx="2" presStyleCnt="3" custAng="10783878"/>
      <dgm:spPr>
        <a:prstGeom prst="notchedRightArrow">
          <a:avLst/>
        </a:prstGeom>
      </dgm:spPr>
      <dgm:t>
        <a:bodyPr/>
        <a:lstStyle/>
        <a:p>
          <a:endParaRPr lang="en-US"/>
        </a:p>
      </dgm:t>
    </dgm:pt>
    <dgm:pt modelId="{AA3B8C2D-9721-0942-A58E-1BF3B383A8D9}" type="pres">
      <dgm:prSet presAssocID="{7D0FEED0-B1A5-8F4C-B8A9-CE60D4F269A4}" presName="connectorText" presStyleLbl="sibTrans2D1" presStyleIdx="2" presStyleCnt="3"/>
      <dgm:spPr/>
      <dgm:t>
        <a:bodyPr/>
        <a:lstStyle/>
        <a:p>
          <a:endParaRPr lang="en-US"/>
        </a:p>
      </dgm:t>
    </dgm:pt>
  </dgm:ptLst>
  <dgm:cxnLst>
    <dgm:cxn modelId="{A9D70434-EF2D-8C4B-8C3F-88F90EE252AC}" type="presOf" srcId="{DD50A1D2-85E0-1842-8089-CEBA9029350D}" destId="{F5C670A4-3884-4C41-B026-4A98C2A2E310}" srcOrd="0" destOrd="0" presId="urn:microsoft.com/office/officeart/2005/8/layout/cycle7"/>
    <dgm:cxn modelId="{FE1BCA82-7803-F046-9989-B580C7CC55C7}" type="presOf" srcId="{9F260CCB-0C1F-7C4D-BF58-83B6EAA1E31A}" destId="{ACF766A2-E88D-C443-9612-2F5579AFC9BF}" srcOrd="0" destOrd="0" presId="urn:microsoft.com/office/officeart/2005/8/layout/cycle7"/>
    <dgm:cxn modelId="{9630515E-C245-9642-BF83-2D32DB27F5E6}" type="presOf" srcId="{D3B3F157-64C2-2649-93C1-FC41CFA5696C}" destId="{77BB2C38-8AF5-2844-8295-72A977654762}" srcOrd="0" destOrd="0" presId="urn:microsoft.com/office/officeart/2005/8/layout/cycle7"/>
    <dgm:cxn modelId="{0BF52327-F187-8149-9BE4-FA7C6DF649A6}" type="presOf" srcId="{7D0FEED0-B1A5-8F4C-B8A9-CE60D4F269A4}" destId="{51A43793-4F82-2A49-9DA0-FCCCADB7D894}" srcOrd="0" destOrd="0" presId="urn:microsoft.com/office/officeart/2005/8/layout/cycle7"/>
    <dgm:cxn modelId="{DC87D0C9-8758-CF4B-8BCE-466EE3354932}" srcId="{7A983F27-45BE-A446-8CA4-2052DEDCF95A}" destId="{9F260CCB-0C1F-7C4D-BF58-83B6EAA1E31A}" srcOrd="1" destOrd="0" parTransId="{2C946C21-74A9-7149-99AF-4E69623A8743}" sibTransId="{DD50A1D2-85E0-1842-8089-CEBA9029350D}"/>
    <dgm:cxn modelId="{31ECE3ED-88B1-B94C-A820-8CD92C554C1B}" type="presOf" srcId="{D3B3F157-64C2-2649-93C1-FC41CFA5696C}" destId="{8FCF1B6D-0CDB-844F-A70E-70D64A15C968}" srcOrd="1" destOrd="0" presId="urn:microsoft.com/office/officeart/2005/8/layout/cycle7"/>
    <dgm:cxn modelId="{3399E2D0-AC53-CB45-A262-1F94EED28581}" type="presOf" srcId="{1F14E02D-AA17-F54F-8827-5A306D41F6FA}" destId="{2A2F9542-028A-8D40-B00A-C43B270B71A6}" srcOrd="0" destOrd="0" presId="urn:microsoft.com/office/officeart/2005/8/layout/cycle7"/>
    <dgm:cxn modelId="{33A933BA-45F3-BD42-8553-1B2F0F60F30E}" type="presOf" srcId="{7D0FEED0-B1A5-8F4C-B8A9-CE60D4F269A4}" destId="{AA3B8C2D-9721-0942-A58E-1BF3B383A8D9}" srcOrd="1" destOrd="0" presId="urn:microsoft.com/office/officeart/2005/8/layout/cycle7"/>
    <dgm:cxn modelId="{25C6F35C-2053-8E4B-98EF-347300683C05}" srcId="{7A983F27-45BE-A446-8CA4-2052DEDCF95A}" destId="{24D3AFF9-FADD-CA4D-BC2D-E6AC068A1BDE}" srcOrd="0" destOrd="0" parTransId="{AB59013E-390C-1B42-B471-35E77B00659E}" sibTransId="{D3B3F157-64C2-2649-93C1-FC41CFA5696C}"/>
    <dgm:cxn modelId="{EC9EC893-E788-6E41-B273-5A3D916513E0}" type="presOf" srcId="{7A983F27-45BE-A446-8CA4-2052DEDCF95A}" destId="{0D3F16BD-79F0-A645-A595-7F208D2C541C}" srcOrd="0" destOrd="0" presId="urn:microsoft.com/office/officeart/2005/8/layout/cycle7"/>
    <dgm:cxn modelId="{84EC5B17-2A63-EE47-AEB7-58922EA6B461}" srcId="{7A983F27-45BE-A446-8CA4-2052DEDCF95A}" destId="{1F14E02D-AA17-F54F-8827-5A306D41F6FA}" srcOrd="2" destOrd="0" parTransId="{939259F4-EFEE-184C-A01C-29870ECEB3D3}" sibTransId="{7D0FEED0-B1A5-8F4C-B8A9-CE60D4F269A4}"/>
    <dgm:cxn modelId="{2A0DD188-7B55-0642-9D85-218D29A23ED9}" type="presOf" srcId="{DD50A1D2-85E0-1842-8089-CEBA9029350D}" destId="{8A1E91C3-7ECE-9540-BD7F-97C709D5165F}" srcOrd="1" destOrd="0" presId="urn:microsoft.com/office/officeart/2005/8/layout/cycle7"/>
    <dgm:cxn modelId="{69C21722-D2ED-0A43-A951-39AE2DC07AD4}" type="presOf" srcId="{24D3AFF9-FADD-CA4D-BC2D-E6AC068A1BDE}" destId="{B0283038-C564-AB4C-83BE-335A1FC64665}" srcOrd="0" destOrd="0" presId="urn:microsoft.com/office/officeart/2005/8/layout/cycle7"/>
    <dgm:cxn modelId="{A37D0E54-C70D-E04E-A427-8A3B20F693E4}" type="presParOf" srcId="{0D3F16BD-79F0-A645-A595-7F208D2C541C}" destId="{B0283038-C564-AB4C-83BE-335A1FC64665}" srcOrd="0" destOrd="0" presId="urn:microsoft.com/office/officeart/2005/8/layout/cycle7"/>
    <dgm:cxn modelId="{C9CDB79B-7FD7-4648-A7AC-566EE02D8661}" type="presParOf" srcId="{0D3F16BD-79F0-A645-A595-7F208D2C541C}" destId="{77BB2C38-8AF5-2844-8295-72A977654762}" srcOrd="1" destOrd="0" presId="urn:microsoft.com/office/officeart/2005/8/layout/cycle7"/>
    <dgm:cxn modelId="{12348A01-0E2A-D24E-BD5B-AD3F1B44D094}" type="presParOf" srcId="{77BB2C38-8AF5-2844-8295-72A977654762}" destId="{8FCF1B6D-0CDB-844F-A70E-70D64A15C968}" srcOrd="0" destOrd="0" presId="urn:microsoft.com/office/officeart/2005/8/layout/cycle7"/>
    <dgm:cxn modelId="{F01B0B02-801F-8A42-B688-6F6ACF927D68}" type="presParOf" srcId="{0D3F16BD-79F0-A645-A595-7F208D2C541C}" destId="{ACF766A2-E88D-C443-9612-2F5579AFC9BF}" srcOrd="2" destOrd="0" presId="urn:microsoft.com/office/officeart/2005/8/layout/cycle7"/>
    <dgm:cxn modelId="{3B644825-F602-A04F-9037-FE489F0E9212}" type="presParOf" srcId="{0D3F16BD-79F0-A645-A595-7F208D2C541C}" destId="{F5C670A4-3884-4C41-B026-4A98C2A2E310}" srcOrd="3" destOrd="0" presId="urn:microsoft.com/office/officeart/2005/8/layout/cycle7"/>
    <dgm:cxn modelId="{DFE9DA5F-5AED-4C4D-BA98-3D22E8BECEA2}" type="presParOf" srcId="{F5C670A4-3884-4C41-B026-4A98C2A2E310}" destId="{8A1E91C3-7ECE-9540-BD7F-97C709D5165F}" srcOrd="0" destOrd="0" presId="urn:microsoft.com/office/officeart/2005/8/layout/cycle7"/>
    <dgm:cxn modelId="{1231903E-C118-5A4B-BF15-D903559DF9FE}" type="presParOf" srcId="{0D3F16BD-79F0-A645-A595-7F208D2C541C}" destId="{2A2F9542-028A-8D40-B00A-C43B270B71A6}" srcOrd="4" destOrd="0" presId="urn:microsoft.com/office/officeart/2005/8/layout/cycle7"/>
    <dgm:cxn modelId="{591D1CC0-F61A-FA48-B357-8EEE2F6AB802}" type="presParOf" srcId="{0D3F16BD-79F0-A645-A595-7F208D2C541C}" destId="{51A43793-4F82-2A49-9DA0-FCCCADB7D894}" srcOrd="5" destOrd="0" presId="urn:microsoft.com/office/officeart/2005/8/layout/cycle7"/>
    <dgm:cxn modelId="{4716F70A-F7EA-9B4A-B237-D5BF1E6C63EB}" type="presParOf" srcId="{51A43793-4F82-2A49-9DA0-FCCCADB7D894}" destId="{AA3B8C2D-9721-0942-A58E-1BF3B383A8D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BA84B-00CF-3849-B7E1-D1B8E93090C3}">
      <dsp:nvSpPr>
        <dsp:cNvPr id="0" name=""/>
        <dsp:cNvSpPr/>
      </dsp:nvSpPr>
      <dsp:spPr>
        <a:xfrm>
          <a:off x="2028580" y="1337189"/>
          <a:ext cx="2805456" cy="2805456"/>
        </a:xfrm>
        <a:prstGeom prst="ellipse">
          <a:avLst/>
        </a:prstGeom>
        <a:gradFill rotWithShape="0">
          <a:gsLst>
            <a:gs pos="0">
              <a:schemeClr val="accent3">
                <a:shade val="80000"/>
                <a:alpha val="50000"/>
                <a:hueOff val="0"/>
                <a:satOff val="0"/>
                <a:lumOff val="0"/>
                <a:alphaOff val="0"/>
                <a:satMod val="103000"/>
                <a:lumMod val="102000"/>
                <a:tint val="94000"/>
              </a:schemeClr>
            </a:gs>
            <a:gs pos="50000">
              <a:schemeClr val="accent3">
                <a:shade val="80000"/>
                <a:alpha val="50000"/>
                <a:hueOff val="0"/>
                <a:satOff val="0"/>
                <a:lumOff val="0"/>
                <a:alphaOff val="0"/>
                <a:satMod val="110000"/>
                <a:lumMod val="100000"/>
                <a:shade val="100000"/>
              </a:schemeClr>
            </a:gs>
            <a:gs pos="100000">
              <a:schemeClr val="accent3">
                <a:shade val="80000"/>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smtClean="0"/>
            <a:t>Structural Elements</a:t>
          </a:r>
          <a:endParaRPr lang="en-US" sz="3700" kern="1200" dirty="0"/>
        </a:p>
      </dsp:txBody>
      <dsp:txXfrm>
        <a:off x="2439430" y="1748039"/>
        <a:ext cx="1983756" cy="1983756"/>
      </dsp:txXfrm>
    </dsp:sp>
    <dsp:sp modelId="{2684F117-5934-C440-9361-F393E84FD57C}">
      <dsp:nvSpPr>
        <dsp:cNvPr id="0" name=""/>
        <dsp:cNvSpPr/>
      </dsp:nvSpPr>
      <dsp:spPr>
        <a:xfrm>
          <a:off x="2729944" y="213341"/>
          <a:ext cx="1402728" cy="1402728"/>
        </a:xfrm>
        <a:prstGeom prst="ellipse">
          <a:avLst/>
        </a:prstGeom>
        <a:gradFill rotWithShape="0">
          <a:gsLst>
            <a:gs pos="0">
              <a:schemeClr val="accent3">
                <a:shade val="80000"/>
                <a:alpha val="50000"/>
                <a:hueOff val="0"/>
                <a:satOff val="0"/>
                <a:lumOff val="6364"/>
                <a:alphaOff val="0"/>
                <a:satMod val="103000"/>
                <a:lumMod val="102000"/>
                <a:tint val="94000"/>
              </a:schemeClr>
            </a:gs>
            <a:gs pos="50000">
              <a:schemeClr val="accent3">
                <a:shade val="80000"/>
                <a:alpha val="50000"/>
                <a:hueOff val="0"/>
                <a:satOff val="0"/>
                <a:lumOff val="6364"/>
                <a:alphaOff val="0"/>
                <a:satMod val="110000"/>
                <a:lumMod val="100000"/>
                <a:shade val="100000"/>
              </a:schemeClr>
            </a:gs>
            <a:gs pos="100000">
              <a:schemeClr val="accent3">
                <a:shade val="80000"/>
                <a:alpha val="50000"/>
                <a:hueOff val="0"/>
                <a:satOff val="0"/>
                <a:lumOff val="6364"/>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Bridges</a:t>
          </a:r>
          <a:endParaRPr lang="en-US" sz="1300" kern="1200" dirty="0"/>
        </a:p>
      </dsp:txBody>
      <dsp:txXfrm>
        <a:off x="2935369" y="418766"/>
        <a:ext cx="991878" cy="991878"/>
      </dsp:txXfrm>
    </dsp:sp>
    <dsp:sp modelId="{13D688C1-951E-FF45-B573-E509723CAFAF}">
      <dsp:nvSpPr>
        <dsp:cNvPr id="0" name=""/>
        <dsp:cNvSpPr/>
      </dsp:nvSpPr>
      <dsp:spPr>
        <a:xfrm>
          <a:off x="4310624" y="2951158"/>
          <a:ext cx="1402728" cy="1402728"/>
        </a:xfrm>
        <a:prstGeom prst="ellipse">
          <a:avLst/>
        </a:prstGeom>
        <a:gradFill rotWithShape="0">
          <a:gsLst>
            <a:gs pos="0">
              <a:schemeClr val="accent3">
                <a:shade val="80000"/>
                <a:alpha val="50000"/>
                <a:hueOff val="0"/>
                <a:satOff val="0"/>
                <a:lumOff val="12728"/>
                <a:alphaOff val="0"/>
                <a:satMod val="103000"/>
                <a:lumMod val="102000"/>
                <a:tint val="94000"/>
              </a:schemeClr>
            </a:gs>
            <a:gs pos="50000">
              <a:schemeClr val="accent3">
                <a:shade val="80000"/>
                <a:alpha val="50000"/>
                <a:hueOff val="0"/>
                <a:satOff val="0"/>
                <a:lumOff val="12728"/>
                <a:alphaOff val="0"/>
                <a:satMod val="110000"/>
                <a:lumMod val="100000"/>
                <a:shade val="100000"/>
              </a:schemeClr>
            </a:gs>
            <a:gs pos="100000">
              <a:schemeClr val="accent3">
                <a:shade val="80000"/>
                <a:alpha val="50000"/>
                <a:hueOff val="0"/>
                <a:satOff val="0"/>
                <a:lumOff val="12728"/>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Inspectors </a:t>
          </a:r>
          <a14:m xmlns:a14="http://schemas.microsoft.com/office/drawing/2010/main">
            <m:oMath xmlns:m="http://schemas.openxmlformats.org/officeDocument/2006/math">
              <m:r>
                <a:rPr lang="en-US" sz="1300" i="1" kern="1200" dirty="0" smtClean="0">
                  <a:latin typeface="Cambria Math" charset="0"/>
                </a:rPr>
                <m:t>719</m:t>
              </m:r>
            </m:oMath>
          </a14:m>
          <a:endParaRPr lang="en-US" sz="1300" kern="1200" dirty="0" smtClean="0"/>
        </a:p>
        <a:p>
          <a:pPr lvl="0" algn="ctr" defTabSz="577850">
            <a:lnSpc>
              <a:spcPct val="90000"/>
            </a:lnSpc>
            <a:spcBef>
              <a:spcPct val="0"/>
            </a:spcBef>
            <a:spcAft>
              <a:spcPct val="35000"/>
            </a:spcAft>
          </a:pPr>
          <a:endParaRPr lang="en-US" sz="1300" kern="1200" dirty="0"/>
        </a:p>
      </dsp:txBody>
      <dsp:txXfrm>
        <a:off x="4516049" y="3156583"/>
        <a:ext cx="991878" cy="991878"/>
      </dsp:txXfrm>
    </dsp:sp>
    <dsp:sp modelId="{394D7E23-7732-A64F-BDA0-71CE8DAD3088}">
      <dsp:nvSpPr>
        <dsp:cNvPr id="0" name=""/>
        <dsp:cNvSpPr/>
      </dsp:nvSpPr>
      <dsp:spPr>
        <a:xfrm>
          <a:off x="1149265" y="2951158"/>
          <a:ext cx="1402728" cy="1402728"/>
        </a:xfrm>
        <a:prstGeom prst="ellipse">
          <a:avLst/>
        </a:prstGeom>
        <a:gradFill rotWithShape="0">
          <a:gsLst>
            <a:gs pos="0">
              <a:schemeClr val="accent3">
                <a:shade val="80000"/>
                <a:alpha val="50000"/>
                <a:hueOff val="0"/>
                <a:satOff val="0"/>
                <a:lumOff val="19092"/>
                <a:alphaOff val="0"/>
                <a:satMod val="103000"/>
                <a:lumMod val="102000"/>
                <a:tint val="94000"/>
              </a:schemeClr>
            </a:gs>
            <a:gs pos="50000">
              <a:schemeClr val="accent3">
                <a:shade val="80000"/>
                <a:alpha val="50000"/>
                <a:hueOff val="0"/>
                <a:satOff val="0"/>
                <a:lumOff val="19092"/>
                <a:alphaOff val="0"/>
                <a:satMod val="110000"/>
                <a:lumMod val="100000"/>
                <a:shade val="100000"/>
              </a:schemeClr>
            </a:gs>
            <a:gs pos="100000">
              <a:schemeClr val="accent3">
                <a:shade val="80000"/>
                <a:alpha val="50000"/>
                <a:hueOff val="0"/>
                <a:satOff val="0"/>
                <a:lumOff val="19092"/>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smtClean="0"/>
            <a:t>Interventions</a:t>
          </a:r>
          <a:endParaRPr lang="en-US" sz="1300" kern="1200" dirty="0"/>
        </a:p>
      </dsp:txBody>
      <dsp:txXfrm>
        <a:off x="1354690" y="3156583"/>
        <a:ext cx="991878" cy="991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83038-C564-AB4C-83BE-335A1FC64665}">
      <dsp:nvSpPr>
        <dsp:cNvPr id="0" name=""/>
        <dsp:cNvSpPr/>
      </dsp:nvSpPr>
      <dsp:spPr>
        <a:xfrm>
          <a:off x="1937490" y="1135"/>
          <a:ext cx="1757354" cy="87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Predict</a:t>
          </a:r>
          <a:endParaRPr lang="en-US" sz="3100" kern="1200" dirty="0"/>
        </a:p>
      </dsp:txBody>
      <dsp:txXfrm>
        <a:off x="1963226" y="26871"/>
        <a:ext cx="1705882" cy="827205"/>
      </dsp:txXfrm>
    </dsp:sp>
    <dsp:sp modelId="{77BB2C38-8AF5-2844-8295-72A977654762}">
      <dsp:nvSpPr>
        <dsp:cNvPr id="0" name=""/>
        <dsp:cNvSpPr/>
      </dsp:nvSpPr>
      <dsp:spPr>
        <a:xfrm rot="3600000">
          <a:off x="3083639" y="1543798"/>
          <a:ext cx="916621" cy="307537"/>
        </a:xfrm>
        <a:prstGeom prst="notched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175900" y="1605305"/>
        <a:ext cx="732099" cy="184523"/>
      </dsp:txXfrm>
    </dsp:sp>
    <dsp:sp modelId="{ACF766A2-E88D-C443-9612-2F5579AFC9BF}">
      <dsp:nvSpPr>
        <dsp:cNvPr id="0" name=""/>
        <dsp:cNvSpPr/>
      </dsp:nvSpPr>
      <dsp:spPr>
        <a:xfrm>
          <a:off x="3389056" y="2515321"/>
          <a:ext cx="1757354" cy="87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Plan</a:t>
          </a:r>
          <a:endParaRPr lang="en-US" sz="3100" kern="1200" dirty="0"/>
        </a:p>
      </dsp:txBody>
      <dsp:txXfrm>
        <a:off x="3414792" y="2541057"/>
        <a:ext cx="1705882" cy="827205"/>
      </dsp:txXfrm>
    </dsp:sp>
    <dsp:sp modelId="{F5C670A4-3884-4C41-B026-4A98C2A2E310}">
      <dsp:nvSpPr>
        <dsp:cNvPr id="0" name=""/>
        <dsp:cNvSpPr/>
      </dsp:nvSpPr>
      <dsp:spPr>
        <a:xfrm rot="10800000">
          <a:off x="2357856" y="2800891"/>
          <a:ext cx="916621" cy="307537"/>
        </a:xfrm>
        <a:prstGeom prst="lef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450117" y="2862398"/>
        <a:ext cx="732099" cy="184523"/>
      </dsp:txXfrm>
    </dsp:sp>
    <dsp:sp modelId="{2A2F9542-028A-8D40-B00A-C43B270B71A6}">
      <dsp:nvSpPr>
        <dsp:cNvPr id="0" name=""/>
        <dsp:cNvSpPr/>
      </dsp:nvSpPr>
      <dsp:spPr>
        <a:xfrm>
          <a:off x="485924" y="2515321"/>
          <a:ext cx="1757354" cy="8786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Optimize</a:t>
          </a:r>
          <a:endParaRPr lang="en-US" sz="3100" kern="1200" dirty="0"/>
        </a:p>
      </dsp:txBody>
      <dsp:txXfrm>
        <a:off x="511660" y="2541057"/>
        <a:ext cx="1705882" cy="827205"/>
      </dsp:txXfrm>
    </dsp:sp>
    <dsp:sp modelId="{51A43793-4F82-2A49-9DA0-FCCCADB7D894}">
      <dsp:nvSpPr>
        <dsp:cNvPr id="0" name=""/>
        <dsp:cNvSpPr/>
      </dsp:nvSpPr>
      <dsp:spPr>
        <a:xfrm rot="7183878">
          <a:off x="1632073" y="1543798"/>
          <a:ext cx="916621" cy="307537"/>
        </a:xfrm>
        <a:prstGeom prst="notchedRightArrow">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rtl="0">
            <a:lnSpc>
              <a:spcPct val="90000"/>
            </a:lnSpc>
            <a:spcBef>
              <a:spcPct val="0"/>
            </a:spcBef>
            <a:spcAft>
              <a:spcPct val="35000"/>
            </a:spcAft>
          </a:pPr>
          <a:endParaRPr lang="en-US" sz="1300" kern="1200"/>
        </a:p>
      </dsp:txBody>
      <dsp:txXfrm>
        <a:off x="1724334" y="1605305"/>
        <a:ext cx="732099" cy="18452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389A-B928-3F4F-AE3C-A269AA7B15C9}" type="datetimeFigureOut">
              <a:rPr lang="en-US" smtClean="0"/>
              <a:t>9/15/17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4F1B6-DF95-7849-8507-36BE753D1508}" type="slidenum">
              <a:rPr lang="en-US" smtClean="0"/>
              <a:t>‹#›</a:t>
            </a:fld>
            <a:endParaRPr lang="en-US"/>
          </a:p>
        </p:txBody>
      </p:sp>
    </p:spTree>
    <p:extLst>
      <p:ext uri="{BB962C8B-B14F-4D97-AF65-F5344CB8AC3E}">
        <p14:creationId xmlns:p14="http://schemas.microsoft.com/office/powerpoint/2010/main" val="89383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E4F1B6-DF95-7849-8507-36BE753D1508}" type="slidenum">
              <a:rPr lang="en-US" smtClean="0"/>
              <a:t>0</a:t>
            </a:fld>
            <a:endParaRPr lang="en-US"/>
          </a:p>
        </p:txBody>
      </p:sp>
    </p:spTree>
    <p:extLst>
      <p:ext uri="{BB962C8B-B14F-4D97-AF65-F5344CB8AC3E}">
        <p14:creationId xmlns:p14="http://schemas.microsoft.com/office/powerpoint/2010/main" val="130667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moving forward, handling categorical data. In our case the categorical data could be the material of the element which is an important factor in the element behavior. </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10</a:t>
            </a:fld>
            <a:endParaRPr lang="en-US"/>
          </a:p>
        </p:txBody>
      </p:sp>
    </p:spTree>
    <p:extLst>
      <p:ext uri="{BB962C8B-B14F-4D97-AF65-F5344CB8AC3E}">
        <p14:creationId xmlns:p14="http://schemas.microsoft.com/office/powerpoint/2010/main" val="172312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after handling all the initial problems with the dataset,</a:t>
            </a:r>
            <a:r>
              <a:rPr lang="en-US" baseline="0" dirty="0" smtClean="0"/>
              <a:t> we want to select the parameters that we would train our model on, the parameters were selected based on how uniquely they represent the structural element.</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11</a:t>
            </a:fld>
            <a:endParaRPr lang="en-US"/>
          </a:p>
        </p:txBody>
      </p:sp>
    </p:spTree>
    <p:extLst>
      <p:ext uri="{BB962C8B-B14F-4D97-AF65-F5344CB8AC3E}">
        <p14:creationId xmlns:p14="http://schemas.microsoft.com/office/powerpoint/2010/main" val="721812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dirty="0"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12</a:t>
            </a:fld>
            <a:endParaRPr lang="en-US"/>
          </a:p>
        </p:txBody>
      </p:sp>
    </p:spTree>
    <p:extLst>
      <p:ext uri="{BB962C8B-B14F-4D97-AF65-F5344CB8AC3E}">
        <p14:creationId xmlns:p14="http://schemas.microsoft.com/office/powerpoint/2010/main" val="1608040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a quick overview on what are the basis of GP we start with this example which contain the terminology</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13</a:t>
            </a:fld>
            <a:endParaRPr lang="en-US"/>
          </a:p>
        </p:txBody>
      </p:sp>
    </p:spTree>
    <p:extLst>
      <p:ext uri="{BB962C8B-B14F-4D97-AF65-F5344CB8AC3E}">
        <p14:creationId xmlns:p14="http://schemas.microsoft.com/office/powerpoint/2010/main" val="154725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dirty="0"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14</a:t>
            </a:fld>
            <a:endParaRPr lang="en-US"/>
          </a:p>
        </p:txBody>
      </p:sp>
    </p:spTree>
    <p:extLst>
      <p:ext uri="{BB962C8B-B14F-4D97-AF65-F5344CB8AC3E}">
        <p14:creationId xmlns:p14="http://schemas.microsoft.com/office/powerpoint/2010/main" val="1355382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dirty="0"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15</a:t>
            </a:fld>
            <a:endParaRPr lang="en-US"/>
          </a:p>
        </p:txBody>
      </p:sp>
    </p:spTree>
    <p:extLst>
      <p:ext uri="{BB962C8B-B14F-4D97-AF65-F5344CB8AC3E}">
        <p14:creationId xmlns:p14="http://schemas.microsoft.com/office/powerpoint/2010/main" val="94464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Lengthscale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describes how smooth a function is. Small </a:t>
            </a:r>
            <a:r>
              <a:rPr lang="en-US" sz="1200" b="0" i="0" kern="1200" dirty="0" err="1" smtClean="0">
                <a:solidFill>
                  <a:schemeClr val="tx1"/>
                </a:solidFill>
                <a:effectLst/>
                <a:latin typeface="+mn-lt"/>
                <a:ea typeface="+mn-ea"/>
                <a:cs typeface="+mn-cs"/>
              </a:rPr>
              <a:t>lengthscale</a:t>
            </a:r>
            <a:r>
              <a:rPr lang="en-US" sz="1200" b="0" i="0" kern="1200" dirty="0" smtClean="0">
                <a:solidFill>
                  <a:schemeClr val="tx1"/>
                </a:solidFill>
                <a:effectLst/>
                <a:latin typeface="+mn-lt"/>
                <a:ea typeface="+mn-ea"/>
                <a:cs typeface="+mn-cs"/>
              </a:rPr>
              <a:t> value means that function too </a:t>
            </a:r>
            <a:r>
              <a:rPr lang="en-US" sz="1200" b="0" i="0" kern="1200" dirty="0" err="1" smtClean="0">
                <a:solidFill>
                  <a:schemeClr val="tx1"/>
                </a:solidFill>
                <a:effectLst/>
                <a:latin typeface="+mn-lt"/>
                <a:ea typeface="+mn-ea"/>
                <a:cs typeface="+mn-cs"/>
              </a:rPr>
              <a:t>sensetive</a:t>
            </a:r>
            <a:r>
              <a:rPr lang="en-US" sz="1200" b="0" i="0" kern="1200" dirty="0" smtClean="0">
                <a:solidFill>
                  <a:schemeClr val="tx1"/>
                </a:solidFill>
                <a:effectLst/>
                <a:latin typeface="+mn-lt"/>
                <a:ea typeface="+mn-ea"/>
                <a:cs typeface="+mn-cs"/>
              </a:rPr>
              <a:t>, large values characterize functions that change only slowly. </a:t>
            </a:r>
            <a:r>
              <a:rPr lang="en-US" sz="1200" b="0" i="0" kern="1200" dirty="0" err="1" smtClean="0">
                <a:solidFill>
                  <a:schemeClr val="tx1"/>
                </a:solidFill>
                <a:effectLst/>
                <a:latin typeface="+mn-lt"/>
                <a:ea typeface="+mn-ea"/>
                <a:cs typeface="+mn-cs"/>
              </a:rPr>
              <a:t>Lengthscale</a:t>
            </a:r>
            <a:r>
              <a:rPr lang="en-US" sz="1200" b="0" i="0" kern="1200" dirty="0" smtClean="0">
                <a:solidFill>
                  <a:schemeClr val="tx1"/>
                </a:solidFill>
                <a:effectLst/>
                <a:latin typeface="+mn-lt"/>
                <a:ea typeface="+mn-ea"/>
                <a:cs typeface="+mn-cs"/>
              </a:rPr>
              <a:t> also determines how far we can reliably extrapolate from the training data.</a:t>
            </a:r>
          </a:p>
          <a:p>
            <a:r>
              <a:rPr lang="en-US" sz="1200" b="1" i="0" kern="1200" dirty="0" smtClean="0">
                <a:solidFill>
                  <a:schemeClr val="tx1"/>
                </a:solidFill>
                <a:effectLst/>
                <a:latin typeface="+mn-lt"/>
                <a:ea typeface="+mn-ea"/>
                <a:cs typeface="+mn-cs"/>
              </a:rPr>
              <a:t>Signal variance </a:t>
            </a:r>
            <a:r>
              <a:rPr lang="en-US" sz="1200" b="0" i="0" u="none" strike="noStrike" kern="1200" dirty="0" smtClean="0">
                <a:solidFill>
                  <a:schemeClr val="tx1"/>
                </a:solidFill>
                <a:effectLst/>
                <a:latin typeface="+mn-lt"/>
                <a:ea typeface="+mn-ea"/>
                <a:cs typeface="+mn-cs"/>
              </a:rPr>
              <a:t>σ2</a:t>
            </a:r>
            <a:r>
              <a:rPr lang="en-US" sz="1200" b="0" i="0" kern="1200" dirty="0" smtClean="0">
                <a:solidFill>
                  <a:schemeClr val="tx1"/>
                </a:solidFill>
                <a:effectLst/>
                <a:latin typeface="+mn-lt"/>
                <a:ea typeface="+mn-ea"/>
                <a:cs typeface="+mn-cs"/>
              </a:rPr>
              <a:t> is a scaling factor. It determines variation of function values from their mean. Small value of </a:t>
            </a:r>
            <a:r>
              <a:rPr lang="en-US" sz="1200" b="0" i="0" u="none" strike="noStrike" kern="1200" dirty="0" smtClean="0">
                <a:solidFill>
                  <a:schemeClr val="tx1"/>
                </a:solidFill>
                <a:effectLst/>
                <a:latin typeface="+mn-lt"/>
                <a:ea typeface="+mn-ea"/>
                <a:cs typeface="+mn-cs"/>
              </a:rPr>
              <a:t>σ2σ2</a:t>
            </a:r>
            <a:r>
              <a:rPr lang="en-US" sz="1200" b="0" i="0" kern="1200" dirty="0" smtClean="0">
                <a:solidFill>
                  <a:schemeClr val="tx1"/>
                </a:solidFill>
                <a:effectLst/>
                <a:latin typeface="+mn-lt"/>
                <a:ea typeface="+mn-ea"/>
                <a:cs typeface="+mn-cs"/>
              </a:rPr>
              <a:t>characterize functions that stay close to their mean value, larger values allow more variation. If the signal variance is too large, the modelled function will be free to chase outliers.</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16</a:t>
            </a:fld>
            <a:endParaRPr lang="en-US"/>
          </a:p>
        </p:txBody>
      </p:sp>
    </p:spTree>
    <p:extLst>
      <p:ext uri="{BB962C8B-B14F-4D97-AF65-F5344CB8AC3E}">
        <p14:creationId xmlns:p14="http://schemas.microsoft.com/office/powerpoint/2010/main" val="101369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17</a:t>
            </a:fld>
            <a:endParaRPr lang="en-US"/>
          </a:p>
        </p:txBody>
      </p:sp>
    </p:spTree>
    <p:extLst>
      <p:ext uri="{BB962C8B-B14F-4D97-AF65-F5344CB8AC3E}">
        <p14:creationId xmlns:p14="http://schemas.microsoft.com/office/powerpoint/2010/main" val="1588827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18</a:t>
            </a:fld>
            <a:endParaRPr lang="en-US"/>
          </a:p>
        </p:txBody>
      </p:sp>
    </p:spTree>
    <p:extLst>
      <p:ext uri="{BB962C8B-B14F-4D97-AF65-F5344CB8AC3E}">
        <p14:creationId xmlns:p14="http://schemas.microsoft.com/office/powerpoint/2010/main" val="283093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19</a:t>
            </a:fld>
            <a:endParaRPr lang="en-US"/>
          </a:p>
        </p:txBody>
      </p:sp>
    </p:spTree>
    <p:extLst>
      <p:ext uri="{BB962C8B-B14F-4D97-AF65-F5344CB8AC3E}">
        <p14:creationId xmlns:p14="http://schemas.microsoft.com/office/powerpoint/2010/main" val="81560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damage identification strategies are mainly dependent on the information collected about structures.</a:t>
            </a:r>
            <a:r>
              <a:rPr lang="en-US" baseline="0" dirty="0" smtClean="0"/>
              <a:t> Therefore, the </a:t>
            </a:r>
            <a:r>
              <a:rPr lang="en-US" baseline="0" dirty="0" err="1" smtClean="0"/>
              <a:t>shm</a:t>
            </a:r>
            <a:r>
              <a:rPr lang="en-US" baseline="0" dirty="0" smtClean="0"/>
              <a:t> strategies can be classified into: 1. whereby the information about the structure is collected through on the site inspectors \ 2. monitoring systems: the information is collected from sensors attached to the structure or a hybrid of both systems, whereby data is collected through inspectors and sensors.  </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1</a:t>
            </a:fld>
            <a:endParaRPr lang="en-US"/>
          </a:p>
        </p:txBody>
      </p:sp>
    </p:spTree>
    <p:extLst>
      <p:ext uri="{BB962C8B-B14F-4D97-AF65-F5344CB8AC3E}">
        <p14:creationId xmlns:p14="http://schemas.microsoft.com/office/powerpoint/2010/main" val="1118113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much changes in input are associated with changes in output</a:t>
            </a:r>
          </a:p>
          <a:p>
            <a:pPr marL="285750" indent="-285750">
              <a:buFontTx/>
              <a:buChar char="-"/>
            </a:pPr>
            <a:r>
              <a:rPr lang="en-US" dirty="0" smtClean="0"/>
              <a:t>Depends mainly on the similarity among the training data covariates to infer the predictor value.</a:t>
            </a:r>
          </a:p>
          <a:p>
            <a:pPr marL="285750" indent="-285750">
              <a:buFontTx/>
              <a:buChar char="-"/>
            </a:pPr>
            <a:r>
              <a:rPr lang="en-US" smtClean="0"/>
              <a:t>The similarity among covariates is computed through kernels (or covariance functions).</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20</a:t>
            </a:fld>
            <a:endParaRPr lang="en-US"/>
          </a:p>
        </p:txBody>
      </p:sp>
    </p:spTree>
    <p:extLst>
      <p:ext uri="{BB962C8B-B14F-4D97-AF65-F5344CB8AC3E}">
        <p14:creationId xmlns:p14="http://schemas.microsoft.com/office/powerpoint/2010/main" val="189704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of the aforementioned systems has advantages and disadvantages,</a:t>
            </a:r>
            <a:r>
              <a:rPr lang="en-US" baseline="0" dirty="0" smtClean="0"/>
              <a:t> and here are some on the surface ones</a:t>
            </a:r>
            <a:r>
              <a:rPr lang="mr-IN" baseline="0" dirty="0" smtClean="0"/>
              <a:t>…</a:t>
            </a:r>
            <a:endParaRPr lang="en-US" baseline="0" dirty="0" smtClean="0"/>
          </a:p>
          <a:p>
            <a:r>
              <a:rPr lang="en-US" baseline="0" dirty="0" smtClean="0"/>
              <a:t>For example the 1</a:t>
            </a:r>
          </a:p>
          <a:p>
            <a:r>
              <a:rPr lang="en-US" dirty="0" smtClean="0"/>
              <a:t>And the 2</a:t>
            </a:r>
          </a:p>
          <a:p>
            <a:r>
              <a:rPr lang="en-US" dirty="0" smtClean="0"/>
              <a:t>Other</a:t>
            </a:r>
            <a:r>
              <a:rPr lang="en-US" baseline="0" dirty="0" smtClean="0"/>
              <a:t> disadvantages</a:t>
            </a:r>
          </a:p>
          <a:p>
            <a:r>
              <a:rPr lang="en-US" dirty="0" smtClean="0"/>
              <a:t>So this was the review on the</a:t>
            </a:r>
            <a:r>
              <a:rPr lang="en-US" baseline="0" dirty="0" smtClean="0"/>
              <a:t> </a:t>
            </a:r>
            <a:r>
              <a:rPr lang="en-US" baseline="0" dirty="0" err="1" smtClean="0"/>
              <a:t>shm</a:t>
            </a:r>
            <a:r>
              <a:rPr lang="en-US" baseline="0" dirty="0" smtClean="0"/>
              <a:t> methods.</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2</a:t>
            </a:fld>
            <a:endParaRPr lang="en-US"/>
          </a:p>
        </p:txBody>
      </p:sp>
    </p:spTree>
    <p:extLst>
      <p:ext uri="{BB962C8B-B14F-4D97-AF65-F5344CB8AC3E}">
        <p14:creationId xmlns:p14="http://schemas.microsoft.com/office/powerpoint/2010/main" val="56251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Going back to the dataset of </a:t>
            </a:r>
            <a:r>
              <a:rPr lang="en-US" baseline="0" dirty="0" err="1" smtClean="0"/>
              <a:t>quebec</a:t>
            </a:r>
            <a:r>
              <a:rPr lang="en-US" baseline="0" dirty="0" smtClean="0"/>
              <a:t>, it was generated depending on visual inspection method which was illustrated in details in the Manual </a:t>
            </a:r>
            <a:r>
              <a:rPr lang="en-US" baseline="0" dirty="0" err="1" smtClean="0"/>
              <a:t>d’inspection</a:t>
            </a:r>
            <a:r>
              <a:rPr lang="en-US" baseline="0" dirty="0" smtClean="0"/>
              <a:t> des structures.</a:t>
            </a:r>
            <a:endParaRPr lang="en-US" dirty="0" smtClean="0"/>
          </a:p>
          <a:p>
            <a:r>
              <a:rPr lang="en-US" dirty="0" smtClean="0"/>
              <a:t>The manual detail the</a:t>
            </a:r>
            <a:r>
              <a:rPr lang="mr-IN" dirty="0" smtClean="0"/>
              <a:t>…</a:t>
            </a:r>
            <a:endParaRPr lang="en-US" dirty="0" smtClean="0"/>
          </a:p>
          <a:p>
            <a:r>
              <a:rPr lang="en-US" dirty="0" smtClean="0"/>
              <a:t>An Example</a:t>
            </a:r>
            <a:r>
              <a:rPr lang="en-US" baseline="0" dirty="0" smtClean="0"/>
              <a:t> of inspection for structural element, </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3</a:t>
            </a:fld>
            <a:endParaRPr lang="en-US"/>
          </a:p>
        </p:txBody>
      </p:sp>
    </p:spTree>
    <p:extLst>
      <p:ext uri="{BB962C8B-B14F-4D97-AF65-F5344CB8AC3E}">
        <p14:creationId xmlns:p14="http://schemas.microsoft.com/office/powerpoint/2010/main" val="206470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dataset</a:t>
            </a:r>
            <a:r>
              <a:rPr lang="en-US" baseline="0" dirty="0" smtClean="0"/>
              <a:t> is composed of the following in terms of size: </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4</a:t>
            </a:fld>
            <a:endParaRPr lang="en-US"/>
          </a:p>
        </p:txBody>
      </p:sp>
    </p:spTree>
    <p:extLst>
      <p:ext uri="{BB962C8B-B14F-4D97-AF65-F5344CB8AC3E}">
        <p14:creationId xmlns:p14="http://schemas.microsoft.com/office/powerpoint/2010/main" val="98955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ultimate objective of </a:t>
            </a:r>
            <a:r>
              <a:rPr lang="en-US" baseline="0" dirty="0" smtClean="0"/>
              <a:t>the analysis on the dataset is to obtain an accurate future prediction of the state for a given structural element  (long term)</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6</a:t>
            </a:fld>
            <a:endParaRPr lang="en-US"/>
          </a:p>
        </p:txBody>
      </p:sp>
    </p:spTree>
    <p:extLst>
      <p:ext uri="{BB962C8B-B14F-4D97-AF65-F5344CB8AC3E}">
        <p14:creationId xmlns:p14="http://schemas.microsoft.com/office/powerpoint/2010/main" val="175788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start with I’ve listed a summary for the initial challenges that we could encounter</a:t>
            </a:r>
            <a:r>
              <a:rPr lang="en-US" baseline="0" dirty="0" smtClean="0"/>
              <a:t>,</a:t>
            </a:r>
          </a:p>
          <a:p>
            <a:r>
              <a:rPr lang="en-US" baseline="0" dirty="0" smtClean="0"/>
              <a:t>Starting from</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7</a:t>
            </a:fld>
            <a:endParaRPr lang="en-US"/>
          </a:p>
        </p:txBody>
      </p:sp>
    </p:spTree>
    <p:extLst>
      <p:ext uri="{BB962C8B-B14F-4D97-AF65-F5344CB8AC3E}">
        <p14:creationId xmlns:p14="http://schemas.microsoft.com/office/powerpoint/2010/main" val="762506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for loading</a:t>
            </a:r>
            <a:r>
              <a:rPr lang="en-US" baseline="0" dirty="0" smtClean="0"/>
              <a:t> the dataset, there are two major procedures on is generic the other on is specific but both have the same concept that is the data is not loaded in but linked.</a:t>
            </a:r>
          </a:p>
          <a:p>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8</a:t>
            </a:fld>
            <a:endParaRPr lang="en-US"/>
          </a:p>
        </p:txBody>
      </p:sp>
    </p:spTree>
    <p:extLst>
      <p:ext uri="{BB962C8B-B14F-4D97-AF65-F5344CB8AC3E}">
        <p14:creationId xmlns:p14="http://schemas.microsoft.com/office/powerpoint/2010/main" val="61939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Moving forward</a:t>
            </a:r>
            <a:r>
              <a:rPr lang="en-US" baseline="0" dirty="0" smtClean="0"/>
              <a:t>, the other challenge in the dataset is the four metric system whereby we </a:t>
            </a:r>
            <a:r>
              <a:rPr lang="en-US" baseline="0" dirty="0" err="1" smtClean="0"/>
              <a:t>hv</a:t>
            </a:r>
            <a:r>
              <a:rPr lang="en-US" baseline="0" dirty="0" smtClean="0"/>
              <a:t> four metrics to measure the condition, these four metrics represent the categories of the condition. Therefore they can be represented in cumulative metric since they sum up to one unit. </a:t>
            </a:r>
          </a:p>
          <a:p>
            <a:r>
              <a:rPr lang="en-US" baseline="0" dirty="0" smtClean="0"/>
              <a:t>This metric can be written as: </a:t>
            </a:r>
          </a:p>
          <a:p>
            <a:r>
              <a:rPr lang="en-US" baseline="0" dirty="0" smtClean="0"/>
              <a:t>Which most likely true as long as these two conditions hold:</a:t>
            </a:r>
          </a:p>
          <a:p>
            <a:r>
              <a:rPr lang="en-US" baseline="0" dirty="0" smtClean="0"/>
              <a:t>The higher the metric M the better the condition and vice versa.</a:t>
            </a:r>
          </a:p>
          <a:p>
            <a:r>
              <a:rPr lang="en-US" baseline="0" dirty="0" smtClean="0"/>
              <a:t>For example if D was 100 all other categories (A, B, and C) will be 0. Therefore M will be 25</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On the other hand, if A was 100 then </a:t>
            </a:r>
            <a:r>
              <a:rPr lang="en-US" baseline="0" dirty="0" smtClean="0"/>
              <a:t>all other categories (B, C and D) will be 0. Therefore M will be 100</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53E4F1B6-DF95-7849-8507-36BE753D1508}" type="slidenum">
              <a:rPr lang="en-US" smtClean="0"/>
              <a:t>9</a:t>
            </a:fld>
            <a:endParaRPr lang="en-US"/>
          </a:p>
        </p:txBody>
      </p:sp>
    </p:spTree>
    <p:extLst>
      <p:ext uri="{BB962C8B-B14F-4D97-AF65-F5344CB8AC3E}">
        <p14:creationId xmlns:p14="http://schemas.microsoft.com/office/powerpoint/2010/main" val="87768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ED13F4-A822-A346-9D92-D7702E2B8325}" type="datetime1">
              <a:rPr lang="en-CA"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12314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11E38-665A-7F4E-A47C-420E515CF1CC}" type="datetime1">
              <a:rPr lang="en-CA"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78071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389BEF-C2E3-BB43-9B6E-11EA7BF973F0}" type="datetime1">
              <a:rPr lang="en-CA"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29368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C4F-7334-644D-8F77-2327AEBEF5F5}" type="datetime1">
              <a:rPr lang="en-CA"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165724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7DB3C-6145-3448-A51F-DE534863BBF2}" type="datetime1">
              <a:rPr lang="en-CA" smtClean="0"/>
              <a:t>2017-09-18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46895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7D81CE-B633-0A44-9503-A70B43C261DB}" type="datetime1">
              <a:rPr lang="en-CA"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48719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5F706E-ACC7-F243-A61E-D1E5133B7639}" type="datetime1">
              <a:rPr lang="en-CA" smtClean="0"/>
              <a:t>2017-09-18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210776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47D06C-6DF0-9542-B3F3-2A13DBC505D9}" type="datetime1">
              <a:rPr lang="en-CA" smtClean="0"/>
              <a:t>2017-09-18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26466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52F6E-539D-5147-99F6-F1E83D23E52D}" type="datetime1">
              <a:rPr lang="en-CA" smtClean="0"/>
              <a:t>2017-09-18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83410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A159C2-D418-E341-AC46-EE7B10FB850C}" type="datetime1">
              <a:rPr lang="en-CA"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6125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00525F-42CC-AC49-9833-E50DBCA5A957}" type="datetime1">
              <a:rPr lang="en-CA" smtClean="0"/>
              <a:t>2017-09-18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2B785-FA3C-F848-9CD0-8196455CE6D3}" type="slidenum">
              <a:rPr lang="en-US" smtClean="0"/>
              <a:t>‹#›</a:t>
            </a:fld>
            <a:endParaRPr lang="en-US"/>
          </a:p>
        </p:txBody>
      </p:sp>
    </p:spTree>
    <p:extLst>
      <p:ext uri="{BB962C8B-B14F-4D97-AF65-F5344CB8AC3E}">
        <p14:creationId xmlns:p14="http://schemas.microsoft.com/office/powerpoint/2010/main" val="8280165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18C90-827F-1640-852B-518EBEC2D633}" type="datetime1">
              <a:rPr lang="en-CA" smtClean="0"/>
              <a:t>2017-09-18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2B785-FA3C-F848-9CD0-8196455CE6D3}" type="slidenum">
              <a:rPr lang="en-US" smtClean="0"/>
              <a:t>‹#›</a:t>
            </a:fld>
            <a:endParaRPr lang="en-US"/>
          </a:p>
        </p:txBody>
      </p:sp>
    </p:spTree>
    <p:extLst>
      <p:ext uri="{BB962C8B-B14F-4D97-AF65-F5344CB8AC3E}">
        <p14:creationId xmlns:p14="http://schemas.microsoft.com/office/powerpoint/2010/main" val="15678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6.tif"/><Relationship Id="rId4" Type="http://schemas.openxmlformats.org/officeDocument/2006/relationships/image" Target="../media/image27.tif"/><Relationship Id="rId5" Type="http://schemas.openxmlformats.org/officeDocument/2006/relationships/image" Target="../media/image28.tif"/><Relationship Id="rId6" Type="http://schemas.openxmlformats.org/officeDocument/2006/relationships/image" Target="../media/image29.tif"/><Relationship Id="rId7" Type="http://schemas.openxmlformats.org/officeDocument/2006/relationships/image" Target="../media/image30.ti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1.tif"/><Relationship Id="rId4" Type="http://schemas.openxmlformats.org/officeDocument/2006/relationships/image" Target="../media/image32.tif"/><Relationship Id="rId5" Type="http://schemas.openxmlformats.org/officeDocument/2006/relationships/image" Target="../media/image33.tif"/><Relationship Id="rId6" Type="http://schemas.openxmlformats.org/officeDocument/2006/relationships/image" Target="../media/image34.tif"/><Relationship Id="rId7" Type="http://schemas.openxmlformats.org/officeDocument/2006/relationships/image" Target="../media/image35.tif"/><Relationship Id="rId8" Type="http://schemas.openxmlformats.org/officeDocument/2006/relationships/image" Target="../media/image36.tif"/><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1.xml"/><Relationship Id="rId12" Type="http://schemas.openxmlformats.org/officeDocument/2006/relationships/image" Target="../media/image4.png"/><Relationship Id="rId13" Type="http://schemas.openxmlformats.org/officeDocument/2006/relationships/image" Target="../media/image5.png"/><Relationship Id="rId14" Type="http://schemas.openxmlformats.org/officeDocument/2006/relationships/image" Target="../media/image6.png"/><Relationship Id="rId1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4" y="149398"/>
            <a:ext cx="3782292" cy="857319"/>
          </a:xfrm>
          <a:prstGeom prst="rect">
            <a:avLst/>
          </a:prstGeom>
        </p:spPr>
      </p:pic>
      <p:sp>
        <p:nvSpPr>
          <p:cNvPr id="5"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8" name="Rectangle 7"/>
          <p:cNvSpPr/>
          <p:nvPr/>
        </p:nvSpPr>
        <p:spPr>
          <a:xfrm>
            <a:off x="0" y="1201119"/>
            <a:ext cx="12192000" cy="154310"/>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24150" y="2083854"/>
            <a:ext cx="8648479" cy="1323439"/>
          </a:xfrm>
          <a:prstGeom prst="rect">
            <a:avLst/>
          </a:prstGeom>
          <a:noFill/>
        </p:spPr>
        <p:txBody>
          <a:bodyPr wrap="square" rtlCol="0">
            <a:spAutoFit/>
          </a:bodyPr>
          <a:lstStyle/>
          <a:p>
            <a:pPr algn="ctr"/>
            <a:r>
              <a:rPr lang="en-US" sz="4000" dirty="0" smtClean="0"/>
              <a:t>An Overview on SHM Dataset of Bridges in Quebec with Preliminary Analysis</a:t>
            </a:r>
            <a:endParaRPr lang="en-US" sz="4000" dirty="0"/>
          </a:p>
        </p:txBody>
      </p:sp>
      <p:sp>
        <p:nvSpPr>
          <p:cNvPr id="10" name="TextBox 9"/>
          <p:cNvSpPr txBox="1"/>
          <p:nvPr/>
        </p:nvSpPr>
        <p:spPr>
          <a:xfrm>
            <a:off x="4331624" y="3591959"/>
            <a:ext cx="3528752" cy="369332"/>
          </a:xfrm>
          <a:prstGeom prst="rect">
            <a:avLst/>
          </a:prstGeom>
          <a:noFill/>
        </p:spPr>
        <p:txBody>
          <a:bodyPr wrap="square" rtlCol="0">
            <a:spAutoFit/>
          </a:bodyPr>
          <a:lstStyle/>
          <a:p>
            <a:pPr algn="ctr"/>
            <a:r>
              <a:rPr lang="en-US" dirty="0" smtClean="0"/>
              <a:t>Zachary Hamida, Ph.D. Candidate</a:t>
            </a:r>
            <a:endParaRPr lang="en-US" dirty="0"/>
          </a:p>
        </p:txBody>
      </p:sp>
      <p:sp>
        <p:nvSpPr>
          <p:cNvPr id="11" name="TextBox 10"/>
          <p:cNvSpPr txBox="1"/>
          <p:nvPr/>
        </p:nvSpPr>
        <p:spPr>
          <a:xfrm>
            <a:off x="4331624" y="3961291"/>
            <a:ext cx="3528752" cy="369332"/>
          </a:xfrm>
          <a:prstGeom prst="rect">
            <a:avLst/>
          </a:prstGeom>
          <a:noFill/>
        </p:spPr>
        <p:txBody>
          <a:bodyPr wrap="square" rtlCol="0">
            <a:spAutoFit/>
          </a:bodyPr>
          <a:lstStyle/>
          <a:p>
            <a:pPr algn="ctr"/>
            <a:r>
              <a:rPr lang="en-US" dirty="0" smtClean="0"/>
              <a:t>James-A Goulet, Advisor</a:t>
            </a:r>
            <a:endParaRPr lang="en-US" dirty="0"/>
          </a:p>
        </p:txBody>
      </p:sp>
      <p:sp>
        <p:nvSpPr>
          <p:cNvPr id="12" name="TextBox 11"/>
          <p:cNvSpPr txBox="1"/>
          <p:nvPr/>
        </p:nvSpPr>
        <p:spPr>
          <a:xfrm>
            <a:off x="8540857" y="6333189"/>
            <a:ext cx="3528752" cy="369332"/>
          </a:xfrm>
          <a:prstGeom prst="rect">
            <a:avLst/>
          </a:prstGeom>
          <a:noFill/>
        </p:spPr>
        <p:txBody>
          <a:bodyPr wrap="square" rtlCol="0">
            <a:spAutoFit/>
          </a:bodyPr>
          <a:lstStyle/>
          <a:p>
            <a:pPr algn="ctr"/>
            <a:r>
              <a:rPr lang="en-US" dirty="0" smtClean="0"/>
              <a:t>Total Slides</a:t>
            </a:r>
            <a:r>
              <a:rPr lang="en-US" dirty="0" smtClean="0"/>
              <a:t>: 20</a:t>
            </a:r>
            <a:endParaRPr lang="en-US" dirty="0"/>
          </a:p>
        </p:txBody>
      </p:sp>
    </p:spTree>
    <p:extLst>
      <p:ext uri="{BB962C8B-B14F-4D97-AF65-F5344CB8AC3E}">
        <p14:creationId xmlns:p14="http://schemas.microsoft.com/office/powerpoint/2010/main" val="1056038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6" y="650592"/>
              <a:ext cx="1489929"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598939" y="1636757"/>
            <a:ext cx="3623925" cy="369332"/>
          </a:xfrm>
          <a:prstGeom prst="rect">
            <a:avLst/>
          </a:prstGeom>
          <a:noFill/>
        </p:spPr>
        <p:txBody>
          <a:bodyPr wrap="square" rtlCol="0">
            <a:spAutoFit/>
          </a:bodyPr>
          <a:lstStyle/>
          <a:p>
            <a:pPr algn="ctr"/>
            <a:r>
              <a:rPr lang="en-US" b="1" dirty="0" smtClean="0"/>
              <a:t>• Four Metric System Alternative</a:t>
            </a:r>
            <a:endParaRPr lang="en-US" b="1" dirty="0"/>
          </a:p>
        </p:txBody>
      </p:sp>
      <p:sp>
        <p:nvSpPr>
          <p:cNvPr id="26" name="TextBox 25"/>
          <p:cNvSpPr txBox="1"/>
          <p:nvPr/>
        </p:nvSpPr>
        <p:spPr>
          <a:xfrm>
            <a:off x="981817" y="2006089"/>
            <a:ext cx="7322598" cy="1477328"/>
          </a:xfrm>
          <a:prstGeom prst="rect">
            <a:avLst/>
          </a:prstGeom>
          <a:noFill/>
        </p:spPr>
        <p:txBody>
          <a:bodyPr wrap="square" rtlCol="0">
            <a:spAutoFit/>
          </a:bodyPr>
          <a:lstStyle/>
          <a:p>
            <a:pPr marL="285750" indent="-285750">
              <a:buFontTx/>
              <a:buChar char="-"/>
            </a:pPr>
            <a:r>
              <a:rPr lang="en-US" dirty="0" smtClean="0"/>
              <a:t>The evaluation system formulation (A, B, C, D)</a:t>
            </a:r>
            <a:endParaRPr lang="en-US" dirty="0"/>
          </a:p>
          <a:p>
            <a:r>
              <a:rPr lang="en-US" dirty="0"/>
              <a:t> </a:t>
            </a:r>
            <a:r>
              <a:rPr lang="en-US" dirty="0" smtClean="0"/>
              <a:t>      A is the percentage of volume of excellent area of the element, </a:t>
            </a:r>
          </a:p>
          <a:p>
            <a:r>
              <a:rPr lang="en-US" dirty="0" smtClean="0"/>
              <a:t>       B is the percentage of volume of good area of the element,</a:t>
            </a:r>
          </a:p>
          <a:p>
            <a:r>
              <a:rPr lang="en-US" dirty="0" smtClean="0"/>
              <a:t>       C is the percentage of volume of damaged area of the element,</a:t>
            </a:r>
          </a:p>
          <a:p>
            <a:r>
              <a:rPr lang="en-US" dirty="0" smtClean="0"/>
              <a:t>       D is the percentage of volume of seriously damaged area of the element.</a:t>
            </a:r>
          </a:p>
        </p:txBody>
      </p:sp>
      <p:sp>
        <p:nvSpPr>
          <p:cNvPr id="2" name="Right Brace 1"/>
          <p:cNvSpPr/>
          <p:nvPr/>
        </p:nvSpPr>
        <p:spPr>
          <a:xfrm>
            <a:off x="8308571" y="2360814"/>
            <a:ext cx="523702" cy="1039090"/>
          </a:xfrm>
          <a:prstGeom prst="rightBrace">
            <a:avLst>
              <a:gd name="adj1" fmla="val 41666"/>
              <a:gd name="adj2" fmla="val 508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p:cNvSpPr txBox="1"/>
              <p:nvPr/>
            </p:nvSpPr>
            <p:spPr>
              <a:xfrm>
                <a:off x="9002684" y="2557194"/>
                <a:ext cx="263513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charset="0"/>
                        </a:rPr>
                        <m:t>𝐴</m:t>
                      </m:r>
                      <m:r>
                        <a:rPr lang="en-US" i="1" dirty="0" smtClean="0">
                          <a:latin typeface="Cambria Math" charset="0"/>
                        </a:rPr>
                        <m:t> + </m:t>
                      </m:r>
                      <m:r>
                        <a:rPr lang="en-US" i="1" dirty="0" smtClean="0">
                          <a:latin typeface="Cambria Math" charset="0"/>
                        </a:rPr>
                        <m:t>𝐵</m:t>
                      </m:r>
                      <m:r>
                        <a:rPr lang="en-US" i="1" dirty="0" smtClean="0">
                          <a:latin typeface="Cambria Math" charset="0"/>
                        </a:rPr>
                        <m:t> + </m:t>
                      </m:r>
                      <m:r>
                        <a:rPr lang="en-US" i="1" dirty="0" smtClean="0">
                          <a:latin typeface="Cambria Math" charset="0"/>
                        </a:rPr>
                        <m:t>𝐶</m:t>
                      </m:r>
                      <m:r>
                        <a:rPr lang="en-US" i="1" dirty="0" smtClean="0">
                          <a:latin typeface="Cambria Math" charset="0"/>
                        </a:rPr>
                        <m:t> + </m:t>
                      </m:r>
                      <m:r>
                        <a:rPr lang="en-US" i="1" dirty="0" smtClean="0">
                          <a:latin typeface="Cambria Math" charset="0"/>
                        </a:rPr>
                        <m:t>𝐷</m:t>
                      </m:r>
                      <m:r>
                        <a:rPr lang="en-US" i="1" dirty="0" smtClean="0">
                          <a:latin typeface="Cambria Math" charset="0"/>
                        </a:rPr>
                        <m:t> = 1</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dirty="0" smtClean="0">
                          <a:latin typeface="Cambria Math" charset="0"/>
                        </a:rPr>
                        <m:t>0 ≤ </m:t>
                      </m:r>
                      <m:r>
                        <a:rPr lang="en-US" i="1" dirty="0" smtClean="0">
                          <a:latin typeface="Cambria Math" charset="0"/>
                        </a:rPr>
                        <m:t>𝐴</m:t>
                      </m:r>
                      <m:r>
                        <a:rPr lang="en-US" i="1" dirty="0" smtClean="0">
                          <a:latin typeface="Cambria Math" charset="0"/>
                        </a:rPr>
                        <m:t>, </m:t>
                      </m:r>
                      <m:r>
                        <a:rPr lang="en-US" i="1" dirty="0" smtClean="0">
                          <a:latin typeface="Cambria Math" charset="0"/>
                        </a:rPr>
                        <m:t>𝐵</m:t>
                      </m:r>
                      <m:r>
                        <a:rPr lang="en-US" i="1" dirty="0" smtClean="0">
                          <a:latin typeface="Cambria Math" charset="0"/>
                        </a:rPr>
                        <m:t>, </m:t>
                      </m:r>
                      <m:r>
                        <a:rPr lang="en-US" i="1" dirty="0" smtClean="0">
                          <a:latin typeface="Cambria Math" charset="0"/>
                        </a:rPr>
                        <m:t>𝐶</m:t>
                      </m:r>
                      <m:r>
                        <a:rPr lang="en-US" i="1" dirty="0" smtClean="0">
                          <a:latin typeface="Cambria Math" charset="0"/>
                        </a:rPr>
                        <m:t>, </m:t>
                      </m:r>
                      <m:r>
                        <a:rPr lang="en-US" i="1" dirty="0" smtClean="0">
                          <a:latin typeface="Cambria Math" charset="0"/>
                        </a:rPr>
                        <m:t>𝐷</m:t>
                      </m:r>
                      <m:r>
                        <a:rPr lang="en-US" i="1" dirty="0" smtClean="0">
                          <a:latin typeface="Cambria Math" charset="0"/>
                        </a:rPr>
                        <m:t> ≤ 1</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002684" y="2557194"/>
                <a:ext cx="2635134" cy="646331"/>
              </a:xfrm>
              <a:prstGeom prst="rect">
                <a:avLst/>
              </a:prstGeom>
              <a:blipFill rotWithShape="0">
                <a:blip r:embed="rId3"/>
                <a:stretch>
                  <a:fillRect t="-54206" b="-68224"/>
                </a:stretch>
              </a:blipFill>
            </p:spPr>
            <p:txBody>
              <a:bodyPr/>
              <a:lstStyle/>
              <a:p>
                <a:r>
                  <a:rPr lang="en-US">
                    <a:noFill/>
                  </a:rPr>
                  <a:t> </a:t>
                </a:r>
              </a:p>
            </p:txBody>
          </p:sp>
        </mc:Fallback>
      </mc:AlternateContent>
      <p:sp>
        <p:nvSpPr>
          <p:cNvPr id="27" name="Right Brace 26"/>
          <p:cNvSpPr/>
          <p:nvPr/>
        </p:nvSpPr>
        <p:spPr>
          <a:xfrm rot="5400000">
            <a:off x="6066037" y="-677147"/>
            <a:ext cx="523702" cy="9339699"/>
          </a:xfrm>
          <a:prstGeom prst="rightBrace">
            <a:avLst>
              <a:gd name="adj1" fmla="val 41666"/>
              <a:gd name="adj2" fmla="val 508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3686689" y="4333568"/>
                <a:ext cx="48186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charset="0"/>
                        </a:rPr>
                        <m:t>𝑀</m:t>
                      </m:r>
                      <m:r>
                        <a:rPr lang="en-US" i="1" dirty="0" smtClean="0">
                          <a:latin typeface="Cambria Math" charset="0"/>
                        </a:rPr>
                        <m:t> = </m:t>
                      </m:r>
                      <m:r>
                        <a:rPr lang="en-US" i="1" dirty="0" smtClean="0">
                          <a:latin typeface="Cambria Math" charset="0"/>
                        </a:rPr>
                        <m:t>𝐴</m:t>
                      </m:r>
                      <m:r>
                        <a:rPr lang="en-US" i="1" dirty="0" smtClean="0">
                          <a:latin typeface="Cambria Math" charset="0"/>
                        </a:rPr>
                        <m:t> + 0.75∗</m:t>
                      </m:r>
                      <m:r>
                        <a:rPr lang="en-US" i="1" dirty="0" smtClean="0">
                          <a:latin typeface="Cambria Math" charset="0"/>
                        </a:rPr>
                        <m:t>𝐵</m:t>
                      </m:r>
                      <m:r>
                        <a:rPr lang="en-US" i="1" dirty="0" smtClean="0">
                          <a:latin typeface="Cambria Math" charset="0"/>
                        </a:rPr>
                        <m:t> + 0.5∗</m:t>
                      </m:r>
                      <m:r>
                        <a:rPr lang="en-US" i="1" dirty="0" smtClean="0">
                          <a:latin typeface="Cambria Math" charset="0"/>
                        </a:rPr>
                        <m:t>𝐶</m:t>
                      </m:r>
                      <m:r>
                        <a:rPr lang="en-US" i="1" dirty="0" smtClean="0">
                          <a:latin typeface="Cambria Math" charset="0"/>
                        </a:rPr>
                        <m:t> + 0.25∗</m:t>
                      </m:r>
                      <m:r>
                        <a:rPr lang="en-US" i="1" dirty="0" smtClean="0">
                          <a:latin typeface="Cambria Math" charset="0"/>
                        </a:rPr>
                        <m:t>𝐷</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3686689" y="4333568"/>
                <a:ext cx="4818615" cy="369332"/>
              </a:xfrm>
              <a:prstGeom prst="rect">
                <a:avLst/>
              </a:prstGeom>
              <a:blipFill rotWithShape="0">
                <a:blip r:embed="rId4"/>
                <a:stretch>
                  <a:fillRect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981718" y="5111747"/>
                <a:ext cx="6228554" cy="3960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charset="0"/>
                            </a:rPr>
                          </m:ctrlPr>
                        </m:sSubPr>
                        <m:e>
                          <m:r>
                            <a:rPr lang="en-US" b="0" i="1" dirty="0" smtClean="0">
                              <a:latin typeface="Cambria Math" charset="0"/>
                            </a:rPr>
                            <m:t>𝑀𝑖𝑛</m:t>
                          </m:r>
                          <m:r>
                            <a:rPr lang="en-US" b="0" i="1" dirty="0" smtClean="0">
                              <a:latin typeface="Cambria Math" charset="0"/>
                            </a:rPr>
                            <m:t>.</m:t>
                          </m:r>
                        </m:e>
                        <m:sub>
                          <m:r>
                            <a:rPr lang="en-US" b="0" i="1" dirty="0" smtClean="0">
                              <a:latin typeface="Cambria Math" charset="0"/>
                            </a:rPr>
                            <m:t>(</m:t>
                          </m:r>
                          <m:r>
                            <a:rPr lang="en-US" b="0" i="1" dirty="0" smtClean="0">
                              <a:latin typeface="Cambria Math" charset="0"/>
                            </a:rPr>
                            <m:t>𝐴</m:t>
                          </m:r>
                          <m:r>
                            <a:rPr lang="en-US" b="0" i="1" dirty="0" smtClean="0">
                              <a:latin typeface="Cambria Math" charset="0"/>
                            </a:rPr>
                            <m:t>,</m:t>
                          </m:r>
                          <m:r>
                            <a:rPr lang="en-US" b="0" i="1" dirty="0" smtClean="0">
                              <a:latin typeface="Cambria Math" charset="0"/>
                            </a:rPr>
                            <m:t>𝐵</m:t>
                          </m:r>
                          <m:r>
                            <a:rPr lang="en-US" b="0" i="1" dirty="0" smtClean="0">
                              <a:latin typeface="Cambria Math" charset="0"/>
                            </a:rPr>
                            <m:t>,</m:t>
                          </m:r>
                          <m:r>
                            <a:rPr lang="en-US" b="0" i="1" dirty="0" smtClean="0">
                              <a:latin typeface="Cambria Math" charset="0"/>
                            </a:rPr>
                            <m:t>𝐶</m:t>
                          </m:r>
                          <m:r>
                            <a:rPr lang="en-US" b="0" i="1" dirty="0" smtClean="0">
                              <a:latin typeface="Cambria Math" charset="0"/>
                            </a:rPr>
                            <m:t>,</m:t>
                          </m:r>
                          <m:r>
                            <a:rPr lang="en-US" b="0" i="1" dirty="0" smtClean="0">
                              <a:latin typeface="Cambria Math" charset="0"/>
                            </a:rPr>
                            <m:t>𝐷</m:t>
                          </m:r>
                          <m:r>
                            <a:rPr lang="en-US" b="0" i="1" dirty="0" smtClean="0">
                              <a:latin typeface="Cambria Math" charset="0"/>
                            </a:rPr>
                            <m:t>)</m:t>
                          </m:r>
                        </m:sub>
                      </m:sSub>
                      <m:r>
                        <a:rPr lang="en-US" b="0" i="1" dirty="0" smtClean="0">
                          <a:latin typeface="Cambria Math" charset="0"/>
                        </a:rPr>
                        <m:t> (</m:t>
                      </m:r>
                      <m:r>
                        <a:rPr lang="en-US" i="1" dirty="0" smtClean="0">
                          <a:latin typeface="Cambria Math" charset="0"/>
                        </a:rPr>
                        <m:t>𝑀</m:t>
                      </m:r>
                      <m:r>
                        <a:rPr lang="en-US" i="1" dirty="0" smtClean="0">
                          <a:latin typeface="Cambria Math" charset="0"/>
                        </a:rPr>
                        <m:t> − </m:t>
                      </m:r>
                      <m:r>
                        <a:rPr lang="en-US" i="1" dirty="0" smtClean="0">
                          <a:latin typeface="Cambria Math" charset="0"/>
                        </a:rPr>
                        <m:t>𝐴</m:t>
                      </m:r>
                      <m:r>
                        <a:rPr lang="en-US" i="1" dirty="0" smtClean="0">
                          <a:latin typeface="Cambria Math" charset="0"/>
                        </a:rPr>
                        <m:t> + 0.75∗</m:t>
                      </m:r>
                      <m:r>
                        <a:rPr lang="en-US" i="1" dirty="0" smtClean="0">
                          <a:latin typeface="Cambria Math" charset="0"/>
                        </a:rPr>
                        <m:t>𝐵</m:t>
                      </m:r>
                      <m:r>
                        <a:rPr lang="en-US" i="1" dirty="0" smtClean="0">
                          <a:latin typeface="Cambria Math" charset="0"/>
                        </a:rPr>
                        <m:t> + 0.5∗</m:t>
                      </m:r>
                      <m:r>
                        <a:rPr lang="en-US" i="1" dirty="0" smtClean="0">
                          <a:latin typeface="Cambria Math" charset="0"/>
                        </a:rPr>
                        <m:t>𝐶</m:t>
                      </m:r>
                      <m:r>
                        <a:rPr lang="en-US" i="1" dirty="0" smtClean="0">
                          <a:latin typeface="Cambria Math" charset="0"/>
                        </a:rPr>
                        <m:t> + 0.25∗</m:t>
                      </m:r>
                      <m:r>
                        <a:rPr lang="en-US" i="1" dirty="0" smtClean="0">
                          <a:latin typeface="Cambria Math" charset="0"/>
                        </a:rPr>
                        <m:t>𝐷</m:t>
                      </m:r>
                      <m:r>
                        <a:rPr lang="en-US" b="0" i="1" dirty="0" smtClean="0">
                          <a:latin typeface="Cambria Math" charset="0"/>
                        </a:rPr>
                        <m:t>)</m:t>
                      </m:r>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2981718" y="5111747"/>
                <a:ext cx="6228554" cy="396006"/>
              </a:xfrm>
              <a:prstGeom prst="rect">
                <a:avLst/>
              </a:prstGeom>
              <a:blipFill rotWithShape="0">
                <a:blip r:embed="rId5"/>
                <a:stretch>
                  <a:fillRect t="-89231" b="-10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778428" y="5679082"/>
                <a:ext cx="263513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charset="0"/>
                        </a:rPr>
                        <m:t>𝐴</m:t>
                      </m:r>
                      <m:r>
                        <a:rPr lang="en-US" i="1" dirty="0" smtClean="0">
                          <a:latin typeface="Cambria Math" charset="0"/>
                        </a:rPr>
                        <m:t> + </m:t>
                      </m:r>
                      <m:r>
                        <a:rPr lang="en-US" i="1" dirty="0" smtClean="0">
                          <a:latin typeface="Cambria Math" charset="0"/>
                        </a:rPr>
                        <m:t>𝐵</m:t>
                      </m:r>
                      <m:r>
                        <a:rPr lang="en-US" i="1" dirty="0" smtClean="0">
                          <a:latin typeface="Cambria Math" charset="0"/>
                        </a:rPr>
                        <m:t> + </m:t>
                      </m:r>
                      <m:r>
                        <a:rPr lang="en-US" i="1" dirty="0" smtClean="0">
                          <a:latin typeface="Cambria Math" charset="0"/>
                        </a:rPr>
                        <m:t>𝐶</m:t>
                      </m:r>
                      <m:r>
                        <a:rPr lang="en-US" i="1" dirty="0" smtClean="0">
                          <a:latin typeface="Cambria Math" charset="0"/>
                        </a:rPr>
                        <m:t> + </m:t>
                      </m:r>
                      <m:r>
                        <a:rPr lang="en-US" i="1" dirty="0" smtClean="0">
                          <a:latin typeface="Cambria Math" charset="0"/>
                        </a:rPr>
                        <m:t>𝐷</m:t>
                      </m:r>
                      <m:r>
                        <a:rPr lang="en-US" i="1" dirty="0" smtClean="0">
                          <a:latin typeface="Cambria Math" charset="0"/>
                        </a:rPr>
                        <m:t> = 1</m:t>
                      </m:r>
                    </m:oMath>
                  </m:oMathPara>
                </a14:m>
                <a:endParaRPr lang="en-US" dirty="0" smtClean="0"/>
              </a:p>
              <a:p>
                <a:pPr/>
                <a14:m>
                  <m:oMathPara xmlns:m="http://schemas.openxmlformats.org/officeDocument/2006/math">
                    <m:oMathParaPr>
                      <m:jc m:val="centerGroup"/>
                    </m:oMathParaPr>
                    <m:oMath xmlns:m="http://schemas.openxmlformats.org/officeDocument/2006/math">
                      <m:r>
                        <a:rPr lang="en-US" i="1" dirty="0" smtClean="0">
                          <a:latin typeface="Cambria Math" charset="0"/>
                        </a:rPr>
                        <m:t>0 ≤ </m:t>
                      </m:r>
                      <m:r>
                        <a:rPr lang="en-US" i="1" dirty="0" smtClean="0">
                          <a:latin typeface="Cambria Math" charset="0"/>
                        </a:rPr>
                        <m:t>𝐴</m:t>
                      </m:r>
                      <m:r>
                        <a:rPr lang="en-US" i="1" dirty="0" smtClean="0">
                          <a:latin typeface="Cambria Math" charset="0"/>
                        </a:rPr>
                        <m:t>, </m:t>
                      </m:r>
                      <m:r>
                        <a:rPr lang="en-US" i="1" dirty="0" smtClean="0">
                          <a:latin typeface="Cambria Math" charset="0"/>
                        </a:rPr>
                        <m:t>𝐵</m:t>
                      </m:r>
                      <m:r>
                        <a:rPr lang="en-US" i="1" dirty="0" smtClean="0">
                          <a:latin typeface="Cambria Math" charset="0"/>
                        </a:rPr>
                        <m:t>, </m:t>
                      </m:r>
                      <m:r>
                        <a:rPr lang="en-US" i="1" dirty="0" smtClean="0">
                          <a:latin typeface="Cambria Math" charset="0"/>
                        </a:rPr>
                        <m:t>𝐶</m:t>
                      </m:r>
                      <m:r>
                        <a:rPr lang="en-US" i="1" dirty="0" smtClean="0">
                          <a:latin typeface="Cambria Math" charset="0"/>
                        </a:rPr>
                        <m:t>, </m:t>
                      </m:r>
                      <m:r>
                        <a:rPr lang="en-US" i="1" dirty="0" smtClean="0">
                          <a:latin typeface="Cambria Math" charset="0"/>
                        </a:rPr>
                        <m:t>𝐷</m:t>
                      </m:r>
                      <m:r>
                        <a:rPr lang="en-US" i="1" dirty="0" smtClean="0">
                          <a:latin typeface="Cambria Math" charset="0"/>
                        </a:rPr>
                        <m:t> ≤ 1</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778428" y="5679082"/>
                <a:ext cx="2635134" cy="646331"/>
              </a:xfrm>
              <a:prstGeom prst="rect">
                <a:avLst/>
              </a:prstGeom>
              <a:blipFill rotWithShape="0">
                <a:blip r:embed="rId6"/>
                <a:stretch>
                  <a:fillRect t="-55660" b="-68868"/>
                </a:stretch>
              </a:blipFill>
            </p:spPr>
            <p:txBody>
              <a:bodyPr/>
              <a:lstStyle/>
              <a:p>
                <a:r>
                  <a:rPr lang="en-US">
                    <a:noFill/>
                  </a:rPr>
                  <a:t> </a:t>
                </a:r>
              </a:p>
            </p:txBody>
          </p:sp>
        </mc:Fallback>
      </mc:AlternateContent>
      <p:sp>
        <p:nvSpPr>
          <p:cNvPr id="32" name="TextBox 31"/>
          <p:cNvSpPr txBox="1"/>
          <p:nvPr/>
        </p:nvSpPr>
        <p:spPr>
          <a:xfrm>
            <a:off x="3503203" y="5679082"/>
            <a:ext cx="1186427" cy="369332"/>
          </a:xfrm>
          <a:prstGeom prst="rect">
            <a:avLst/>
          </a:prstGeom>
          <a:noFill/>
        </p:spPr>
        <p:txBody>
          <a:bodyPr wrap="square" rtlCol="0">
            <a:spAutoFit/>
          </a:bodyPr>
          <a:lstStyle/>
          <a:p>
            <a:r>
              <a:rPr lang="en-US" dirty="0" smtClean="0"/>
              <a:t>Such that </a:t>
            </a:r>
          </a:p>
        </p:txBody>
      </p:sp>
      <p:sp>
        <p:nvSpPr>
          <p:cNvPr id="33" name="TextBox 32"/>
          <p:cNvSpPr txBox="1"/>
          <p:nvPr/>
        </p:nvSpPr>
        <p:spPr>
          <a:xfrm>
            <a:off x="981817" y="4702900"/>
            <a:ext cx="5003347" cy="369332"/>
          </a:xfrm>
          <a:prstGeom prst="rect">
            <a:avLst/>
          </a:prstGeom>
          <a:noFill/>
        </p:spPr>
        <p:txBody>
          <a:bodyPr wrap="square" rtlCol="0">
            <a:spAutoFit/>
          </a:bodyPr>
          <a:lstStyle/>
          <a:p>
            <a:pPr marL="285750" indent="-285750">
              <a:buFontTx/>
              <a:buChar char="-"/>
            </a:pPr>
            <a:r>
              <a:rPr lang="en-US" dirty="0" smtClean="0"/>
              <a:t>To revert back to the </a:t>
            </a:r>
            <a:r>
              <a:rPr lang="en-US" smtClean="0"/>
              <a:t>old metric (A, B, C, D):</a:t>
            </a:r>
            <a:endParaRPr lang="en-US" dirty="0" smtClean="0"/>
          </a:p>
        </p:txBody>
      </p:sp>
      <p:sp>
        <p:nvSpPr>
          <p:cNvPr id="34" name="Rectangle 33"/>
          <p:cNvSpPr/>
          <p:nvPr/>
        </p:nvSpPr>
        <p:spPr>
          <a:xfrm>
            <a:off x="4140077" y="585038"/>
            <a:ext cx="8044770"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2111094" cy="369332"/>
          </a:xfrm>
          <a:prstGeom prst="rect">
            <a:avLst/>
          </a:prstGeom>
          <a:noFill/>
        </p:spPr>
        <p:txBody>
          <a:bodyPr wrap="square" rtlCol="0">
            <a:spAutoFit/>
          </a:bodyPr>
          <a:lstStyle/>
          <a:p>
            <a:pPr algn="ctr"/>
            <a:r>
              <a:rPr lang="en-US" b="1" dirty="0" smtClean="0"/>
              <a:t>Data Conversion</a:t>
            </a:r>
            <a:endParaRPr lang="en-US" b="1" dirty="0"/>
          </a:p>
        </p:txBody>
      </p:sp>
      <p:sp>
        <p:nvSpPr>
          <p:cNvPr id="18" name="Slide Number Placeholder 17"/>
          <p:cNvSpPr>
            <a:spLocks noGrp="1"/>
          </p:cNvSpPr>
          <p:nvPr>
            <p:ph type="sldNum" sz="quarter" idx="12"/>
          </p:nvPr>
        </p:nvSpPr>
        <p:spPr/>
        <p:txBody>
          <a:bodyPr/>
          <a:lstStyle/>
          <a:p>
            <a:fld id="{32D2B785-FA3C-F848-9CD0-8196455CE6D3}" type="slidenum">
              <a:rPr lang="en-US" smtClean="0"/>
              <a:t>9</a:t>
            </a:fld>
            <a:endParaRPr lang="en-US"/>
          </a:p>
        </p:txBody>
      </p:sp>
      <p:sp>
        <p:nvSpPr>
          <p:cNvPr id="36" name="Rectangle 35"/>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9714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6" y="650592"/>
              <a:ext cx="1489929"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598939" y="1435466"/>
            <a:ext cx="2198935" cy="369332"/>
          </a:xfrm>
          <a:prstGeom prst="rect">
            <a:avLst/>
          </a:prstGeom>
          <a:noFill/>
        </p:spPr>
        <p:txBody>
          <a:bodyPr wrap="square" rtlCol="0">
            <a:spAutoFit/>
          </a:bodyPr>
          <a:lstStyle/>
          <a:p>
            <a:pPr algn="ctr"/>
            <a:r>
              <a:rPr lang="en-US" b="1" smtClean="0"/>
              <a:t>• Categorical Data</a:t>
            </a:r>
            <a:endParaRPr lang="en-US" b="1" dirty="0"/>
          </a:p>
        </p:txBody>
      </p:sp>
      <p:sp>
        <p:nvSpPr>
          <p:cNvPr id="34" name="Rectangle 33"/>
          <p:cNvSpPr/>
          <p:nvPr/>
        </p:nvSpPr>
        <p:spPr>
          <a:xfrm>
            <a:off x="4140077" y="585038"/>
            <a:ext cx="8044770"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2111094" cy="369332"/>
          </a:xfrm>
          <a:prstGeom prst="rect">
            <a:avLst/>
          </a:prstGeom>
          <a:noFill/>
        </p:spPr>
        <p:txBody>
          <a:bodyPr wrap="square" rtlCol="0">
            <a:spAutoFit/>
          </a:bodyPr>
          <a:lstStyle/>
          <a:p>
            <a:pPr algn="ctr"/>
            <a:r>
              <a:rPr lang="en-US" b="1" dirty="0" smtClean="0"/>
              <a:t>Data Conversion</a:t>
            </a:r>
            <a:endParaRPr lang="en-US" b="1" dirty="0"/>
          </a:p>
        </p:txBody>
      </p:sp>
      <p:sp>
        <p:nvSpPr>
          <p:cNvPr id="18" name="Rectangle 17"/>
          <p:cNvSpPr/>
          <p:nvPr/>
        </p:nvSpPr>
        <p:spPr>
          <a:xfrm>
            <a:off x="881144" y="1804798"/>
            <a:ext cx="9965925" cy="1477328"/>
          </a:xfrm>
          <a:prstGeom prst="rect">
            <a:avLst/>
          </a:prstGeom>
        </p:spPr>
        <p:txBody>
          <a:bodyPr wrap="square">
            <a:spAutoFit/>
          </a:bodyPr>
          <a:lstStyle/>
          <a:p>
            <a:pPr marL="285750" indent="-285750">
              <a:buFontTx/>
              <a:buChar char="-"/>
            </a:pPr>
            <a:r>
              <a:rPr lang="en-US" dirty="0"/>
              <a:t>Can be represented as integer </a:t>
            </a:r>
            <a:r>
              <a:rPr lang="en-US" dirty="0" smtClean="0"/>
              <a:t>classes </a:t>
            </a:r>
            <a:r>
              <a:rPr lang="en-US" dirty="0"/>
              <a:t>in some prediction systems (i.e. ANN)</a:t>
            </a:r>
          </a:p>
          <a:p>
            <a:pPr marL="285750" indent="-285750">
              <a:buFontTx/>
              <a:buChar char="-"/>
            </a:pPr>
            <a:r>
              <a:rPr lang="en-US" dirty="0"/>
              <a:t>However, if the prediction system depends on the similarity among covariates (i.e. GP), the </a:t>
            </a:r>
            <a:r>
              <a:rPr lang="en-US" dirty="0" smtClean="0"/>
              <a:t>integer class representation </a:t>
            </a:r>
            <a:r>
              <a:rPr lang="en-US" dirty="0"/>
              <a:t>is not feasible anymore.</a:t>
            </a:r>
          </a:p>
          <a:p>
            <a:pPr marL="285750" indent="-285750">
              <a:buFontTx/>
              <a:buChar char="-"/>
            </a:pPr>
            <a:r>
              <a:rPr lang="en-US" dirty="0"/>
              <a:t>One potential solution for this problem is </a:t>
            </a:r>
            <a:r>
              <a:rPr lang="en-US" dirty="0" smtClean="0"/>
              <a:t>categorical mapping</a:t>
            </a:r>
            <a:r>
              <a:rPr lang="en-US" dirty="0"/>
              <a:t>.</a:t>
            </a:r>
          </a:p>
          <a:p>
            <a:pPr marL="285750" indent="-285750">
              <a:buFontTx/>
              <a:buChar char="-"/>
            </a:pPr>
            <a:r>
              <a:rPr lang="en-US" dirty="0"/>
              <a:t>Categorical</a:t>
            </a:r>
            <a:r>
              <a:rPr lang="en-US" dirty="0" smtClean="0"/>
              <a:t> </a:t>
            </a:r>
            <a:r>
              <a:rPr lang="en-US" dirty="0"/>
              <a:t>mapping assign a value to each category depending on its similarity to </a:t>
            </a:r>
            <a:r>
              <a:rPr lang="en-US" dirty="0" smtClean="0"/>
              <a:t>other categories.</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val="653859715"/>
              </p:ext>
            </p:extLst>
          </p:nvPr>
        </p:nvGraphicFramePr>
        <p:xfrm>
          <a:off x="6779261" y="3844440"/>
          <a:ext cx="3759200" cy="1625600"/>
        </p:xfrm>
        <a:graphic>
          <a:graphicData uri="http://schemas.openxmlformats.org/drawingml/2006/table">
            <a:tbl>
              <a:tblPr>
                <a:tableStyleId>{5DA37D80-6434-44D0-A028-1B22A696006F}</a:tableStyleId>
              </a:tblPr>
              <a:tblGrid>
                <a:gridCol w="1281545"/>
                <a:gridCol w="825885"/>
                <a:gridCol w="825885"/>
                <a:gridCol w="825885"/>
              </a:tblGrid>
              <a:tr h="203200">
                <a:tc>
                  <a:txBody>
                    <a:bodyPr/>
                    <a:lstStyle/>
                    <a:p>
                      <a:pPr algn="l" fontAlgn="b"/>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Wood </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err="1">
                          <a:effectLst/>
                        </a:rPr>
                        <a:t>Beton</a:t>
                      </a:r>
                      <a:r>
                        <a:rPr lang="en-US" sz="1200" u="none" strike="noStrike" dirty="0">
                          <a:effectLst/>
                        </a:rPr>
                        <a:t> </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Metal</a:t>
                      </a:r>
                      <a:endParaRPr lang="en-U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Beton</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Beton BHP</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Steel Regular</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Steel Intempre</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Bois</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Aluminium</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r>
              <a:tr h="203200">
                <a:tc>
                  <a:txBody>
                    <a:bodyPr/>
                    <a:lstStyle/>
                    <a:p>
                      <a:pPr algn="l" fontAlgn="b"/>
                      <a:r>
                        <a:rPr lang="en-US" sz="1200" u="none" strike="noStrike">
                          <a:effectLst/>
                        </a:rPr>
                        <a:t>Béton précontraint</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charset="0"/>
                      </a:endParaRPr>
                    </a:p>
                  </a:txBody>
                  <a:tcPr marL="6350" marR="6350" marT="6350" marB="0" anchor="b"/>
                </a:tc>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1496705154"/>
              </p:ext>
            </p:extLst>
          </p:nvPr>
        </p:nvGraphicFramePr>
        <p:xfrm>
          <a:off x="1203368" y="3844440"/>
          <a:ext cx="1529757" cy="1625600"/>
        </p:xfrm>
        <a:graphic>
          <a:graphicData uri="http://schemas.openxmlformats.org/drawingml/2006/table">
            <a:tbl>
              <a:tblPr>
                <a:tableStyleId>{5DA37D80-6434-44D0-A028-1B22A696006F}</a:tableStyleId>
              </a:tblPr>
              <a:tblGrid>
                <a:gridCol w="1529757"/>
              </a:tblGrid>
              <a:tr h="203200">
                <a:tc>
                  <a:txBody>
                    <a:bodyPr/>
                    <a:lstStyle/>
                    <a:p>
                      <a:pPr algn="ctr" fontAlgn="b"/>
                      <a:r>
                        <a:rPr lang="en-US" sz="1200" b="0" i="0" u="none" strike="noStrike" dirty="0" smtClean="0">
                          <a:solidFill>
                            <a:srgbClr val="000000"/>
                          </a:solidFill>
                          <a:effectLst/>
                          <a:latin typeface="Calibri" charset="0"/>
                        </a:rPr>
                        <a:t>Material</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err="1">
                          <a:effectLst/>
                        </a:rPr>
                        <a:t>Beton</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err="1">
                          <a:effectLst/>
                        </a:rPr>
                        <a:t>Beton</a:t>
                      </a:r>
                      <a:r>
                        <a:rPr lang="en-US" sz="1200" u="none" strike="noStrike" dirty="0">
                          <a:effectLst/>
                        </a:rPr>
                        <a:t> BHP</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a:effectLst/>
                        </a:rPr>
                        <a:t>Steel Regular</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a:effectLst/>
                        </a:rPr>
                        <a:t>Steel </a:t>
                      </a:r>
                      <a:r>
                        <a:rPr lang="en-US" sz="1200" u="none" strike="noStrike" dirty="0" err="1">
                          <a:effectLst/>
                        </a:rPr>
                        <a:t>Intempre</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a:effectLst/>
                        </a:rPr>
                        <a:t>Bois</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err="1">
                          <a:effectLst/>
                        </a:rPr>
                        <a:t>Aluminium</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err="1">
                          <a:effectLst/>
                        </a:rPr>
                        <a:t>Béton</a:t>
                      </a:r>
                      <a:r>
                        <a:rPr lang="en-US" sz="1200" u="none" strike="noStrike" dirty="0">
                          <a:effectLst/>
                        </a:rPr>
                        <a:t> </a:t>
                      </a:r>
                      <a:r>
                        <a:rPr lang="en-US" sz="1200" u="none" strike="noStrike" dirty="0" err="1">
                          <a:effectLst/>
                        </a:rPr>
                        <a:t>précontraint</a:t>
                      </a:r>
                      <a:endParaRPr lang="en-US" sz="1200" b="0" i="0" u="none" strike="noStrike" dirty="0">
                        <a:solidFill>
                          <a:srgbClr val="000000"/>
                        </a:solidFill>
                        <a:effectLst/>
                        <a:latin typeface="Calibri" charset="0"/>
                      </a:endParaRPr>
                    </a:p>
                  </a:txBody>
                  <a:tcPr marL="6350" marR="6350" marT="6350" marB="0" anchor="b"/>
                </a:tc>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2101690908"/>
              </p:ext>
            </p:extLst>
          </p:nvPr>
        </p:nvGraphicFramePr>
        <p:xfrm>
          <a:off x="3991314" y="3844440"/>
          <a:ext cx="1529757" cy="1625600"/>
        </p:xfrm>
        <a:graphic>
          <a:graphicData uri="http://schemas.openxmlformats.org/drawingml/2006/table">
            <a:tbl>
              <a:tblPr>
                <a:tableStyleId>{5DA37D80-6434-44D0-A028-1B22A696006F}</a:tableStyleId>
              </a:tblPr>
              <a:tblGrid>
                <a:gridCol w="1529757"/>
              </a:tblGrid>
              <a:tr h="203200">
                <a:tc>
                  <a:txBody>
                    <a:bodyPr/>
                    <a:lstStyle/>
                    <a:p>
                      <a:pPr algn="ctr" fontAlgn="b"/>
                      <a:r>
                        <a:rPr lang="en-US" sz="1200" b="0" i="0" u="none" strike="noStrike" dirty="0" smtClean="0">
                          <a:solidFill>
                            <a:srgbClr val="000000"/>
                          </a:solidFill>
                          <a:effectLst/>
                          <a:latin typeface="Calibri" charset="0"/>
                        </a:rPr>
                        <a:t>Material</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1</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2</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3</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4</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5</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6</a:t>
                      </a:r>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b"/>
                      <a:r>
                        <a:rPr lang="en-US" sz="1200" u="none" strike="noStrike" dirty="0" smtClean="0">
                          <a:effectLst/>
                        </a:rPr>
                        <a:t>7</a:t>
                      </a:r>
                      <a:endParaRPr lang="en-US" sz="1200" b="0" i="0" u="none" strike="noStrike" dirty="0">
                        <a:solidFill>
                          <a:srgbClr val="000000"/>
                        </a:solidFill>
                        <a:effectLst/>
                        <a:latin typeface="Calibri" charset="0"/>
                      </a:endParaRPr>
                    </a:p>
                  </a:txBody>
                  <a:tcPr marL="6350" marR="6350" marT="6350" marB="0" anchor="b"/>
                </a:tc>
              </a:tr>
            </a:tbl>
          </a:graphicData>
        </a:graphic>
      </p:graphicFrame>
      <p:sp>
        <p:nvSpPr>
          <p:cNvPr id="38" name="TextBox 37"/>
          <p:cNvSpPr txBox="1"/>
          <p:nvPr/>
        </p:nvSpPr>
        <p:spPr>
          <a:xfrm>
            <a:off x="1501332" y="5663022"/>
            <a:ext cx="933828" cy="369332"/>
          </a:xfrm>
          <a:prstGeom prst="rect">
            <a:avLst/>
          </a:prstGeom>
          <a:noFill/>
        </p:spPr>
        <p:txBody>
          <a:bodyPr wrap="square" rtlCol="0">
            <a:spAutoFit/>
          </a:bodyPr>
          <a:lstStyle/>
          <a:p>
            <a:r>
              <a:rPr lang="en-US" dirty="0" smtClean="0"/>
              <a:t>Original</a:t>
            </a:r>
          </a:p>
        </p:txBody>
      </p:sp>
      <p:sp>
        <p:nvSpPr>
          <p:cNvPr id="39" name="TextBox 38"/>
          <p:cNvSpPr txBox="1"/>
          <p:nvPr/>
        </p:nvSpPr>
        <p:spPr>
          <a:xfrm>
            <a:off x="3951153" y="5663022"/>
            <a:ext cx="1610078" cy="369332"/>
          </a:xfrm>
          <a:prstGeom prst="rect">
            <a:avLst/>
          </a:prstGeom>
          <a:noFill/>
        </p:spPr>
        <p:txBody>
          <a:bodyPr wrap="square" rtlCol="0">
            <a:spAutoFit/>
          </a:bodyPr>
          <a:lstStyle/>
          <a:p>
            <a:r>
              <a:rPr lang="en-US" dirty="0" smtClean="0"/>
              <a:t>Integer classes</a:t>
            </a:r>
          </a:p>
        </p:txBody>
      </p:sp>
      <p:sp>
        <p:nvSpPr>
          <p:cNvPr id="40" name="TextBox 39"/>
          <p:cNvSpPr txBox="1"/>
          <p:nvPr/>
        </p:nvSpPr>
        <p:spPr>
          <a:xfrm>
            <a:off x="7596577" y="5653664"/>
            <a:ext cx="2124568" cy="369332"/>
          </a:xfrm>
          <a:prstGeom prst="rect">
            <a:avLst/>
          </a:prstGeom>
          <a:noFill/>
        </p:spPr>
        <p:txBody>
          <a:bodyPr wrap="square" rtlCol="0">
            <a:spAutoFit/>
          </a:bodyPr>
          <a:lstStyle/>
          <a:p>
            <a:r>
              <a:rPr lang="en-US" dirty="0" smtClean="0"/>
              <a:t>Categorical Mapping</a:t>
            </a:r>
          </a:p>
        </p:txBody>
      </p:sp>
      <p:sp>
        <p:nvSpPr>
          <p:cNvPr id="2" name="Slide Number Placeholder 1"/>
          <p:cNvSpPr>
            <a:spLocks noGrp="1"/>
          </p:cNvSpPr>
          <p:nvPr>
            <p:ph type="sldNum" sz="quarter" idx="12"/>
          </p:nvPr>
        </p:nvSpPr>
        <p:spPr/>
        <p:txBody>
          <a:bodyPr/>
          <a:lstStyle/>
          <a:p>
            <a:fld id="{32D2B785-FA3C-F848-9CD0-8196455CE6D3}" type="slidenum">
              <a:rPr lang="en-US" smtClean="0"/>
              <a:t>10</a:t>
            </a:fld>
            <a:endParaRPr lang="en-US"/>
          </a:p>
        </p:txBody>
      </p:sp>
      <p:sp>
        <p:nvSpPr>
          <p:cNvPr id="32" name="Rectangle 3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75541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598940" y="1636757"/>
            <a:ext cx="2519440" cy="369332"/>
          </a:xfrm>
          <a:prstGeom prst="rect">
            <a:avLst/>
          </a:prstGeom>
          <a:noFill/>
        </p:spPr>
        <p:txBody>
          <a:bodyPr wrap="square" rtlCol="0">
            <a:spAutoFit/>
          </a:bodyPr>
          <a:lstStyle/>
          <a:p>
            <a:pPr algn="ctr"/>
            <a:r>
              <a:rPr lang="en-US" b="1" dirty="0" smtClean="0"/>
              <a:t>• </a:t>
            </a:r>
            <a:r>
              <a:rPr lang="en-US" b="1" smtClean="0"/>
              <a:t>Covariates Selection</a:t>
            </a:r>
            <a:endParaRPr lang="en-US" b="1" dirty="0"/>
          </a:p>
        </p:txBody>
      </p:sp>
      <mc:AlternateContent xmlns:mc="http://schemas.openxmlformats.org/markup-compatibility/2006">
        <mc:Choice xmlns:a14="http://schemas.microsoft.com/office/drawing/2010/main" Requires="a14">
          <p:sp>
            <p:nvSpPr>
              <p:cNvPr id="26" name="TextBox 25"/>
              <p:cNvSpPr txBox="1"/>
              <p:nvPr/>
            </p:nvSpPr>
            <p:spPr>
              <a:xfrm>
                <a:off x="981817" y="2006089"/>
                <a:ext cx="8757240" cy="1200329"/>
              </a:xfrm>
              <a:prstGeom prst="rect">
                <a:avLst/>
              </a:prstGeom>
              <a:noFill/>
            </p:spPr>
            <p:txBody>
              <a:bodyPr wrap="square" rtlCol="0">
                <a:spAutoFit/>
              </a:bodyPr>
              <a:lstStyle/>
              <a:p>
                <a:pPr marL="285750" indent="-285750">
                  <a:buFontTx/>
                  <a:buChar char="-"/>
                </a:pPr>
                <a:r>
                  <a:rPr lang="en-US" dirty="0" smtClean="0"/>
                  <a:t>The covariates were selected based on how much they can uniquely distinguish each element among the bridge’s elements and among other elements of other bridges.</a:t>
                </a:r>
              </a:p>
              <a:p>
                <a:pPr marL="285750" indent="-285750">
                  <a:buFontTx/>
                  <a:buChar char="-"/>
                </a:pPr>
                <a:r>
                  <a:rPr lang="en-US" dirty="0" smtClean="0"/>
                  <a:t>To start with, the selected covariates are:</a:t>
                </a:r>
              </a:p>
              <a:p>
                <a:pPr marL="285750" indent="-285750">
                  <a:buFontTx/>
                  <a:buChar char="-"/>
                </a:pPr>
                <a:r>
                  <a:rPr lang="en-US" dirty="0" smtClean="0"/>
                  <a:t>DJMA, Age, Delta Year, Condition at (</a:t>
                </a:r>
                <a14:m>
                  <m:oMath xmlns:m="http://schemas.openxmlformats.org/officeDocument/2006/math">
                    <m:sSub>
                      <m:sSubPr>
                        <m:ctrlPr>
                          <a:rPr lang="en-US" i="1" dirty="0" smtClean="0">
                            <a:latin typeface="Cambria Math" charset="0"/>
                          </a:rPr>
                        </m:ctrlPr>
                      </m:sSubPr>
                      <m:e>
                        <m:r>
                          <a:rPr lang="en-US" b="0" i="1" dirty="0" smtClean="0">
                            <a:latin typeface="Cambria Math" charset="0"/>
                          </a:rPr>
                          <m:t>𝑀</m:t>
                        </m:r>
                      </m:e>
                      <m:sub>
                        <m:r>
                          <a:rPr lang="en-US" b="0" i="1" dirty="0" smtClean="0">
                            <a:latin typeface="Cambria Math" charset="0"/>
                          </a:rPr>
                          <m:t>𝑡</m:t>
                        </m:r>
                      </m:sub>
                    </m:sSub>
                  </m:oMath>
                </a14:m>
                <a:r>
                  <a:rPr lang="en-US" dirty="0" smtClean="0"/>
                  <a:t>) and Material</a:t>
                </a:r>
                <a:endParaRPr lang="en-US" dirty="0" smtClean="0"/>
              </a:p>
            </p:txBody>
          </p:sp>
        </mc:Choice>
        <mc:Fallback>
          <p:sp>
            <p:nvSpPr>
              <p:cNvPr id="26" name="TextBox 25"/>
              <p:cNvSpPr txBox="1">
                <a:spLocks noRot="1" noChangeAspect="1" noMove="1" noResize="1" noEditPoints="1" noAdjustHandles="1" noChangeArrowheads="1" noChangeShapeType="1" noTextEdit="1"/>
              </p:cNvSpPr>
              <p:nvPr/>
            </p:nvSpPr>
            <p:spPr>
              <a:xfrm>
                <a:off x="981817" y="2006089"/>
                <a:ext cx="8757240" cy="1200329"/>
              </a:xfrm>
              <a:prstGeom prst="rect">
                <a:avLst/>
              </a:prstGeom>
              <a:blipFill rotWithShape="0">
                <a:blip r:embed="rId3"/>
                <a:stretch>
                  <a:fillRect l="-557" t="-2538" b="-7107"/>
                </a:stretch>
              </a:blipFill>
            </p:spPr>
            <p:txBody>
              <a:bodyPr/>
              <a:lstStyle/>
              <a:p>
                <a:r>
                  <a:rPr lang="en-US">
                    <a:noFill/>
                  </a:rPr>
                  <a:t> </a:t>
                </a:r>
              </a:p>
            </p:txBody>
          </p:sp>
        </mc:Fallback>
      </mc:AlternateContent>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27" name="TextBox 26"/>
          <p:cNvSpPr txBox="1"/>
          <p:nvPr/>
        </p:nvSpPr>
        <p:spPr>
          <a:xfrm>
            <a:off x="719473" y="3783800"/>
            <a:ext cx="2519440" cy="369332"/>
          </a:xfrm>
          <a:prstGeom prst="rect">
            <a:avLst/>
          </a:prstGeom>
          <a:noFill/>
        </p:spPr>
        <p:txBody>
          <a:bodyPr wrap="square" rtlCol="0">
            <a:spAutoFit/>
          </a:bodyPr>
          <a:lstStyle/>
          <a:p>
            <a:pPr algn="ctr"/>
            <a:r>
              <a:rPr lang="en-US" b="1" dirty="0" smtClean="0"/>
              <a:t>• </a:t>
            </a:r>
            <a:r>
              <a:rPr lang="en-US" b="1" dirty="0"/>
              <a:t>P</a:t>
            </a:r>
            <a:r>
              <a:rPr lang="en-US" b="1" dirty="0" smtClean="0"/>
              <a:t>redictor</a:t>
            </a:r>
            <a:r>
              <a:rPr lang="en-US" dirty="0" smtClean="0"/>
              <a:t> </a:t>
            </a:r>
            <a:r>
              <a:rPr lang="en-US" b="1" dirty="0" smtClean="0"/>
              <a:t>Parameter</a:t>
            </a:r>
            <a:endParaRPr lang="en-US" b="1" dirty="0"/>
          </a:p>
        </p:txBody>
      </p:sp>
      <mc:AlternateContent xmlns:mc="http://schemas.openxmlformats.org/markup-compatibility/2006">
        <mc:Choice xmlns:a14="http://schemas.microsoft.com/office/drawing/2010/main" Requires="a14">
          <p:sp>
            <p:nvSpPr>
              <p:cNvPr id="28" name="TextBox 27"/>
              <p:cNvSpPr txBox="1"/>
              <p:nvPr/>
            </p:nvSpPr>
            <p:spPr>
              <a:xfrm>
                <a:off x="1082235" y="4153132"/>
                <a:ext cx="7322598" cy="646331"/>
              </a:xfrm>
              <a:prstGeom prst="rect">
                <a:avLst/>
              </a:prstGeom>
              <a:noFill/>
            </p:spPr>
            <p:txBody>
              <a:bodyPr wrap="square" rtlCol="0">
                <a:spAutoFit/>
              </a:bodyPr>
              <a:lstStyle/>
              <a:p>
                <a:pPr marL="285750" indent="-285750">
                  <a:buFontTx/>
                  <a:buChar char="-"/>
                </a:pPr>
                <a:r>
                  <a:rPr lang="en-US" dirty="0" smtClean="0"/>
                  <a:t>Since the magnitude of change from </a:t>
                </a:r>
                <a:r>
                  <a:rPr lang="en-US" dirty="0" smtClean="0"/>
                  <a:t>condition at </a:t>
                </a:r>
                <a:r>
                  <a:rPr lang="en-US" dirty="0" smtClean="0"/>
                  <a:t>time (t) to </a:t>
                </a:r>
                <a:r>
                  <a:rPr lang="en-US" dirty="0" smtClean="0"/>
                  <a:t>condition at </a:t>
                </a:r>
                <a:r>
                  <a:rPr lang="en-US" dirty="0" smtClean="0"/>
                  <a:t>time (t+1) is the main interest, the selected predictor parameter is </a:t>
                </a:r>
                <a14:m>
                  <m:oMath xmlns:m="http://schemas.openxmlformats.org/officeDocument/2006/math">
                    <m:r>
                      <a:rPr lang="en-US"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𝑀</m:t>
                    </m:r>
                  </m:oMath>
                </a14:m>
                <a:r>
                  <a:rPr lang="en-US" dirty="0" smtClean="0"/>
                  <a:t>.</a:t>
                </a:r>
              </a:p>
            </p:txBody>
          </p:sp>
        </mc:Choice>
        <mc:Fallback>
          <p:sp>
            <p:nvSpPr>
              <p:cNvPr id="28" name="TextBox 27"/>
              <p:cNvSpPr txBox="1">
                <a:spLocks noRot="1" noChangeAspect="1" noMove="1" noResize="1" noEditPoints="1" noAdjustHandles="1" noChangeArrowheads="1" noChangeShapeType="1" noTextEdit="1"/>
              </p:cNvSpPr>
              <p:nvPr/>
            </p:nvSpPr>
            <p:spPr>
              <a:xfrm>
                <a:off x="1082235" y="4153132"/>
                <a:ext cx="7322598" cy="646331"/>
              </a:xfrm>
              <a:prstGeom prst="rect">
                <a:avLst/>
              </a:prstGeom>
              <a:blipFill rotWithShape="0">
                <a:blip r:embed="rId4"/>
                <a:stretch>
                  <a:fillRect l="-749" t="-4717" b="-14151"/>
                </a:stretch>
              </a:blipFill>
            </p:spPr>
            <p:txBody>
              <a:bodyPr/>
              <a:lstStyle/>
              <a:p>
                <a:r>
                  <a:rPr lang="en-US">
                    <a:noFill/>
                  </a:rPr>
                  <a:t> </a:t>
                </a:r>
              </a:p>
            </p:txBody>
          </p:sp>
        </mc:Fallback>
      </mc:AlternateContent>
      <p:grpSp>
        <p:nvGrpSpPr>
          <p:cNvPr id="29" name="Group 28"/>
          <p:cNvGrpSpPr/>
          <p:nvPr/>
        </p:nvGrpSpPr>
        <p:grpSpPr>
          <a:xfrm>
            <a:off x="8901279" y="3783800"/>
            <a:ext cx="3186656" cy="2334455"/>
            <a:chOff x="702998" y="2089223"/>
            <a:chExt cx="3186656" cy="2334455"/>
          </a:xfrm>
        </p:grpSpPr>
        <p:grpSp>
          <p:nvGrpSpPr>
            <p:cNvPr id="30" name="Group 29"/>
            <p:cNvGrpSpPr/>
            <p:nvPr/>
          </p:nvGrpSpPr>
          <p:grpSpPr>
            <a:xfrm>
              <a:off x="1147501" y="2089223"/>
              <a:ext cx="2742153" cy="2334455"/>
              <a:chOff x="1101435" y="1789214"/>
              <a:chExt cx="2742153" cy="2334455"/>
            </a:xfrm>
          </p:grpSpPr>
          <p:cxnSp>
            <p:nvCxnSpPr>
              <p:cNvPr id="33" name="Straight Arrow Connector 32"/>
              <p:cNvCxnSpPr/>
              <p:nvPr/>
            </p:nvCxnSpPr>
            <p:spPr>
              <a:xfrm>
                <a:off x="1101435" y="3832167"/>
                <a:ext cx="257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65192" y="2677687"/>
                <a:ext cx="615141" cy="266007"/>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2280333" y="2943694"/>
                <a:ext cx="629122" cy="723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266964" y="2950794"/>
                <a:ext cx="642491" cy="2589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266963" y="2962657"/>
                <a:ext cx="642492" cy="5792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71683" y="2702619"/>
                <a:ext cx="3931"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a:off x="1665191" y="2702619"/>
                <a:ext cx="0"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45" name="Straight Connector 44"/>
              <p:cNvCxnSpPr/>
              <p:nvPr/>
            </p:nvCxnSpPr>
            <p:spPr>
              <a:xfrm>
                <a:off x="2909455" y="2702619"/>
                <a:ext cx="0"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1124405" y="1789214"/>
                <a:ext cx="898003" cy="307777"/>
              </a:xfrm>
              <a:prstGeom prst="rect">
                <a:avLst/>
              </a:prstGeom>
              <a:noFill/>
            </p:spPr>
            <p:txBody>
              <a:bodyPr wrap="none" rtlCol="0">
                <a:spAutoFit/>
              </a:bodyPr>
              <a:lstStyle/>
              <a:p>
                <a:r>
                  <a:rPr lang="en-US" sz="1400" dirty="0" smtClean="0"/>
                  <a:t>Condition</a:t>
                </a:r>
                <a:endParaRPr lang="en-US" dirty="0"/>
              </a:p>
            </p:txBody>
          </p:sp>
          <p:sp>
            <p:nvSpPr>
              <p:cNvPr id="47" name="TextBox 46"/>
              <p:cNvSpPr txBox="1"/>
              <p:nvPr/>
            </p:nvSpPr>
            <p:spPr>
              <a:xfrm>
                <a:off x="3344669" y="3815891"/>
                <a:ext cx="498919" cy="307777"/>
              </a:xfrm>
              <a:prstGeom prst="rect">
                <a:avLst/>
              </a:prstGeom>
              <a:noFill/>
            </p:spPr>
            <p:txBody>
              <a:bodyPr wrap="none" rtlCol="0">
                <a:spAutoFit/>
              </a:bodyPr>
              <a:lstStyle/>
              <a:p>
                <a:r>
                  <a:rPr lang="en-US" sz="1400" smtClean="0"/>
                  <a:t>Year</a:t>
                </a:r>
                <a:endParaRPr lang="en-US" dirty="0"/>
              </a:p>
            </p:txBody>
          </p:sp>
          <p:sp>
            <p:nvSpPr>
              <p:cNvPr id="48" name="TextBox 47"/>
              <p:cNvSpPr txBox="1"/>
              <p:nvPr/>
            </p:nvSpPr>
            <p:spPr>
              <a:xfrm>
                <a:off x="2664691" y="3815891"/>
                <a:ext cx="550151" cy="307777"/>
              </a:xfrm>
              <a:prstGeom prst="rect">
                <a:avLst/>
              </a:prstGeom>
              <a:noFill/>
            </p:spPr>
            <p:txBody>
              <a:bodyPr wrap="none" rtlCol="0">
                <a:spAutoFit/>
              </a:bodyPr>
              <a:lstStyle/>
              <a:p>
                <a:r>
                  <a:rPr lang="en-US" sz="1400" dirty="0" smtClean="0"/>
                  <a:t>2018</a:t>
                </a:r>
                <a:endParaRPr lang="en-US" dirty="0"/>
              </a:p>
            </p:txBody>
          </p:sp>
          <p:sp>
            <p:nvSpPr>
              <p:cNvPr id="49" name="TextBox 48"/>
              <p:cNvSpPr txBox="1"/>
              <p:nvPr/>
            </p:nvSpPr>
            <p:spPr>
              <a:xfrm>
                <a:off x="1415731" y="3815892"/>
                <a:ext cx="550151" cy="307777"/>
              </a:xfrm>
              <a:prstGeom prst="rect">
                <a:avLst/>
              </a:prstGeom>
              <a:noFill/>
            </p:spPr>
            <p:txBody>
              <a:bodyPr wrap="none" rtlCol="0">
                <a:spAutoFit/>
              </a:bodyPr>
              <a:lstStyle/>
              <a:p>
                <a:r>
                  <a:rPr lang="en-US" sz="1400" smtClean="0"/>
                  <a:t>2014</a:t>
                </a:r>
                <a:endParaRPr lang="en-US" dirty="0"/>
              </a:p>
            </p:txBody>
          </p:sp>
          <p:sp>
            <p:nvSpPr>
              <p:cNvPr id="50" name="TextBox 49"/>
              <p:cNvSpPr txBox="1"/>
              <p:nvPr/>
            </p:nvSpPr>
            <p:spPr>
              <a:xfrm>
                <a:off x="1983564" y="3815892"/>
                <a:ext cx="550151" cy="307777"/>
              </a:xfrm>
              <a:prstGeom prst="rect">
                <a:avLst/>
              </a:prstGeom>
              <a:noFill/>
            </p:spPr>
            <p:txBody>
              <a:bodyPr wrap="none" rtlCol="0">
                <a:spAutoFit/>
              </a:bodyPr>
              <a:lstStyle/>
              <a:p>
                <a:r>
                  <a:rPr lang="en-US" sz="1400" dirty="0" smtClean="0"/>
                  <a:t>2016</a:t>
                </a:r>
                <a:endParaRPr lang="en-US" dirty="0"/>
              </a:p>
            </p:txBody>
          </p:sp>
          <p:cxnSp>
            <p:nvCxnSpPr>
              <p:cNvPr id="51" name="Straight Arrow Connector 50"/>
              <p:cNvCxnSpPr/>
              <p:nvPr/>
            </p:nvCxnSpPr>
            <p:spPr>
              <a:xfrm flipH="1">
                <a:off x="2369921" y="2356896"/>
                <a:ext cx="625534" cy="497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p:nvPr/>
            </p:nvCxnSpPr>
            <p:spPr>
              <a:xfrm flipH="1">
                <a:off x="1690806" y="2147167"/>
                <a:ext cx="625534" cy="497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sp>
          <p:nvSpPr>
            <p:cNvPr id="31" name="TextBox 30"/>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32" name="TextBox 31"/>
            <p:cNvSpPr txBox="1"/>
            <p:nvPr/>
          </p:nvSpPr>
          <p:spPr>
            <a:xfrm>
              <a:off x="702998" y="2366894"/>
              <a:ext cx="458780" cy="307777"/>
            </a:xfrm>
            <a:prstGeom prst="rect">
              <a:avLst/>
            </a:prstGeom>
            <a:noFill/>
          </p:spPr>
          <p:txBody>
            <a:bodyPr wrap="none" rtlCol="0">
              <a:spAutoFit/>
            </a:bodyPr>
            <a:lstStyle/>
            <a:p>
              <a:r>
                <a:rPr lang="en-US" sz="1400" dirty="0" smtClean="0"/>
                <a:t>100</a:t>
              </a:r>
              <a:endParaRPr lang="en-US" dirty="0"/>
            </a:p>
          </p:txBody>
        </p:sp>
      </p:grpSp>
      <p:cxnSp>
        <p:nvCxnSpPr>
          <p:cNvPr id="53" name="Straight Connector 52"/>
          <p:cNvCxnSpPr/>
          <p:nvPr/>
        </p:nvCxnSpPr>
        <p:spPr>
          <a:xfrm>
            <a:off x="9345782" y="4932622"/>
            <a:ext cx="1252810" cy="24074"/>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9360059" y="4678789"/>
            <a:ext cx="560265" cy="2691"/>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sp>
        <p:nvSpPr>
          <p:cNvPr id="55" name="Right Brace 54"/>
          <p:cNvSpPr/>
          <p:nvPr/>
        </p:nvSpPr>
        <p:spPr>
          <a:xfrm rot="10800000">
            <a:off x="9100202" y="4664467"/>
            <a:ext cx="180410" cy="271034"/>
          </a:xfrm>
          <a:prstGeom prst="rightBrace">
            <a:avLst>
              <a:gd name="adj1" fmla="val 23512"/>
              <a:gd name="adj2" fmla="val 55089"/>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56" name="TextBox 55"/>
              <p:cNvSpPr txBox="1"/>
              <p:nvPr/>
            </p:nvSpPr>
            <p:spPr>
              <a:xfrm>
                <a:off x="8306072" y="4678789"/>
                <a:ext cx="821507" cy="328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charset="0"/>
                              <a:ea typeface="Cambria Math" charset="0"/>
                              <a:cs typeface="Cambria Math" charset="0"/>
                            </a:rPr>
                          </m:ctrlPr>
                        </m:sSubPr>
                        <m:e>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𝑀</m:t>
                          </m:r>
                        </m:e>
                        <m:sub>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𝑡</m:t>
                          </m:r>
                          <m:r>
                            <a:rPr lang="en-US" sz="1400" b="0" i="1" smtClean="0">
                              <a:latin typeface="Cambria Math" charset="0"/>
                              <a:ea typeface="Cambria Math" charset="0"/>
                              <a:cs typeface="Cambria Math" charset="0"/>
                            </a:rPr>
                            <m:t>+1)</m:t>
                          </m:r>
                        </m:sub>
                      </m:sSub>
                    </m:oMath>
                  </m:oMathPara>
                </a14:m>
                <a:endParaRPr lang="en-US" dirty="0"/>
              </a:p>
            </p:txBody>
          </p:sp>
        </mc:Choice>
        <mc:Fallback>
          <p:sp>
            <p:nvSpPr>
              <p:cNvPr id="56" name="TextBox 55"/>
              <p:cNvSpPr txBox="1">
                <a:spLocks noRot="1" noChangeAspect="1" noMove="1" noResize="1" noEditPoints="1" noAdjustHandles="1" noChangeArrowheads="1" noChangeShapeType="1" noTextEdit="1"/>
              </p:cNvSpPr>
              <p:nvPr/>
            </p:nvSpPr>
            <p:spPr>
              <a:xfrm>
                <a:off x="8306072" y="4678789"/>
                <a:ext cx="821507" cy="328488"/>
              </a:xfrm>
              <a:prstGeom prst="rect">
                <a:avLst/>
              </a:prstGeom>
              <a:blipFill rotWithShape="0">
                <a:blip r:embed="rId5"/>
                <a:stretch>
                  <a:fillRect b="-37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p:cNvSpPr txBox="1"/>
              <p:nvPr/>
            </p:nvSpPr>
            <p:spPr>
              <a:xfrm>
                <a:off x="10499155" y="3979727"/>
                <a:ext cx="544188" cy="328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charset="0"/>
                              <a:ea typeface="Cambria Math" charset="0"/>
                              <a:cs typeface="Cambria Math" charset="0"/>
                            </a:rPr>
                          </m:ctrlPr>
                        </m:sSubPr>
                        <m:e>
                          <m:r>
                            <a:rPr lang="en-US" sz="1400" b="0" i="1" smtClean="0">
                              <a:latin typeface="Cambria Math" charset="0"/>
                              <a:ea typeface="Cambria Math" charset="0"/>
                              <a:cs typeface="Cambria Math" charset="0"/>
                            </a:rPr>
                            <m:t>𝑀</m:t>
                          </m:r>
                        </m:e>
                        <m:sub>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𝑡</m:t>
                          </m:r>
                          <m:r>
                            <a:rPr lang="en-US" sz="1400" b="0" i="1" smtClean="0">
                              <a:latin typeface="Cambria Math" charset="0"/>
                              <a:ea typeface="Cambria Math" charset="0"/>
                              <a:cs typeface="Cambria Math" charset="0"/>
                            </a:rPr>
                            <m:t>)</m:t>
                          </m:r>
                        </m:sub>
                      </m:sSub>
                    </m:oMath>
                  </m:oMathPara>
                </a14:m>
                <a:endParaRPr lang="en-US" dirty="0"/>
              </a:p>
            </p:txBody>
          </p:sp>
        </mc:Choice>
        <mc:Fallback>
          <p:sp>
            <p:nvSpPr>
              <p:cNvPr id="57" name="TextBox 56"/>
              <p:cNvSpPr txBox="1">
                <a:spLocks noRot="1" noChangeAspect="1" noMove="1" noResize="1" noEditPoints="1" noAdjustHandles="1" noChangeArrowheads="1" noChangeShapeType="1" noTextEdit="1"/>
              </p:cNvSpPr>
              <p:nvPr/>
            </p:nvSpPr>
            <p:spPr>
              <a:xfrm>
                <a:off x="10499155" y="3979727"/>
                <a:ext cx="544188" cy="328488"/>
              </a:xfrm>
              <a:prstGeom prst="rect">
                <a:avLst/>
              </a:prstGeom>
              <a:blipFill rotWithShape="0">
                <a:blip r:embed="rId6"/>
                <a:stretch>
                  <a:fillRect b="-18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p:cNvSpPr txBox="1"/>
              <p:nvPr/>
            </p:nvSpPr>
            <p:spPr>
              <a:xfrm>
                <a:off x="11184113" y="4197433"/>
                <a:ext cx="714106" cy="328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charset="0"/>
                              <a:ea typeface="Cambria Math" charset="0"/>
                              <a:cs typeface="Cambria Math" charset="0"/>
                            </a:rPr>
                          </m:ctrlPr>
                        </m:sSubPr>
                        <m:e>
                          <m:r>
                            <a:rPr lang="en-US" sz="1400" b="0" i="1" smtClean="0">
                              <a:latin typeface="Cambria Math" charset="0"/>
                              <a:ea typeface="Cambria Math" charset="0"/>
                              <a:cs typeface="Cambria Math" charset="0"/>
                            </a:rPr>
                            <m:t>𝑀</m:t>
                          </m:r>
                        </m:e>
                        <m:sub>
                          <m:r>
                            <a:rPr lang="en-US" sz="1400" b="0" i="1" smtClean="0">
                              <a:latin typeface="Cambria Math" charset="0"/>
                              <a:ea typeface="Cambria Math" charset="0"/>
                              <a:cs typeface="Cambria Math" charset="0"/>
                            </a:rPr>
                            <m:t>(</m:t>
                          </m:r>
                          <m:r>
                            <a:rPr lang="en-US" sz="1400" b="0" i="1" smtClean="0">
                              <a:latin typeface="Cambria Math" charset="0"/>
                              <a:ea typeface="Cambria Math" charset="0"/>
                              <a:cs typeface="Cambria Math" charset="0"/>
                            </a:rPr>
                            <m:t>𝑡</m:t>
                          </m:r>
                          <m:r>
                            <a:rPr lang="en-US" sz="1400" b="0" i="1" smtClean="0">
                              <a:latin typeface="Cambria Math" charset="0"/>
                              <a:ea typeface="Cambria Math" charset="0"/>
                              <a:cs typeface="Cambria Math" charset="0"/>
                            </a:rPr>
                            <m:t>+1)</m:t>
                          </m:r>
                        </m:sub>
                      </m:sSub>
                    </m:oMath>
                  </m:oMathPara>
                </a14:m>
                <a:endParaRPr lang="en-US" dirty="0"/>
              </a:p>
            </p:txBody>
          </p:sp>
        </mc:Choice>
        <mc:Fallback>
          <p:sp>
            <p:nvSpPr>
              <p:cNvPr id="58" name="TextBox 57"/>
              <p:cNvSpPr txBox="1">
                <a:spLocks noRot="1" noChangeAspect="1" noMove="1" noResize="1" noEditPoints="1" noAdjustHandles="1" noChangeArrowheads="1" noChangeShapeType="1" noTextEdit="1"/>
              </p:cNvSpPr>
              <p:nvPr/>
            </p:nvSpPr>
            <p:spPr>
              <a:xfrm>
                <a:off x="11184113" y="4197433"/>
                <a:ext cx="714106" cy="328488"/>
              </a:xfrm>
              <a:prstGeom prst="rect">
                <a:avLst/>
              </a:prstGeom>
              <a:blipFill rotWithShape="0">
                <a:blip r:embed="rId7"/>
                <a:stretch>
                  <a:fillRect b="-377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32D2B785-FA3C-F848-9CD0-8196455CE6D3}" type="slidenum">
              <a:rPr lang="en-US" smtClean="0"/>
              <a:t>11</a:t>
            </a:fld>
            <a:endParaRPr lang="en-US"/>
          </a:p>
        </p:txBody>
      </p:sp>
      <p:sp>
        <p:nvSpPr>
          <p:cNvPr id="60" name="Rectangle 59"/>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654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59" y="1382942"/>
            <a:ext cx="5951490" cy="369332"/>
          </a:xfrm>
          <a:prstGeom prst="rect">
            <a:avLst/>
          </a:prstGeom>
          <a:noFill/>
        </p:spPr>
        <p:txBody>
          <a:bodyPr wrap="square" rtlCol="0">
            <a:spAutoFit/>
          </a:bodyPr>
          <a:lstStyle/>
          <a:p>
            <a:pPr algn="ctr"/>
            <a:r>
              <a:rPr lang="en-US" b="1" dirty="0" smtClean="0"/>
              <a:t>• Prediction Framework for time series (Gaussian Process)</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28" name="TextBox 27"/>
          <p:cNvSpPr txBox="1"/>
          <p:nvPr/>
        </p:nvSpPr>
        <p:spPr>
          <a:xfrm>
            <a:off x="981816" y="1752274"/>
            <a:ext cx="8929349" cy="923330"/>
          </a:xfrm>
          <a:prstGeom prst="rect">
            <a:avLst/>
          </a:prstGeom>
          <a:noFill/>
        </p:spPr>
        <p:txBody>
          <a:bodyPr wrap="square" rtlCol="0">
            <a:spAutoFit/>
          </a:bodyPr>
          <a:lstStyle/>
          <a:p>
            <a:pPr marL="285750" indent="-285750">
              <a:buFontTx/>
              <a:buChar char="-"/>
            </a:pPr>
            <a:r>
              <a:rPr lang="en-US" dirty="0" smtClean="0"/>
              <a:t>Gaussian Process is a supervised learning framework to solve regression and probabilistic classification problems.</a:t>
            </a:r>
          </a:p>
          <a:p>
            <a:pPr marL="285750" indent="-285750">
              <a:buFontTx/>
              <a:buChar char="-"/>
            </a:pPr>
            <a:r>
              <a:rPr lang="en-US" dirty="0" smtClean="0"/>
              <a:t>Common terminology used: Prior, </a:t>
            </a:r>
            <a:r>
              <a:rPr lang="en-US" dirty="0" smtClean="0"/>
              <a:t>Posterior, likelihood </a:t>
            </a:r>
            <a:r>
              <a:rPr lang="en-US" dirty="0" smtClean="0"/>
              <a:t>and </a:t>
            </a:r>
            <a:r>
              <a:rPr lang="en-US" dirty="0" smtClean="0"/>
              <a:t>Kernel (Covariance function)</a:t>
            </a:r>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196753309"/>
              </p:ext>
            </p:extLst>
          </p:nvPr>
        </p:nvGraphicFramePr>
        <p:xfrm>
          <a:off x="1762294" y="4425155"/>
          <a:ext cx="9159498" cy="1651000"/>
        </p:xfrm>
        <a:graphic>
          <a:graphicData uri="http://schemas.openxmlformats.org/drawingml/2006/table">
            <a:tbl>
              <a:tblPr firstRow="1" bandRow="1">
                <a:tableStyleId>{0660B408-B3CF-4A94-85FC-2B1E0A45F4A2}</a:tableStyleId>
              </a:tblPr>
              <a:tblGrid>
                <a:gridCol w="4579749"/>
                <a:gridCol w="4579749"/>
              </a:tblGrid>
              <a:tr h="370840">
                <a:tc>
                  <a:txBody>
                    <a:bodyPr/>
                    <a:lstStyle/>
                    <a:p>
                      <a:pPr algn="ctr"/>
                      <a:r>
                        <a:rPr lang="en-US" dirty="0" smtClean="0"/>
                        <a:t>Advantages </a:t>
                      </a:r>
                      <a:endParaRPr lang="en-US" dirty="0"/>
                    </a:p>
                  </a:txBody>
                  <a:tcPr/>
                </a:tc>
                <a:tc>
                  <a:txBody>
                    <a:bodyPr/>
                    <a:lstStyle/>
                    <a:p>
                      <a:pPr algn="ctr"/>
                      <a:r>
                        <a:rPr lang="en-US" dirty="0" smtClean="0"/>
                        <a:t>Disadvantages</a:t>
                      </a:r>
                      <a:endParaRPr lang="en-US" dirty="0"/>
                    </a:p>
                  </a:txBody>
                  <a:tcPr/>
                </a:tc>
              </a:tr>
              <a:tr h="370840">
                <a:tc>
                  <a:txBody>
                    <a:bodyPr/>
                    <a:lstStyle/>
                    <a:p>
                      <a:r>
                        <a:rPr lang="en-US" dirty="0" smtClean="0"/>
                        <a:t>Prediction with confidence</a:t>
                      </a:r>
                      <a:r>
                        <a:rPr lang="en-US" baseline="0" dirty="0" smtClean="0"/>
                        <a:t> interval (Variance)</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Training data </a:t>
                      </a:r>
                      <a:r>
                        <a:rPr lang="en-US" baseline="0" dirty="0" smtClean="0"/>
                        <a:t>is always needed to perform prediction</a:t>
                      </a:r>
                      <a:endParaRPr lang="en-US" dirty="0"/>
                    </a:p>
                  </a:txBody>
                  <a:tcPr>
                    <a:lnL w="12700" cap="flat" cmpd="sng" algn="ctr">
                      <a:solidFill>
                        <a:schemeClr val="tx1"/>
                      </a:solidFill>
                      <a:prstDash val="solid"/>
                      <a:round/>
                      <a:headEnd type="none" w="med" len="med"/>
                      <a:tailEnd type="none" w="med" len="med"/>
                    </a:lnL>
                  </a:tcPr>
                </a:tc>
              </a:tr>
              <a:tr h="370840">
                <a:tc>
                  <a:txBody>
                    <a:bodyPr/>
                    <a:lstStyle/>
                    <a:p>
                      <a:r>
                        <a:rPr lang="en-US" dirty="0" smtClean="0"/>
                        <a:t>Versatile</a:t>
                      </a:r>
                      <a:r>
                        <a:rPr lang="en-US" baseline="0" dirty="0" smtClean="0"/>
                        <a:t> through Kernels</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The</a:t>
                      </a:r>
                      <a:r>
                        <a:rPr lang="en-US" baseline="0" dirty="0" smtClean="0"/>
                        <a:t> curse of dimensionality (at super high number of dimensions)</a:t>
                      </a:r>
                      <a:endParaRPr lang="en-US" dirty="0"/>
                    </a:p>
                  </a:txBody>
                  <a:tcPr>
                    <a:lnL w="12700" cap="flat" cmpd="sng" algn="ctr">
                      <a:solidFill>
                        <a:schemeClr val="tx1"/>
                      </a:solidFill>
                      <a:prstDash val="solid"/>
                      <a:round/>
                      <a:headEnd type="none" w="med" len="med"/>
                      <a:tailEnd type="none" w="med" len="med"/>
                    </a:lnL>
                  </a:tcPr>
                </a:tc>
              </a:tr>
            </a:tbl>
          </a:graphicData>
        </a:graphic>
      </p:graphicFrame>
      <p:sp>
        <p:nvSpPr>
          <p:cNvPr id="3" name="Slide Number Placeholder 2"/>
          <p:cNvSpPr>
            <a:spLocks noGrp="1"/>
          </p:cNvSpPr>
          <p:nvPr>
            <p:ph type="sldNum" sz="quarter" idx="12"/>
          </p:nvPr>
        </p:nvSpPr>
        <p:spPr/>
        <p:txBody>
          <a:bodyPr/>
          <a:lstStyle/>
          <a:p>
            <a:fld id="{32D2B785-FA3C-F848-9CD0-8196455CE6D3}" type="slidenum">
              <a:rPr lang="en-US" smtClean="0"/>
              <a:t>12</a:t>
            </a:fld>
            <a:endParaRPr lang="en-US"/>
          </a:p>
        </p:txBody>
      </p:sp>
      <p:sp>
        <p:nvSpPr>
          <p:cNvPr id="29" name="Rectangle 28"/>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678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59" y="1382942"/>
            <a:ext cx="2457520" cy="369332"/>
          </a:xfrm>
          <a:prstGeom prst="rect">
            <a:avLst/>
          </a:prstGeom>
          <a:noFill/>
        </p:spPr>
        <p:txBody>
          <a:bodyPr wrap="square" rtlCol="0">
            <a:spAutoFit/>
          </a:bodyPr>
          <a:lstStyle/>
          <a:p>
            <a:pPr algn="ctr"/>
            <a:r>
              <a:rPr lang="en-US" b="1" smtClean="0"/>
              <a:t>• Univariate Gaussian</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28" name="TextBox 27"/>
          <p:cNvSpPr txBox="1"/>
          <p:nvPr/>
        </p:nvSpPr>
        <p:spPr>
          <a:xfrm>
            <a:off x="981816" y="1752274"/>
            <a:ext cx="9712015" cy="1754326"/>
          </a:xfrm>
          <a:prstGeom prst="rect">
            <a:avLst/>
          </a:prstGeom>
          <a:noFill/>
        </p:spPr>
        <p:txBody>
          <a:bodyPr wrap="square" rtlCol="0">
            <a:spAutoFit/>
          </a:bodyPr>
          <a:lstStyle/>
          <a:p>
            <a:pPr marL="285750" indent="-285750">
              <a:buFontTx/>
              <a:buChar char="-"/>
            </a:pPr>
            <a:r>
              <a:rPr lang="en-US" dirty="0" smtClean="0"/>
              <a:t>Example on the bridges data:</a:t>
            </a:r>
          </a:p>
          <a:p>
            <a:pPr marL="285750" indent="-285750">
              <a:buFontTx/>
              <a:buChar char="-"/>
            </a:pPr>
            <a:r>
              <a:rPr lang="en-US" dirty="0" smtClean="0"/>
              <a:t>Sample of 5 similar concrete bridges S1, S2, S3, S4 and S5 that has nearly the same age.</a:t>
            </a:r>
          </a:p>
          <a:p>
            <a:pPr marL="285750" indent="-285750">
              <a:buFontTx/>
              <a:buChar char="-"/>
            </a:pPr>
            <a:r>
              <a:rPr lang="en-US" dirty="0" smtClean="0"/>
              <a:t>From each bridge we take one beam (</a:t>
            </a:r>
            <a:r>
              <a:rPr lang="en-US" dirty="0" err="1" smtClean="0"/>
              <a:t>poutre</a:t>
            </a:r>
            <a:r>
              <a:rPr lang="en-US" dirty="0" smtClean="0"/>
              <a:t>) to be evaluated. </a:t>
            </a:r>
          </a:p>
          <a:p>
            <a:pPr marL="285750" indent="-285750">
              <a:buFontTx/>
              <a:buChar char="-"/>
            </a:pPr>
            <a:r>
              <a:rPr lang="en-US" dirty="0" smtClean="0"/>
              <a:t>The condition is assigned through a single metric </a:t>
            </a:r>
            <a:r>
              <a:rPr lang="en-US" dirty="0" smtClean="0"/>
              <a:t>[0-100] </a:t>
            </a:r>
            <a:r>
              <a:rPr lang="en-US" dirty="0" smtClean="0"/>
              <a:t>[poor- </a:t>
            </a:r>
            <a:r>
              <a:rPr lang="en-US" dirty="0" err="1" smtClean="0"/>
              <a:t>excelent</a:t>
            </a:r>
            <a:r>
              <a:rPr lang="en-US" dirty="0" smtClean="0"/>
              <a:t>]</a:t>
            </a:r>
          </a:p>
          <a:p>
            <a:pPr marL="285750" indent="-285750">
              <a:buFontTx/>
              <a:buChar char="-"/>
            </a:pPr>
            <a:r>
              <a:rPr lang="en-US" dirty="0" smtClean="0"/>
              <a:t>We’ve evaluated one beam </a:t>
            </a:r>
            <a:r>
              <a:rPr lang="en-US" dirty="0" smtClean="0"/>
              <a:t>B1(blue), B2(orange), B3(green), B4(baby-blue) and B5(black) </a:t>
            </a:r>
            <a:r>
              <a:rPr lang="en-US" dirty="0" smtClean="0"/>
              <a:t>from each bridge and got the </a:t>
            </a:r>
            <a:r>
              <a:rPr lang="en-US" dirty="0" smtClean="0"/>
              <a:t>evaluations M1, M2, M3, M4 and M5.</a:t>
            </a:r>
          </a:p>
        </p:txBody>
      </p:sp>
      <p:grpSp>
        <p:nvGrpSpPr>
          <p:cNvPr id="29" name="Group 28"/>
          <p:cNvGrpSpPr/>
          <p:nvPr/>
        </p:nvGrpSpPr>
        <p:grpSpPr>
          <a:xfrm>
            <a:off x="3536592" y="3972048"/>
            <a:ext cx="3420502" cy="2398235"/>
            <a:chOff x="424460" y="2234103"/>
            <a:chExt cx="3420502" cy="2398235"/>
          </a:xfrm>
        </p:grpSpPr>
        <p:grpSp>
          <p:nvGrpSpPr>
            <p:cNvPr id="30" name="Group 29"/>
            <p:cNvGrpSpPr/>
            <p:nvPr/>
          </p:nvGrpSpPr>
          <p:grpSpPr>
            <a:xfrm>
              <a:off x="424460" y="2234103"/>
              <a:ext cx="3420502" cy="2398235"/>
              <a:chOff x="378394" y="1934094"/>
              <a:chExt cx="3420502" cy="2398235"/>
            </a:xfrm>
          </p:grpSpPr>
          <p:cxnSp>
            <p:nvCxnSpPr>
              <p:cNvPr id="33" name="Straight Arrow Connector 32"/>
              <p:cNvCxnSpPr/>
              <p:nvPr/>
            </p:nvCxnSpPr>
            <p:spPr>
              <a:xfrm>
                <a:off x="1101435" y="3832167"/>
                <a:ext cx="257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83705" y="2807457"/>
                <a:ext cx="1605248" cy="307777"/>
              </a:xfrm>
              <a:prstGeom prst="rect">
                <a:avLst/>
              </a:prstGeom>
              <a:noFill/>
            </p:spPr>
            <p:txBody>
              <a:bodyPr wrap="none" rtlCol="0">
                <a:spAutoFit/>
              </a:bodyPr>
              <a:lstStyle/>
              <a:p>
                <a:r>
                  <a:rPr lang="en-US" sz="1400" smtClean="0"/>
                  <a:t>Probability Density </a:t>
                </a:r>
                <a:endParaRPr lang="en-US" dirty="0"/>
              </a:p>
            </p:txBody>
          </p:sp>
          <p:sp>
            <p:nvSpPr>
              <p:cNvPr id="49" name="TextBox 48"/>
              <p:cNvSpPr txBox="1"/>
              <p:nvPr/>
            </p:nvSpPr>
            <p:spPr>
              <a:xfrm>
                <a:off x="3340116" y="3914361"/>
                <a:ext cx="458780" cy="307777"/>
              </a:xfrm>
              <a:prstGeom prst="rect">
                <a:avLst/>
              </a:prstGeom>
              <a:noFill/>
            </p:spPr>
            <p:txBody>
              <a:bodyPr wrap="none" rtlCol="0">
                <a:spAutoFit/>
              </a:bodyPr>
              <a:lstStyle/>
              <a:p>
                <a:r>
                  <a:rPr lang="en-US" sz="1400" dirty="0" smtClean="0"/>
                  <a:t>100</a:t>
                </a:r>
                <a:endParaRPr lang="en-US" dirty="0"/>
              </a:p>
            </p:txBody>
          </p:sp>
          <p:sp>
            <p:nvSpPr>
              <p:cNvPr id="51" name="TextBox 50"/>
              <p:cNvSpPr txBox="1"/>
              <p:nvPr/>
            </p:nvSpPr>
            <p:spPr>
              <a:xfrm>
                <a:off x="2903611" y="3918911"/>
                <a:ext cx="367408" cy="307777"/>
              </a:xfrm>
              <a:prstGeom prst="rect">
                <a:avLst/>
              </a:prstGeom>
              <a:noFill/>
            </p:spPr>
            <p:txBody>
              <a:bodyPr wrap="none" rtlCol="0">
                <a:spAutoFit/>
              </a:bodyPr>
              <a:lstStyle/>
              <a:p>
                <a:r>
                  <a:rPr lang="en-US" sz="1400" dirty="0" smtClean="0"/>
                  <a:t>80</a:t>
                </a:r>
                <a:endParaRPr lang="en-US" dirty="0"/>
              </a:p>
            </p:txBody>
          </p:sp>
          <p:sp>
            <p:nvSpPr>
              <p:cNvPr id="52" name="TextBox 51"/>
              <p:cNvSpPr txBox="1"/>
              <p:nvPr/>
            </p:nvSpPr>
            <p:spPr>
              <a:xfrm>
                <a:off x="378394" y="4024552"/>
                <a:ext cx="550151" cy="307777"/>
              </a:xfrm>
              <a:prstGeom prst="rect">
                <a:avLst/>
              </a:prstGeom>
              <a:noFill/>
            </p:spPr>
            <p:txBody>
              <a:bodyPr wrap="none" rtlCol="0">
                <a:spAutoFit/>
              </a:bodyPr>
              <a:lstStyle/>
              <a:p>
                <a:r>
                  <a:rPr lang="en-US" sz="1400" dirty="0" smtClean="0"/>
                  <a:t>2014</a:t>
                </a:r>
                <a:endParaRPr lang="en-US" dirty="0"/>
              </a:p>
            </p:txBody>
          </p:sp>
        </p:grpSp>
        <p:sp>
          <p:nvSpPr>
            <p:cNvPr id="31" name="TextBox 30"/>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32" name="TextBox 31"/>
            <p:cNvSpPr txBox="1"/>
            <p:nvPr/>
          </p:nvSpPr>
          <p:spPr>
            <a:xfrm>
              <a:off x="810414" y="2351679"/>
              <a:ext cx="412292" cy="307777"/>
            </a:xfrm>
            <a:prstGeom prst="rect">
              <a:avLst/>
            </a:prstGeom>
            <a:noFill/>
          </p:spPr>
          <p:txBody>
            <a:bodyPr wrap="none" rtlCol="0">
              <a:spAutoFit/>
            </a:bodyPr>
            <a:lstStyle/>
            <a:p>
              <a:r>
                <a:rPr lang="en-US" sz="1400" dirty="0"/>
                <a:t>0</a:t>
              </a:r>
              <a:r>
                <a:rPr lang="en-US" sz="1400" dirty="0" smtClean="0"/>
                <a:t>.1</a:t>
              </a:r>
              <a:endParaRPr lang="en-US" dirty="0"/>
            </a:p>
          </p:txBody>
        </p:sp>
      </p:grpSp>
      <p:sp>
        <p:nvSpPr>
          <p:cNvPr id="44" name="TextBox 43"/>
          <p:cNvSpPr txBox="1"/>
          <p:nvPr/>
        </p:nvSpPr>
        <p:spPr>
          <a:xfrm>
            <a:off x="4198640" y="5916302"/>
            <a:ext cx="276038" cy="307777"/>
          </a:xfrm>
          <a:prstGeom prst="rect">
            <a:avLst/>
          </a:prstGeom>
          <a:noFill/>
        </p:spPr>
        <p:txBody>
          <a:bodyPr wrap="none" rtlCol="0">
            <a:spAutoFit/>
          </a:bodyPr>
          <a:lstStyle/>
          <a:p>
            <a:r>
              <a:rPr lang="en-US" sz="1400" smtClean="0"/>
              <a:t>0</a:t>
            </a:r>
            <a:endParaRPr lang="en-US" dirty="0"/>
          </a:p>
        </p:txBody>
      </p:sp>
      <p:sp>
        <p:nvSpPr>
          <p:cNvPr id="18" name="Freeform 17"/>
          <p:cNvSpPr/>
          <p:nvPr/>
        </p:nvSpPr>
        <p:spPr>
          <a:xfrm>
            <a:off x="5732616" y="4875325"/>
            <a:ext cx="999641" cy="994796"/>
          </a:xfrm>
          <a:custGeom>
            <a:avLst/>
            <a:gdLst>
              <a:gd name="connsiteX0" fmla="*/ 0 w 999641"/>
              <a:gd name="connsiteY0" fmla="*/ 1441526 h 1449862"/>
              <a:gd name="connsiteX1" fmla="*/ 131736 w 999641"/>
              <a:gd name="connsiteY1" fmla="*/ 1418279 h 1449862"/>
              <a:gd name="connsiteX2" fmla="*/ 240224 w 999641"/>
              <a:gd name="connsiteY2" fmla="*/ 1185804 h 1449862"/>
              <a:gd name="connsiteX3" fmla="*/ 503695 w 999641"/>
              <a:gd name="connsiteY3" fmla="*/ 184 h 1449862"/>
              <a:gd name="connsiteX4" fmla="*/ 829159 w 999641"/>
              <a:gd name="connsiteY4" fmla="*/ 1278794 h 1449862"/>
              <a:gd name="connsiteX5" fmla="*/ 875654 w 999641"/>
              <a:gd name="connsiteY5" fmla="*/ 1418279 h 1449862"/>
              <a:gd name="connsiteX6" fmla="*/ 999641 w 999641"/>
              <a:gd name="connsiteY6" fmla="*/ 1441526 h 144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641" h="1449862">
                <a:moveTo>
                  <a:pt x="0" y="1441526"/>
                </a:moveTo>
                <a:cubicBezTo>
                  <a:pt x="45849" y="1451212"/>
                  <a:pt x="91699" y="1460899"/>
                  <a:pt x="131736" y="1418279"/>
                </a:cubicBezTo>
                <a:cubicBezTo>
                  <a:pt x="171773" y="1375659"/>
                  <a:pt x="178231" y="1422153"/>
                  <a:pt x="240224" y="1185804"/>
                </a:cubicBezTo>
                <a:cubicBezTo>
                  <a:pt x="302217" y="949455"/>
                  <a:pt x="405539" y="-15314"/>
                  <a:pt x="503695" y="184"/>
                </a:cubicBezTo>
                <a:cubicBezTo>
                  <a:pt x="601851" y="15682"/>
                  <a:pt x="767166" y="1042445"/>
                  <a:pt x="829159" y="1278794"/>
                </a:cubicBezTo>
                <a:cubicBezTo>
                  <a:pt x="891152" y="1515143"/>
                  <a:pt x="847240" y="1391157"/>
                  <a:pt x="875654" y="1418279"/>
                </a:cubicBezTo>
                <a:cubicBezTo>
                  <a:pt x="904068" y="1445401"/>
                  <a:pt x="999641" y="1441526"/>
                  <a:pt x="999641" y="1441526"/>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7" name="TextBox 46"/>
          <p:cNvSpPr txBox="1"/>
          <p:nvPr/>
        </p:nvSpPr>
        <p:spPr>
          <a:xfrm>
            <a:off x="6953038" y="5778773"/>
            <a:ext cx="898003" cy="523220"/>
          </a:xfrm>
          <a:prstGeom prst="rect">
            <a:avLst/>
          </a:prstGeom>
          <a:noFill/>
        </p:spPr>
        <p:txBody>
          <a:bodyPr wrap="none" rtlCol="0">
            <a:spAutoFit/>
          </a:bodyPr>
          <a:lstStyle/>
          <a:p>
            <a:pPr algn="ctr"/>
            <a:r>
              <a:rPr lang="en-US" sz="1400" dirty="0" smtClean="0"/>
              <a:t>Beam </a:t>
            </a:r>
          </a:p>
          <a:p>
            <a:r>
              <a:rPr lang="en-US" sz="1400" dirty="0" smtClean="0"/>
              <a:t>Condition</a:t>
            </a:r>
            <a:endParaRPr lang="en-US" dirty="0"/>
          </a:p>
        </p:txBody>
      </p:sp>
      <p:cxnSp>
        <p:nvCxnSpPr>
          <p:cNvPr id="26" name="Straight Arrow Connector 25"/>
          <p:cNvCxnSpPr/>
          <p:nvPr/>
        </p:nvCxnSpPr>
        <p:spPr>
          <a:xfrm flipH="1">
            <a:off x="6330819" y="4502729"/>
            <a:ext cx="315414" cy="372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6602846" y="4299880"/>
            <a:ext cx="3779304" cy="523220"/>
          </a:xfrm>
          <a:prstGeom prst="rect">
            <a:avLst/>
          </a:prstGeom>
          <a:noFill/>
        </p:spPr>
        <p:txBody>
          <a:bodyPr wrap="none" rtlCol="0">
            <a:spAutoFit/>
          </a:bodyPr>
          <a:lstStyle/>
          <a:p>
            <a:r>
              <a:rPr lang="en-US" sz="1400" dirty="0" smtClean="0"/>
              <a:t>Prior (from previous </a:t>
            </a:r>
            <a:r>
              <a:rPr lang="en-US" sz="1400" dirty="0" smtClean="0"/>
              <a:t>knowledge about structures </a:t>
            </a:r>
            <a:endParaRPr lang="en-US" sz="1400" dirty="0" smtClean="0"/>
          </a:p>
          <a:p>
            <a:r>
              <a:rPr lang="en-US" sz="1400" dirty="0" smtClean="0"/>
              <a:t>that has similar design and age)</a:t>
            </a:r>
            <a:endParaRPr lang="en-US" dirty="0"/>
          </a:p>
        </p:txBody>
      </p:sp>
      <p:sp>
        <p:nvSpPr>
          <p:cNvPr id="58" name="Freeform 57"/>
          <p:cNvSpPr/>
          <p:nvPr/>
        </p:nvSpPr>
        <p:spPr>
          <a:xfrm>
            <a:off x="5222598" y="4233657"/>
            <a:ext cx="1217450" cy="1636464"/>
          </a:xfrm>
          <a:custGeom>
            <a:avLst/>
            <a:gdLst>
              <a:gd name="connsiteX0" fmla="*/ 0 w 999641"/>
              <a:gd name="connsiteY0" fmla="*/ 1441526 h 1449862"/>
              <a:gd name="connsiteX1" fmla="*/ 131736 w 999641"/>
              <a:gd name="connsiteY1" fmla="*/ 1418279 h 1449862"/>
              <a:gd name="connsiteX2" fmla="*/ 240224 w 999641"/>
              <a:gd name="connsiteY2" fmla="*/ 1185804 h 1449862"/>
              <a:gd name="connsiteX3" fmla="*/ 503695 w 999641"/>
              <a:gd name="connsiteY3" fmla="*/ 184 h 1449862"/>
              <a:gd name="connsiteX4" fmla="*/ 829159 w 999641"/>
              <a:gd name="connsiteY4" fmla="*/ 1278794 h 1449862"/>
              <a:gd name="connsiteX5" fmla="*/ 875654 w 999641"/>
              <a:gd name="connsiteY5" fmla="*/ 1418279 h 1449862"/>
              <a:gd name="connsiteX6" fmla="*/ 999641 w 999641"/>
              <a:gd name="connsiteY6" fmla="*/ 1441526 h 144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641" h="1449862">
                <a:moveTo>
                  <a:pt x="0" y="1441526"/>
                </a:moveTo>
                <a:cubicBezTo>
                  <a:pt x="45849" y="1451212"/>
                  <a:pt x="91699" y="1460899"/>
                  <a:pt x="131736" y="1418279"/>
                </a:cubicBezTo>
                <a:cubicBezTo>
                  <a:pt x="171773" y="1375659"/>
                  <a:pt x="178231" y="1422153"/>
                  <a:pt x="240224" y="1185804"/>
                </a:cubicBezTo>
                <a:cubicBezTo>
                  <a:pt x="302217" y="949455"/>
                  <a:pt x="405539" y="-15314"/>
                  <a:pt x="503695" y="184"/>
                </a:cubicBezTo>
                <a:cubicBezTo>
                  <a:pt x="601851" y="15682"/>
                  <a:pt x="767166" y="1042445"/>
                  <a:pt x="829159" y="1278794"/>
                </a:cubicBezTo>
                <a:cubicBezTo>
                  <a:pt x="891152" y="1515143"/>
                  <a:pt x="847240" y="1391157"/>
                  <a:pt x="875654" y="1418279"/>
                </a:cubicBezTo>
                <a:cubicBezTo>
                  <a:pt x="904068" y="1445401"/>
                  <a:pt x="999641" y="1441526"/>
                  <a:pt x="999641" y="1441526"/>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9" name="Oval 38"/>
          <p:cNvSpPr/>
          <p:nvPr/>
        </p:nvSpPr>
        <p:spPr>
          <a:xfrm>
            <a:off x="6257380" y="5790929"/>
            <a:ext cx="153395" cy="1643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6010987" y="5778773"/>
            <a:ext cx="153395" cy="16439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784142" y="5787926"/>
            <a:ext cx="153395" cy="1643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Oval 61"/>
          <p:cNvSpPr/>
          <p:nvPr/>
        </p:nvSpPr>
        <p:spPr>
          <a:xfrm>
            <a:off x="5470422" y="5787927"/>
            <a:ext cx="153395" cy="1643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Oval 62"/>
          <p:cNvSpPr/>
          <p:nvPr/>
        </p:nvSpPr>
        <p:spPr>
          <a:xfrm>
            <a:off x="5235675" y="5801924"/>
            <a:ext cx="153395" cy="16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622022" y="5952315"/>
            <a:ext cx="367408" cy="307777"/>
          </a:xfrm>
          <a:prstGeom prst="rect">
            <a:avLst/>
          </a:prstGeom>
          <a:noFill/>
        </p:spPr>
        <p:txBody>
          <a:bodyPr wrap="none" rtlCol="0">
            <a:spAutoFit/>
          </a:bodyPr>
          <a:lstStyle/>
          <a:p>
            <a:r>
              <a:rPr lang="en-US" sz="1400" dirty="0"/>
              <a:t>7</a:t>
            </a:r>
            <a:r>
              <a:rPr lang="en-US" sz="1400" smtClean="0"/>
              <a:t>0</a:t>
            </a:r>
            <a:endParaRPr lang="en-US" dirty="0"/>
          </a:p>
        </p:txBody>
      </p:sp>
      <p:sp>
        <p:nvSpPr>
          <p:cNvPr id="65" name="TextBox 64"/>
          <p:cNvSpPr txBox="1"/>
          <p:nvPr/>
        </p:nvSpPr>
        <p:spPr>
          <a:xfrm>
            <a:off x="5903219" y="3864293"/>
            <a:ext cx="2219454" cy="307777"/>
          </a:xfrm>
          <a:prstGeom prst="rect">
            <a:avLst/>
          </a:prstGeom>
          <a:noFill/>
        </p:spPr>
        <p:txBody>
          <a:bodyPr wrap="none" rtlCol="0">
            <a:spAutoFit/>
          </a:bodyPr>
          <a:lstStyle/>
          <a:p>
            <a:r>
              <a:rPr lang="en-US" sz="1400" dirty="0" smtClean="0"/>
              <a:t>Posterior (from bridge data)</a:t>
            </a:r>
            <a:endParaRPr lang="en-US" dirty="0"/>
          </a:p>
        </p:txBody>
      </p:sp>
      <p:cxnSp>
        <p:nvCxnSpPr>
          <p:cNvPr id="89" name="Straight Arrow Connector 88"/>
          <p:cNvCxnSpPr/>
          <p:nvPr/>
        </p:nvCxnSpPr>
        <p:spPr>
          <a:xfrm flipH="1">
            <a:off x="5986073" y="4137465"/>
            <a:ext cx="178309" cy="26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2D2B785-FA3C-F848-9CD0-8196455CE6D3}" type="slidenum">
              <a:rPr lang="en-US" smtClean="0"/>
              <a:t>13</a:t>
            </a:fld>
            <a:endParaRPr lang="en-US"/>
          </a:p>
        </p:txBody>
      </p:sp>
      <p:sp>
        <p:nvSpPr>
          <p:cNvPr id="53" name="Rectangle 52"/>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1709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59" y="1382942"/>
            <a:ext cx="4474477" cy="369332"/>
          </a:xfrm>
          <a:prstGeom prst="rect">
            <a:avLst/>
          </a:prstGeom>
          <a:noFill/>
        </p:spPr>
        <p:txBody>
          <a:bodyPr wrap="square" rtlCol="0">
            <a:spAutoFit/>
          </a:bodyPr>
          <a:lstStyle/>
          <a:p>
            <a:pPr algn="ctr"/>
            <a:r>
              <a:rPr lang="en-US" b="1" dirty="0" smtClean="0"/>
              <a:t>•  Univariate </a:t>
            </a:r>
            <a:r>
              <a:rPr lang="en-US" b="1" smtClean="0"/>
              <a:t>to 2D Gaussian (Multivariate)</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grpSp>
        <p:nvGrpSpPr>
          <p:cNvPr id="29" name="Group 28"/>
          <p:cNvGrpSpPr/>
          <p:nvPr/>
        </p:nvGrpSpPr>
        <p:grpSpPr>
          <a:xfrm>
            <a:off x="4521899" y="4578964"/>
            <a:ext cx="3149177" cy="2241354"/>
            <a:chOff x="571114" y="2234103"/>
            <a:chExt cx="3149177" cy="2241354"/>
          </a:xfrm>
        </p:grpSpPr>
        <p:grpSp>
          <p:nvGrpSpPr>
            <p:cNvPr id="30" name="Group 29"/>
            <p:cNvGrpSpPr/>
            <p:nvPr/>
          </p:nvGrpSpPr>
          <p:grpSpPr>
            <a:xfrm>
              <a:off x="571114" y="2234103"/>
              <a:ext cx="3149177" cy="2241354"/>
              <a:chOff x="525048" y="1934094"/>
              <a:chExt cx="3149177" cy="2241354"/>
            </a:xfrm>
          </p:grpSpPr>
          <p:cxnSp>
            <p:nvCxnSpPr>
              <p:cNvPr id="33" name="Straight Arrow Connector 32"/>
              <p:cNvCxnSpPr/>
              <p:nvPr/>
            </p:nvCxnSpPr>
            <p:spPr>
              <a:xfrm>
                <a:off x="1101435" y="3832167"/>
                <a:ext cx="257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209898" y="2816987"/>
                <a:ext cx="938077" cy="307777"/>
              </a:xfrm>
              <a:prstGeom prst="rect">
                <a:avLst/>
              </a:prstGeom>
              <a:noFill/>
            </p:spPr>
            <p:txBody>
              <a:bodyPr wrap="none" rtlCol="0">
                <a:spAutoFit/>
              </a:bodyPr>
              <a:lstStyle/>
              <a:p>
                <a:r>
                  <a:rPr lang="en-US" sz="1400" dirty="0" smtClean="0"/>
                  <a:t>Condition </a:t>
                </a:r>
                <a:endParaRPr lang="en-US" dirty="0"/>
              </a:p>
            </p:txBody>
          </p:sp>
          <p:sp>
            <p:nvSpPr>
              <p:cNvPr id="51" name="TextBox 50"/>
              <p:cNvSpPr txBox="1"/>
              <p:nvPr/>
            </p:nvSpPr>
            <p:spPr>
              <a:xfrm>
                <a:off x="2070005" y="3867671"/>
                <a:ext cx="550151" cy="307777"/>
              </a:xfrm>
              <a:prstGeom prst="rect">
                <a:avLst/>
              </a:prstGeom>
              <a:noFill/>
            </p:spPr>
            <p:txBody>
              <a:bodyPr wrap="none" rtlCol="0">
                <a:spAutoFit/>
              </a:bodyPr>
              <a:lstStyle/>
              <a:p>
                <a:r>
                  <a:rPr lang="en-US" sz="1400" dirty="0" smtClean="0"/>
                  <a:t>2016</a:t>
                </a:r>
                <a:endParaRPr lang="en-US" dirty="0"/>
              </a:p>
            </p:txBody>
          </p:sp>
        </p:grpSp>
        <p:sp>
          <p:nvSpPr>
            <p:cNvPr id="31" name="TextBox 30"/>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32" name="TextBox 31"/>
            <p:cNvSpPr txBox="1"/>
            <p:nvPr/>
          </p:nvSpPr>
          <p:spPr>
            <a:xfrm>
              <a:off x="619603" y="2334519"/>
              <a:ext cx="458780" cy="307777"/>
            </a:xfrm>
            <a:prstGeom prst="rect">
              <a:avLst/>
            </a:prstGeom>
            <a:noFill/>
          </p:spPr>
          <p:txBody>
            <a:bodyPr wrap="none" rtlCol="0">
              <a:spAutoFit/>
            </a:bodyPr>
            <a:lstStyle/>
            <a:p>
              <a:r>
                <a:rPr lang="en-US" sz="1400" smtClean="0"/>
                <a:t>100</a:t>
              </a:r>
              <a:endParaRPr lang="en-US" dirty="0"/>
            </a:p>
          </p:txBody>
        </p:sp>
      </p:grpSp>
      <p:sp>
        <p:nvSpPr>
          <p:cNvPr id="44" name="TextBox 43"/>
          <p:cNvSpPr txBox="1"/>
          <p:nvPr/>
        </p:nvSpPr>
        <p:spPr>
          <a:xfrm>
            <a:off x="5038478" y="6519659"/>
            <a:ext cx="550151" cy="307777"/>
          </a:xfrm>
          <a:prstGeom prst="rect">
            <a:avLst/>
          </a:prstGeom>
          <a:noFill/>
        </p:spPr>
        <p:txBody>
          <a:bodyPr wrap="none" rtlCol="0">
            <a:spAutoFit/>
          </a:bodyPr>
          <a:lstStyle/>
          <a:p>
            <a:r>
              <a:rPr lang="en-US" sz="1400" smtClean="0"/>
              <a:t>2012</a:t>
            </a:r>
            <a:endParaRPr lang="en-US" dirty="0"/>
          </a:p>
        </p:txBody>
      </p:sp>
      <p:sp>
        <p:nvSpPr>
          <p:cNvPr id="47" name="TextBox 46"/>
          <p:cNvSpPr txBox="1"/>
          <p:nvPr/>
        </p:nvSpPr>
        <p:spPr>
          <a:xfrm>
            <a:off x="7432610" y="6494500"/>
            <a:ext cx="570541" cy="307777"/>
          </a:xfrm>
          <a:prstGeom prst="rect">
            <a:avLst/>
          </a:prstGeom>
          <a:noFill/>
        </p:spPr>
        <p:txBody>
          <a:bodyPr wrap="none" rtlCol="0">
            <a:spAutoFit/>
          </a:bodyPr>
          <a:lstStyle/>
          <a:p>
            <a:pPr algn="ctr"/>
            <a:r>
              <a:rPr lang="en-US" sz="1400" smtClean="0"/>
              <a:t>years</a:t>
            </a:r>
            <a:endParaRPr lang="en-US" dirty="0"/>
          </a:p>
        </p:txBody>
      </p:sp>
      <p:grpSp>
        <p:nvGrpSpPr>
          <p:cNvPr id="2" name="Group 1"/>
          <p:cNvGrpSpPr/>
          <p:nvPr/>
        </p:nvGrpSpPr>
        <p:grpSpPr>
          <a:xfrm rot="5400000">
            <a:off x="5561891" y="5094796"/>
            <a:ext cx="446809" cy="76862"/>
            <a:chOff x="2541460" y="5901178"/>
            <a:chExt cx="1175099" cy="202144"/>
          </a:xfrm>
        </p:grpSpPr>
        <p:sp>
          <p:nvSpPr>
            <p:cNvPr id="39" name="Oval 38"/>
            <p:cNvSpPr/>
            <p:nvPr/>
          </p:nvSpPr>
          <p:spPr>
            <a:xfrm>
              <a:off x="3563165" y="5901178"/>
              <a:ext cx="153394" cy="1643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p:cNvSpPr/>
            <p:nvPr/>
          </p:nvSpPr>
          <p:spPr>
            <a:xfrm>
              <a:off x="3316772" y="5909401"/>
              <a:ext cx="153395" cy="16439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089927" y="5918554"/>
              <a:ext cx="153395" cy="1643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2" name="Oval 61"/>
            <p:cNvSpPr/>
            <p:nvPr/>
          </p:nvSpPr>
          <p:spPr>
            <a:xfrm>
              <a:off x="2776207" y="5938931"/>
              <a:ext cx="153396" cy="1643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3" name="Oval 62"/>
            <p:cNvSpPr/>
            <p:nvPr/>
          </p:nvSpPr>
          <p:spPr>
            <a:xfrm>
              <a:off x="2541460" y="5932552"/>
              <a:ext cx="153395" cy="16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TextBox 63"/>
          <p:cNvSpPr txBox="1"/>
          <p:nvPr/>
        </p:nvSpPr>
        <p:spPr>
          <a:xfrm>
            <a:off x="5516705" y="6521233"/>
            <a:ext cx="550151" cy="307777"/>
          </a:xfrm>
          <a:prstGeom prst="rect">
            <a:avLst/>
          </a:prstGeom>
          <a:noFill/>
        </p:spPr>
        <p:txBody>
          <a:bodyPr wrap="none" rtlCol="0">
            <a:spAutoFit/>
          </a:bodyPr>
          <a:lstStyle/>
          <a:p>
            <a:r>
              <a:rPr lang="en-US" sz="1400" smtClean="0"/>
              <a:t>2014</a:t>
            </a:r>
            <a:endParaRPr lang="en-US" dirty="0"/>
          </a:p>
        </p:txBody>
      </p:sp>
      <p:grpSp>
        <p:nvGrpSpPr>
          <p:cNvPr id="3" name="Group 2"/>
          <p:cNvGrpSpPr/>
          <p:nvPr/>
        </p:nvGrpSpPr>
        <p:grpSpPr>
          <a:xfrm rot="5400000" flipV="1">
            <a:off x="6146021" y="5265258"/>
            <a:ext cx="395201" cy="66096"/>
            <a:chOff x="8176909" y="5930844"/>
            <a:chExt cx="1066613" cy="178388"/>
          </a:xfrm>
        </p:grpSpPr>
        <p:sp>
          <p:nvSpPr>
            <p:cNvPr id="82" name="Oval 81"/>
            <p:cNvSpPr/>
            <p:nvPr/>
          </p:nvSpPr>
          <p:spPr>
            <a:xfrm>
              <a:off x="9090127" y="5933847"/>
              <a:ext cx="153395" cy="1643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p:cNvSpPr/>
            <p:nvPr/>
          </p:nvSpPr>
          <p:spPr>
            <a:xfrm>
              <a:off x="8890947" y="5930844"/>
              <a:ext cx="153395" cy="16439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708802" y="5930845"/>
              <a:ext cx="153395" cy="1643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p:cNvSpPr/>
            <p:nvPr/>
          </p:nvSpPr>
          <p:spPr>
            <a:xfrm>
              <a:off x="8465899" y="5930845"/>
              <a:ext cx="153395" cy="1643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6" name="Oval 85"/>
            <p:cNvSpPr/>
            <p:nvPr/>
          </p:nvSpPr>
          <p:spPr>
            <a:xfrm>
              <a:off x="8176909" y="5944842"/>
              <a:ext cx="153395" cy="16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129761" y="1944794"/>
            <a:ext cx="4586081" cy="2577683"/>
            <a:chOff x="5065739" y="1583077"/>
            <a:chExt cx="4586081" cy="2577683"/>
          </a:xfrm>
        </p:grpSpPr>
        <p:grpSp>
          <p:nvGrpSpPr>
            <p:cNvPr id="96" name="Group 95"/>
            <p:cNvGrpSpPr/>
            <p:nvPr/>
          </p:nvGrpSpPr>
          <p:grpSpPr>
            <a:xfrm>
              <a:off x="5065739" y="1690832"/>
              <a:ext cx="3420502" cy="2398235"/>
              <a:chOff x="424460" y="2234103"/>
              <a:chExt cx="3420502" cy="2398235"/>
            </a:xfrm>
          </p:grpSpPr>
          <p:grpSp>
            <p:nvGrpSpPr>
              <p:cNvPr id="97" name="Group 96"/>
              <p:cNvGrpSpPr/>
              <p:nvPr/>
            </p:nvGrpSpPr>
            <p:grpSpPr>
              <a:xfrm>
                <a:off x="424460" y="2234103"/>
                <a:ext cx="3420502" cy="2398235"/>
                <a:chOff x="378394" y="1934094"/>
                <a:chExt cx="3420502" cy="2398235"/>
              </a:xfrm>
            </p:grpSpPr>
            <p:cxnSp>
              <p:nvCxnSpPr>
                <p:cNvPr id="100" name="Straight Arrow Connector 99"/>
                <p:cNvCxnSpPr/>
                <p:nvPr/>
              </p:nvCxnSpPr>
              <p:spPr>
                <a:xfrm>
                  <a:off x="1101435" y="3832167"/>
                  <a:ext cx="257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6200000">
                  <a:off x="-157815" y="2767202"/>
                  <a:ext cx="1573949" cy="307777"/>
                </a:xfrm>
                <a:prstGeom prst="rect">
                  <a:avLst/>
                </a:prstGeom>
                <a:noFill/>
              </p:spPr>
              <p:txBody>
                <a:bodyPr wrap="square" rtlCol="0">
                  <a:spAutoFit/>
                </a:bodyPr>
                <a:lstStyle/>
                <a:p>
                  <a:r>
                    <a:rPr lang="en-US" sz="1400" smtClean="0"/>
                    <a:t>Probability Density </a:t>
                  </a:r>
                  <a:endParaRPr lang="en-US" dirty="0"/>
                </a:p>
              </p:txBody>
            </p:sp>
            <p:sp>
              <p:nvSpPr>
                <p:cNvPr id="103" name="TextBox 102"/>
                <p:cNvSpPr txBox="1"/>
                <p:nvPr/>
              </p:nvSpPr>
              <p:spPr>
                <a:xfrm>
                  <a:off x="3340116" y="3914361"/>
                  <a:ext cx="458780" cy="307777"/>
                </a:xfrm>
                <a:prstGeom prst="rect">
                  <a:avLst/>
                </a:prstGeom>
                <a:noFill/>
              </p:spPr>
              <p:txBody>
                <a:bodyPr wrap="none" rtlCol="0">
                  <a:spAutoFit/>
                </a:bodyPr>
                <a:lstStyle/>
                <a:p>
                  <a:r>
                    <a:rPr lang="en-US" sz="1400" dirty="0" smtClean="0"/>
                    <a:t>100</a:t>
                  </a:r>
                  <a:endParaRPr lang="en-US" dirty="0"/>
                </a:p>
              </p:txBody>
            </p:sp>
            <p:sp>
              <p:nvSpPr>
                <p:cNvPr id="104" name="TextBox 103"/>
                <p:cNvSpPr txBox="1"/>
                <p:nvPr/>
              </p:nvSpPr>
              <p:spPr>
                <a:xfrm>
                  <a:off x="2684293" y="3920398"/>
                  <a:ext cx="367408" cy="307777"/>
                </a:xfrm>
                <a:prstGeom prst="rect">
                  <a:avLst/>
                </a:prstGeom>
                <a:noFill/>
              </p:spPr>
              <p:txBody>
                <a:bodyPr wrap="none" rtlCol="0">
                  <a:spAutoFit/>
                </a:bodyPr>
                <a:lstStyle/>
                <a:p>
                  <a:r>
                    <a:rPr lang="en-US" sz="1400" dirty="0" smtClean="0"/>
                    <a:t>75</a:t>
                  </a:r>
                  <a:endParaRPr lang="en-US" dirty="0"/>
                </a:p>
              </p:txBody>
            </p:sp>
            <p:sp>
              <p:nvSpPr>
                <p:cNvPr id="105" name="TextBox 104"/>
                <p:cNvSpPr txBox="1"/>
                <p:nvPr/>
              </p:nvSpPr>
              <p:spPr>
                <a:xfrm>
                  <a:off x="378394" y="4024552"/>
                  <a:ext cx="550151" cy="307777"/>
                </a:xfrm>
                <a:prstGeom prst="rect">
                  <a:avLst/>
                </a:prstGeom>
                <a:noFill/>
              </p:spPr>
              <p:txBody>
                <a:bodyPr wrap="none" rtlCol="0">
                  <a:spAutoFit/>
                </a:bodyPr>
                <a:lstStyle/>
                <a:p>
                  <a:r>
                    <a:rPr lang="en-US" sz="1400" dirty="0" smtClean="0"/>
                    <a:t>2016</a:t>
                  </a:r>
                  <a:endParaRPr lang="en-US" dirty="0"/>
                </a:p>
              </p:txBody>
            </p:sp>
          </p:grpSp>
          <p:sp>
            <p:nvSpPr>
              <p:cNvPr id="98" name="TextBox 97"/>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99" name="TextBox 98"/>
              <p:cNvSpPr txBox="1"/>
              <p:nvPr/>
            </p:nvSpPr>
            <p:spPr>
              <a:xfrm>
                <a:off x="810414" y="2351679"/>
                <a:ext cx="412292" cy="307777"/>
              </a:xfrm>
              <a:prstGeom prst="rect">
                <a:avLst/>
              </a:prstGeom>
              <a:noFill/>
            </p:spPr>
            <p:txBody>
              <a:bodyPr wrap="none" rtlCol="0">
                <a:spAutoFit/>
              </a:bodyPr>
              <a:lstStyle/>
              <a:p>
                <a:r>
                  <a:rPr lang="en-US" sz="1400" dirty="0"/>
                  <a:t>0</a:t>
                </a:r>
                <a:r>
                  <a:rPr lang="en-US" sz="1400" dirty="0" smtClean="0"/>
                  <a:t>.1</a:t>
                </a:r>
                <a:endParaRPr lang="en-US" dirty="0"/>
              </a:p>
            </p:txBody>
          </p:sp>
        </p:grpSp>
        <p:sp>
          <p:nvSpPr>
            <p:cNvPr id="106" name="TextBox 105"/>
            <p:cNvSpPr txBox="1"/>
            <p:nvPr/>
          </p:nvSpPr>
          <p:spPr>
            <a:xfrm>
              <a:off x="5727787" y="3635086"/>
              <a:ext cx="276038" cy="307777"/>
            </a:xfrm>
            <a:prstGeom prst="rect">
              <a:avLst/>
            </a:prstGeom>
            <a:noFill/>
          </p:spPr>
          <p:txBody>
            <a:bodyPr wrap="none" rtlCol="0">
              <a:spAutoFit/>
            </a:bodyPr>
            <a:lstStyle/>
            <a:p>
              <a:r>
                <a:rPr lang="en-US" sz="1400" smtClean="0"/>
                <a:t>0</a:t>
              </a:r>
              <a:endParaRPr lang="en-US" dirty="0"/>
            </a:p>
          </p:txBody>
        </p:sp>
        <p:sp>
          <p:nvSpPr>
            <p:cNvPr id="108" name="TextBox 107"/>
            <p:cNvSpPr txBox="1"/>
            <p:nvPr/>
          </p:nvSpPr>
          <p:spPr>
            <a:xfrm>
              <a:off x="6317225" y="3852983"/>
              <a:ext cx="1440722" cy="307777"/>
            </a:xfrm>
            <a:prstGeom prst="rect">
              <a:avLst/>
            </a:prstGeom>
            <a:noFill/>
          </p:spPr>
          <p:txBody>
            <a:bodyPr wrap="square" rtlCol="0">
              <a:spAutoFit/>
            </a:bodyPr>
            <a:lstStyle/>
            <a:p>
              <a:pPr algn="ctr"/>
              <a:r>
                <a:rPr lang="en-US" sz="1400" smtClean="0"/>
                <a:t>Beam Condition</a:t>
              </a:r>
              <a:endParaRPr lang="en-US" dirty="0"/>
            </a:p>
          </p:txBody>
        </p:sp>
        <p:sp>
          <p:nvSpPr>
            <p:cNvPr id="111" name="Freeform 110"/>
            <p:cNvSpPr/>
            <p:nvPr/>
          </p:nvSpPr>
          <p:spPr>
            <a:xfrm>
              <a:off x="6558019" y="1952441"/>
              <a:ext cx="1217450" cy="1636464"/>
            </a:xfrm>
            <a:custGeom>
              <a:avLst/>
              <a:gdLst>
                <a:gd name="connsiteX0" fmla="*/ 0 w 999641"/>
                <a:gd name="connsiteY0" fmla="*/ 1441526 h 1449862"/>
                <a:gd name="connsiteX1" fmla="*/ 131736 w 999641"/>
                <a:gd name="connsiteY1" fmla="*/ 1418279 h 1449862"/>
                <a:gd name="connsiteX2" fmla="*/ 240224 w 999641"/>
                <a:gd name="connsiteY2" fmla="*/ 1185804 h 1449862"/>
                <a:gd name="connsiteX3" fmla="*/ 503695 w 999641"/>
                <a:gd name="connsiteY3" fmla="*/ 184 h 1449862"/>
                <a:gd name="connsiteX4" fmla="*/ 829159 w 999641"/>
                <a:gd name="connsiteY4" fmla="*/ 1278794 h 1449862"/>
                <a:gd name="connsiteX5" fmla="*/ 875654 w 999641"/>
                <a:gd name="connsiteY5" fmla="*/ 1418279 h 1449862"/>
                <a:gd name="connsiteX6" fmla="*/ 999641 w 999641"/>
                <a:gd name="connsiteY6" fmla="*/ 1441526 h 1449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641" h="1449862">
                  <a:moveTo>
                    <a:pt x="0" y="1441526"/>
                  </a:moveTo>
                  <a:cubicBezTo>
                    <a:pt x="45849" y="1451212"/>
                    <a:pt x="91699" y="1460899"/>
                    <a:pt x="131736" y="1418279"/>
                  </a:cubicBezTo>
                  <a:cubicBezTo>
                    <a:pt x="171773" y="1375659"/>
                    <a:pt x="178231" y="1422153"/>
                    <a:pt x="240224" y="1185804"/>
                  </a:cubicBezTo>
                  <a:cubicBezTo>
                    <a:pt x="302217" y="949455"/>
                    <a:pt x="405539" y="-15314"/>
                    <a:pt x="503695" y="184"/>
                  </a:cubicBezTo>
                  <a:cubicBezTo>
                    <a:pt x="601851" y="15682"/>
                    <a:pt x="767166" y="1042445"/>
                    <a:pt x="829159" y="1278794"/>
                  </a:cubicBezTo>
                  <a:cubicBezTo>
                    <a:pt x="891152" y="1515143"/>
                    <a:pt x="847240" y="1391157"/>
                    <a:pt x="875654" y="1418279"/>
                  </a:cubicBezTo>
                  <a:cubicBezTo>
                    <a:pt x="904068" y="1445401"/>
                    <a:pt x="999641" y="1441526"/>
                    <a:pt x="999641" y="1441526"/>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12" name="Oval 111"/>
            <p:cNvSpPr/>
            <p:nvPr/>
          </p:nvSpPr>
          <p:spPr>
            <a:xfrm>
              <a:off x="7554056" y="3509713"/>
              <a:ext cx="153395" cy="1643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Oval 112"/>
            <p:cNvSpPr/>
            <p:nvPr/>
          </p:nvSpPr>
          <p:spPr>
            <a:xfrm>
              <a:off x="7354876" y="3506710"/>
              <a:ext cx="153395" cy="16439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172731" y="3506711"/>
              <a:ext cx="153395" cy="16439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5" name="Oval 114"/>
            <p:cNvSpPr/>
            <p:nvPr/>
          </p:nvSpPr>
          <p:spPr>
            <a:xfrm>
              <a:off x="6929828" y="3506711"/>
              <a:ext cx="153395" cy="1643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6" name="Oval 115"/>
            <p:cNvSpPr/>
            <p:nvPr/>
          </p:nvSpPr>
          <p:spPr>
            <a:xfrm>
              <a:off x="6640838" y="3520708"/>
              <a:ext cx="153395" cy="1643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026643" y="3685098"/>
              <a:ext cx="367408" cy="307777"/>
            </a:xfrm>
            <a:prstGeom prst="rect">
              <a:avLst/>
            </a:prstGeom>
            <a:noFill/>
          </p:spPr>
          <p:txBody>
            <a:bodyPr wrap="none" rtlCol="0">
              <a:spAutoFit/>
            </a:bodyPr>
            <a:lstStyle/>
            <a:p>
              <a:r>
                <a:rPr lang="en-US" sz="1400" smtClean="0"/>
                <a:t>65</a:t>
              </a:r>
              <a:endParaRPr lang="en-US" dirty="0"/>
            </a:p>
          </p:txBody>
        </p:sp>
        <p:sp>
          <p:nvSpPr>
            <p:cNvPr id="118" name="TextBox 117"/>
            <p:cNvSpPr txBox="1"/>
            <p:nvPr/>
          </p:nvSpPr>
          <p:spPr>
            <a:xfrm>
              <a:off x="7432366" y="1583077"/>
              <a:ext cx="2219454" cy="307777"/>
            </a:xfrm>
            <a:prstGeom prst="rect">
              <a:avLst/>
            </a:prstGeom>
            <a:noFill/>
          </p:spPr>
          <p:txBody>
            <a:bodyPr wrap="none" rtlCol="0">
              <a:spAutoFit/>
            </a:bodyPr>
            <a:lstStyle/>
            <a:p>
              <a:r>
                <a:rPr lang="en-US" sz="1400" dirty="0" smtClean="0"/>
                <a:t>Posterior (from bridge data)</a:t>
              </a:r>
              <a:endParaRPr lang="en-US" dirty="0"/>
            </a:p>
          </p:txBody>
        </p:sp>
        <p:cxnSp>
          <p:nvCxnSpPr>
            <p:cNvPr id="119" name="Straight Arrow Connector 118"/>
            <p:cNvCxnSpPr/>
            <p:nvPr/>
          </p:nvCxnSpPr>
          <p:spPr>
            <a:xfrm flipH="1">
              <a:off x="7354876" y="1860567"/>
              <a:ext cx="178309" cy="26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2" name="Group 121"/>
          <p:cNvGrpSpPr/>
          <p:nvPr/>
        </p:nvGrpSpPr>
        <p:grpSpPr>
          <a:xfrm>
            <a:off x="7822726" y="1792479"/>
            <a:ext cx="2709203" cy="2358212"/>
            <a:chOff x="550646" y="2234103"/>
            <a:chExt cx="2709203" cy="2358212"/>
          </a:xfrm>
        </p:grpSpPr>
        <p:grpSp>
          <p:nvGrpSpPr>
            <p:cNvPr id="123" name="Group 122"/>
            <p:cNvGrpSpPr/>
            <p:nvPr/>
          </p:nvGrpSpPr>
          <p:grpSpPr>
            <a:xfrm>
              <a:off x="550646" y="2234103"/>
              <a:ext cx="2709203" cy="2358212"/>
              <a:chOff x="504580" y="1934094"/>
              <a:chExt cx="2709203" cy="2358212"/>
            </a:xfrm>
          </p:grpSpPr>
          <p:cxnSp>
            <p:nvCxnSpPr>
              <p:cNvPr id="126" name="Straight Arrow Connector 125"/>
              <p:cNvCxnSpPr/>
              <p:nvPr/>
            </p:nvCxnSpPr>
            <p:spPr>
              <a:xfrm>
                <a:off x="1101435" y="3832167"/>
                <a:ext cx="2112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rot="16200000">
                <a:off x="-81477" y="2882319"/>
                <a:ext cx="1479892" cy="307777"/>
              </a:xfrm>
              <a:prstGeom prst="rect">
                <a:avLst/>
              </a:prstGeom>
              <a:noFill/>
            </p:spPr>
            <p:txBody>
              <a:bodyPr wrap="none" rtlCol="0">
                <a:spAutoFit/>
              </a:bodyPr>
              <a:lstStyle/>
              <a:p>
                <a:r>
                  <a:rPr lang="en-US" sz="1400" smtClean="0"/>
                  <a:t>Condition in 2014</a:t>
                </a:r>
                <a:endParaRPr lang="en-US" dirty="0"/>
              </a:p>
            </p:txBody>
          </p:sp>
          <p:sp>
            <p:nvSpPr>
              <p:cNvPr id="129" name="TextBox 128"/>
              <p:cNvSpPr txBox="1"/>
              <p:nvPr/>
            </p:nvSpPr>
            <p:spPr>
              <a:xfrm>
                <a:off x="1431258" y="3984529"/>
                <a:ext cx="1479892" cy="307777"/>
              </a:xfrm>
              <a:prstGeom prst="rect">
                <a:avLst/>
              </a:prstGeom>
              <a:noFill/>
            </p:spPr>
            <p:txBody>
              <a:bodyPr wrap="none" rtlCol="0">
                <a:spAutoFit/>
              </a:bodyPr>
              <a:lstStyle/>
              <a:p>
                <a:r>
                  <a:rPr lang="en-US" sz="1400" dirty="0" smtClean="0"/>
                  <a:t>Condition in 2016</a:t>
                </a:r>
                <a:endParaRPr lang="en-US" dirty="0"/>
              </a:p>
            </p:txBody>
          </p:sp>
        </p:grpSp>
        <p:sp>
          <p:nvSpPr>
            <p:cNvPr id="124" name="TextBox 123"/>
            <p:cNvSpPr txBox="1"/>
            <p:nvPr/>
          </p:nvSpPr>
          <p:spPr>
            <a:xfrm>
              <a:off x="862770" y="3924920"/>
              <a:ext cx="276038" cy="307777"/>
            </a:xfrm>
            <a:prstGeom prst="rect">
              <a:avLst/>
            </a:prstGeom>
            <a:noFill/>
          </p:spPr>
          <p:txBody>
            <a:bodyPr wrap="none" rtlCol="0">
              <a:spAutoFit/>
            </a:bodyPr>
            <a:lstStyle/>
            <a:p>
              <a:r>
                <a:rPr lang="en-US" sz="1400" dirty="0" smtClean="0"/>
                <a:t>0</a:t>
              </a:r>
              <a:endParaRPr lang="en-US" dirty="0"/>
            </a:p>
          </p:txBody>
        </p:sp>
        <p:sp>
          <p:nvSpPr>
            <p:cNvPr id="125" name="TextBox 124"/>
            <p:cNvSpPr txBox="1"/>
            <p:nvPr/>
          </p:nvSpPr>
          <p:spPr>
            <a:xfrm>
              <a:off x="666386" y="2334519"/>
              <a:ext cx="458780" cy="307777"/>
            </a:xfrm>
            <a:prstGeom prst="rect">
              <a:avLst/>
            </a:prstGeom>
            <a:noFill/>
          </p:spPr>
          <p:txBody>
            <a:bodyPr wrap="none" rtlCol="0">
              <a:spAutoFit/>
            </a:bodyPr>
            <a:lstStyle/>
            <a:p>
              <a:r>
                <a:rPr lang="en-US" sz="1400" smtClean="0"/>
                <a:t>100</a:t>
              </a:r>
              <a:endParaRPr lang="en-US" dirty="0"/>
            </a:p>
          </p:txBody>
        </p:sp>
      </p:grpSp>
      <p:sp>
        <p:nvSpPr>
          <p:cNvPr id="130" name="TextBox 129"/>
          <p:cNvSpPr txBox="1"/>
          <p:nvPr/>
        </p:nvSpPr>
        <p:spPr>
          <a:xfrm>
            <a:off x="10365125" y="3730985"/>
            <a:ext cx="458780" cy="307777"/>
          </a:xfrm>
          <a:prstGeom prst="rect">
            <a:avLst/>
          </a:prstGeom>
          <a:noFill/>
        </p:spPr>
        <p:txBody>
          <a:bodyPr wrap="none" rtlCol="0">
            <a:spAutoFit/>
          </a:bodyPr>
          <a:lstStyle/>
          <a:p>
            <a:pPr algn="ctr"/>
            <a:r>
              <a:rPr lang="en-US" sz="1400" dirty="0" smtClean="0"/>
              <a:t>100</a:t>
            </a:r>
            <a:endParaRPr lang="en-US" dirty="0"/>
          </a:p>
        </p:txBody>
      </p:sp>
      <p:sp>
        <p:nvSpPr>
          <p:cNvPr id="131" name="TextBox 130"/>
          <p:cNvSpPr txBox="1"/>
          <p:nvPr/>
        </p:nvSpPr>
        <p:spPr>
          <a:xfrm>
            <a:off x="8380092" y="3693177"/>
            <a:ext cx="233483" cy="307777"/>
          </a:xfrm>
          <a:prstGeom prst="rect">
            <a:avLst/>
          </a:prstGeom>
          <a:noFill/>
        </p:spPr>
        <p:txBody>
          <a:bodyPr wrap="square" rtlCol="0">
            <a:spAutoFit/>
          </a:bodyPr>
          <a:lstStyle/>
          <a:p>
            <a:r>
              <a:rPr lang="en-US" sz="1400" dirty="0" smtClean="0"/>
              <a:t>0</a:t>
            </a:r>
            <a:endParaRPr lang="en-US" dirty="0"/>
          </a:p>
        </p:txBody>
      </p:sp>
      <p:sp>
        <p:nvSpPr>
          <p:cNvPr id="27" name="Oval 26"/>
          <p:cNvSpPr/>
          <p:nvPr/>
        </p:nvSpPr>
        <p:spPr>
          <a:xfrm rot="1388705">
            <a:off x="9040178" y="2114174"/>
            <a:ext cx="663884" cy="107822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Oval 131"/>
          <p:cNvSpPr/>
          <p:nvPr/>
        </p:nvSpPr>
        <p:spPr>
          <a:xfrm rot="1393219">
            <a:off x="9165142" y="2299872"/>
            <a:ext cx="413958" cy="6936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TextBox 132"/>
          <p:cNvSpPr txBox="1"/>
          <p:nvPr/>
        </p:nvSpPr>
        <p:spPr>
          <a:xfrm>
            <a:off x="9813532" y="1555012"/>
            <a:ext cx="780983" cy="307777"/>
          </a:xfrm>
          <a:prstGeom prst="rect">
            <a:avLst/>
          </a:prstGeom>
          <a:noFill/>
        </p:spPr>
        <p:txBody>
          <a:bodyPr wrap="none" rtlCol="0">
            <a:spAutoFit/>
          </a:bodyPr>
          <a:lstStyle/>
          <a:p>
            <a:r>
              <a:rPr lang="en-US" sz="1400" dirty="0" smtClean="0"/>
              <a:t>2D Prior</a:t>
            </a:r>
            <a:endParaRPr lang="en-US" dirty="0"/>
          </a:p>
        </p:txBody>
      </p:sp>
      <p:cxnSp>
        <p:nvCxnSpPr>
          <p:cNvPr id="134" name="Straight Arrow Connector 133"/>
          <p:cNvCxnSpPr/>
          <p:nvPr/>
        </p:nvCxnSpPr>
        <p:spPr>
          <a:xfrm flipH="1">
            <a:off x="9675087" y="1803128"/>
            <a:ext cx="178309" cy="268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7338623" y="5278586"/>
            <a:ext cx="4897046" cy="707886"/>
          </a:xfrm>
          <a:prstGeom prst="rect">
            <a:avLst/>
          </a:prstGeom>
          <a:noFill/>
        </p:spPr>
        <p:txBody>
          <a:bodyPr wrap="none" rtlCol="0">
            <a:spAutoFit/>
          </a:bodyPr>
          <a:lstStyle/>
          <a:p>
            <a:r>
              <a:rPr lang="en-US" sz="2000" dirty="0" smtClean="0"/>
              <a:t>Measures from finite to infinite set of times</a:t>
            </a:r>
          </a:p>
          <a:p>
            <a:r>
              <a:rPr lang="en-US" sz="2000" dirty="0" smtClean="0"/>
              <a:t>=&gt; Multivariate Gaussian to Gaussian Process</a:t>
            </a:r>
          </a:p>
        </p:txBody>
      </p:sp>
      <p:sp>
        <p:nvSpPr>
          <p:cNvPr id="136" name="TextBox 135"/>
          <p:cNvSpPr txBox="1"/>
          <p:nvPr/>
        </p:nvSpPr>
        <p:spPr>
          <a:xfrm>
            <a:off x="6341028" y="4567553"/>
            <a:ext cx="2175211" cy="307777"/>
          </a:xfrm>
          <a:prstGeom prst="rect">
            <a:avLst/>
          </a:prstGeom>
          <a:noFill/>
        </p:spPr>
        <p:txBody>
          <a:bodyPr wrap="none" rtlCol="0">
            <a:spAutoFit/>
          </a:bodyPr>
          <a:lstStyle/>
          <a:p>
            <a:r>
              <a:rPr lang="en-US" sz="1400" dirty="0" smtClean="0"/>
              <a:t>Measures for 2 set of times</a:t>
            </a:r>
          </a:p>
        </p:txBody>
      </p:sp>
      <p:sp>
        <p:nvSpPr>
          <p:cNvPr id="137" name="TextBox 136"/>
          <p:cNvSpPr txBox="1"/>
          <p:nvPr/>
        </p:nvSpPr>
        <p:spPr>
          <a:xfrm>
            <a:off x="6607383" y="6506988"/>
            <a:ext cx="550151" cy="307777"/>
          </a:xfrm>
          <a:prstGeom prst="rect">
            <a:avLst/>
          </a:prstGeom>
          <a:noFill/>
        </p:spPr>
        <p:txBody>
          <a:bodyPr wrap="none" rtlCol="0">
            <a:spAutoFit/>
          </a:bodyPr>
          <a:lstStyle/>
          <a:p>
            <a:r>
              <a:rPr lang="en-US" sz="1400" dirty="0" smtClean="0"/>
              <a:t>2018</a:t>
            </a:r>
            <a:endParaRPr lang="en-US" dirty="0"/>
          </a:p>
        </p:txBody>
      </p:sp>
      <p:sp>
        <p:nvSpPr>
          <p:cNvPr id="18" name="Slide Number Placeholder 17"/>
          <p:cNvSpPr>
            <a:spLocks noGrp="1"/>
          </p:cNvSpPr>
          <p:nvPr>
            <p:ph type="sldNum" sz="quarter" idx="12"/>
          </p:nvPr>
        </p:nvSpPr>
        <p:spPr/>
        <p:txBody>
          <a:bodyPr/>
          <a:lstStyle/>
          <a:p>
            <a:fld id="{32D2B785-FA3C-F848-9CD0-8196455CE6D3}" type="slidenum">
              <a:rPr lang="en-US" smtClean="0"/>
              <a:t>14</a:t>
            </a:fld>
            <a:endParaRPr lang="en-US"/>
          </a:p>
        </p:txBody>
      </p:sp>
      <p:sp>
        <p:nvSpPr>
          <p:cNvPr id="89" name="Rectangle 88"/>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11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61" y="1382942"/>
            <a:ext cx="3143696" cy="369332"/>
          </a:xfrm>
          <a:prstGeom prst="rect">
            <a:avLst/>
          </a:prstGeom>
          <a:noFill/>
        </p:spPr>
        <p:txBody>
          <a:bodyPr wrap="square" rtlCol="0">
            <a:spAutoFit/>
          </a:bodyPr>
          <a:lstStyle/>
          <a:p>
            <a:pPr algn="ctr"/>
            <a:r>
              <a:rPr lang="en-US" b="1" dirty="0" smtClean="0"/>
              <a:t>•  Gaussian </a:t>
            </a:r>
            <a:r>
              <a:rPr lang="en-US" b="1" smtClean="0"/>
              <a:t>Process Equations</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89" name="TextBox 88"/>
          <p:cNvSpPr txBox="1"/>
          <p:nvPr/>
        </p:nvSpPr>
        <p:spPr>
          <a:xfrm>
            <a:off x="1033544" y="2499924"/>
            <a:ext cx="9712015" cy="369332"/>
          </a:xfrm>
          <a:prstGeom prst="rect">
            <a:avLst/>
          </a:prstGeom>
          <a:noFill/>
        </p:spPr>
        <p:txBody>
          <a:bodyPr wrap="square" rtlCol="0">
            <a:spAutoFit/>
          </a:bodyPr>
          <a:lstStyle/>
          <a:p>
            <a:pPr marL="285750" indent="-285750">
              <a:buFontTx/>
              <a:buChar char="-"/>
            </a:pPr>
            <a:r>
              <a:rPr lang="en-US" dirty="0" smtClean="0"/>
              <a:t>Prediction with Gaussian Process is done through conditional probability: </a:t>
            </a:r>
            <a:endParaRPr lang="en-US" b="0" i="0" dirty="0" smtClean="0">
              <a:latin typeface="Cambria Math" charset="0"/>
            </a:endParaRPr>
          </a:p>
        </p:txBody>
      </p:sp>
      <mc:AlternateContent xmlns:mc="http://schemas.openxmlformats.org/markup-compatibility/2006">
        <mc:Choice xmlns:a14="http://schemas.microsoft.com/office/drawing/2010/main" Requires="a14">
          <p:sp>
            <p:nvSpPr>
              <p:cNvPr id="2" name="TextBox 1"/>
              <p:cNvSpPr txBox="1"/>
              <p:nvPr/>
            </p:nvSpPr>
            <p:spPr>
              <a:xfrm>
                <a:off x="4794691" y="2103534"/>
                <a:ext cx="24096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atin typeface="Cambria Math" charset="0"/>
                        </a:rPr>
                        <m:t>Y</m:t>
                      </m:r>
                      <m:r>
                        <a:rPr lang="en-US">
                          <a:latin typeface="Cambria Math" charset="0"/>
                        </a:rPr>
                        <m:t>=</m:t>
                      </m:r>
                      <m:r>
                        <a:rPr lang="en-US" i="1">
                          <a:latin typeface="Cambria Math" charset="0"/>
                        </a:rPr>
                        <m:t>𝑔</m:t>
                      </m:r>
                      <m:d>
                        <m:dPr>
                          <m:ctrlPr>
                            <a:rPr lang="en-US" i="1">
                              <a:latin typeface="Cambria Math" charset="0"/>
                            </a:rPr>
                          </m:ctrlPr>
                        </m:dPr>
                        <m:e>
                          <m:r>
                            <a:rPr lang="en-US" i="1">
                              <a:latin typeface="Cambria Math" charset="0"/>
                            </a:rPr>
                            <m:t>𝑥</m:t>
                          </m:r>
                        </m:e>
                      </m:d>
                      <m:r>
                        <a:rPr lang="en-US" i="1">
                          <a:latin typeface="Cambria Math" charset="0"/>
                        </a:rPr>
                        <m:t>~</m:t>
                      </m:r>
                      <m:r>
                        <a:rPr lang="en-US" i="1">
                          <a:latin typeface="Cambria Math" charset="0"/>
                        </a:rPr>
                        <m:t>𝑁</m:t>
                      </m:r>
                      <m:r>
                        <a:rPr lang="en-US" i="1">
                          <a:latin typeface="Cambria Math" charset="0"/>
                        </a:rPr>
                        <m:t>(</m:t>
                      </m:r>
                      <m:sSub>
                        <m:sSubPr>
                          <m:ctrlPr>
                            <a:rPr lang="en-US" i="1">
                              <a:latin typeface="Cambria Math" charset="0"/>
                            </a:rPr>
                          </m:ctrlPr>
                        </m:sSubPr>
                        <m:e>
                          <m:r>
                            <a:rPr lang="en-US" i="1">
                              <a:latin typeface="Cambria Math" charset="0"/>
                            </a:rPr>
                            <m:t>𝑀</m:t>
                          </m:r>
                        </m:e>
                        <m:sub>
                          <m:r>
                            <a:rPr lang="en-US" i="1">
                              <a:latin typeface="Cambria Math" charset="0"/>
                            </a:rPr>
                            <m:t>𝑌</m:t>
                          </m:r>
                        </m:sub>
                      </m:sSub>
                      <m:r>
                        <a:rPr lang="en-US" i="1">
                          <a:latin typeface="Cambria Math" charset="0"/>
                        </a:rPr>
                        <m:t>,</m:t>
                      </m:r>
                      <m:sSub>
                        <m:sSubPr>
                          <m:ctrlPr>
                            <a:rPr lang="en-US" i="1">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𝑌𝑌</m:t>
                          </m:r>
                        </m:sub>
                      </m:sSub>
                      <m:r>
                        <a:rPr lang="en-US" i="1">
                          <a:latin typeface="Cambria Math" charset="0"/>
                        </a:rPr>
                        <m:t>)</m:t>
                      </m:r>
                    </m:oMath>
                  </m:oMathPara>
                </a14:m>
                <a:endParaRPr lang="en-US" dirty="0"/>
              </a:p>
            </p:txBody>
          </p:sp>
        </mc:Choice>
        <mc:Fallback>
          <p:sp>
            <p:nvSpPr>
              <p:cNvPr id="2" name="TextBox 1"/>
              <p:cNvSpPr txBox="1">
                <a:spLocks noRot="1" noChangeAspect="1" noMove="1" noResize="1" noEditPoints="1" noAdjustHandles="1" noChangeArrowheads="1" noChangeShapeType="1" noTextEdit="1"/>
              </p:cNvSpPr>
              <p:nvPr/>
            </p:nvSpPr>
            <p:spPr>
              <a:xfrm>
                <a:off x="4794691" y="2103534"/>
                <a:ext cx="2409634" cy="369332"/>
              </a:xfrm>
              <a:prstGeom prst="rect">
                <a:avLst/>
              </a:prstGeom>
              <a:blipFill rotWithShape="0">
                <a:blip r:embed="rId3"/>
                <a:stretch>
                  <a:fillRect b="-13115"/>
                </a:stretch>
              </a:blipFill>
            </p:spPr>
            <p:txBody>
              <a:bodyPr/>
              <a:lstStyle/>
              <a:p>
                <a:r>
                  <a:rPr lang="en-US">
                    <a:noFill/>
                  </a:rPr>
                  <a:t> </a:t>
                </a:r>
              </a:p>
            </p:txBody>
          </p:sp>
        </mc:Fallback>
      </mc:AlternateContent>
      <p:sp>
        <p:nvSpPr>
          <p:cNvPr id="28" name="TextBox 27"/>
          <p:cNvSpPr txBox="1"/>
          <p:nvPr/>
        </p:nvSpPr>
        <p:spPr>
          <a:xfrm>
            <a:off x="1033544" y="1776098"/>
            <a:ext cx="9712015" cy="369332"/>
          </a:xfrm>
          <a:prstGeom prst="rect">
            <a:avLst/>
          </a:prstGeom>
          <a:noFill/>
        </p:spPr>
        <p:txBody>
          <a:bodyPr wrap="square" rtlCol="0">
            <a:spAutoFit/>
          </a:bodyPr>
          <a:lstStyle/>
          <a:p>
            <a:pPr marL="285750" indent="-285750">
              <a:buFontTx/>
              <a:buChar char="-"/>
            </a:pPr>
            <a:r>
              <a:rPr lang="en-US" dirty="0" smtClean="0"/>
              <a:t>Gaussian Process is given by  </a:t>
            </a:r>
            <a:endParaRPr lang="en-US" b="0" i="0" dirty="0" smtClean="0">
              <a:latin typeface="Cambria Math" charset="0"/>
            </a:endParaRPr>
          </a:p>
        </p:txBody>
      </p:sp>
      <mc:AlternateContent xmlns:mc="http://schemas.openxmlformats.org/markup-compatibility/2006">
        <mc:Choice xmlns:a14="http://schemas.microsoft.com/office/drawing/2010/main" Requires="a14">
          <p:sp>
            <p:nvSpPr>
              <p:cNvPr id="29" name="TextBox 28"/>
              <p:cNvSpPr txBox="1"/>
              <p:nvPr/>
            </p:nvSpPr>
            <p:spPr>
              <a:xfrm>
                <a:off x="8162462" y="3476569"/>
                <a:ext cx="2414122" cy="11015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𝑌𝑌</m:t>
                          </m:r>
                        </m:sub>
                      </m:sSub>
                      <m:r>
                        <a:rPr lang="en-US" b="0" i="0" smtClean="0">
                          <a:latin typeface="Cambria Math" charset="0"/>
                        </a:rPr>
                        <m:t>=</m:t>
                      </m:r>
                      <m:r>
                        <m:rPr>
                          <m:sty m:val="p"/>
                        </m:rPr>
                        <a:rPr lang="el-GR" b="0" i="1" smtClean="0">
                          <a:latin typeface="Cambria Math" charset="0"/>
                          <a:ea typeface="Cambria Math" charset="0"/>
                          <a:cs typeface="Cambria Math" charset="0"/>
                        </a:rPr>
                        <m:t>ρ</m:t>
                      </m:r>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𝑥</m:t>
                          </m:r>
                          <m:r>
                            <a:rPr lang="en-US" b="0" i="1" smtClean="0">
                              <a:latin typeface="Cambria Math" charset="0"/>
                              <a:ea typeface="Cambria Math" charset="0"/>
                              <a:cs typeface="Cambria Math" charset="0"/>
                            </a:rPr>
                            <m:t>,</m:t>
                          </m:r>
                          <m:sSup>
                            <m:sSupPr>
                              <m:ctrlPr>
                                <a:rPr lang="en-US" b="0" i="1" smtClean="0">
                                  <a:latin typeface="Cambria Math" charset="0"/>
                                  <a:ea typeface="Cambria Math" charset="0"/>
                                  <a:cs typeface="Cambria Math" charset="0"/>
                                </a:rPr>
                              </m:ctrlPr>
                            </m:sSupPr>
                            <m:e>
                              <m:r>
                                <a:rPr lang="en-US" b="0" i="1" smtClean="0">
                                  <a:latin typeface="Cambria Math" charset="0"/>
                                  <a:ea typeface="Cambria Math" charset="0"/>
                                  <a:cs typeface="Cambria Math" charset="0"/>
                                </a:rPr>
                                <m:t>𝑥</m:t>
                              </m:r>
                            </m:e>
                            <m:sup>
                              <m:r>
                                <a:rPr lang="en-US" b="0" i="1" smtClean="0">
                                  <a:latin typeface="Cambria Math" charset="0"/>
                                  <a:ea typeface="Cambria Math" charset="0"/>
                                  <a:cs typeface="Cambria Math" charset="0"/>
                                </a:rPr>
                                <m:t>′</m:t>
                              </m:r>
                            </m:sup>
                          </m:sSup>
                        </m:e>
                      </m:d>
                      <m:sSubSup>
                        <m:sSubSupPr>
                          <m:ctrlPr>
                            <a:rPr lang="en-US" b="0" i="1" smtClean="0">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𝑓</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m:t>
                      </m:r>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𝑣</m:t>
                          </m:r>
                        </m:sub>
                        <m:sup>
                          <m:r>
                            <a:rPr lang="en-US" i="1">
                              <a:latin typeface="Cambria Math" charset="0"/>
                              <a:ea typeface="Cambria Math" charset="0"/>
                              <a:cs typeface="Cambria Math" charset="0"/>
                            </a:rPr>
                            <m:t>2</m:t>
                          </m:r>
                        </m:sup>
                      </m:sSubSup>
                    </m:oMath>
                  </m:oMathPara>
                </a14:m>
                <a:endParaRPr lang="en-US" b="0" dirty="0" smtClean="0">
                  <a:ea typeface="Cambria Math" charset="0"/>
                  <a:cs typeface="Cambria Math" charset="0"/>
                </a:endParaRPr>
              </a:p>
              <a:p>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𝑌</m:t>
                          </m:r>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r>
                        <a:rPr lang="en-US">
                          <a:latin typeface="Cambria Math" charset="0"/>
                        </a:rPr>
                        <m:t>=</m:t>
                      </m:r>
                      <m:r>
                        <m:rPr>
                          <m:sty m:val="p"/>
                        </m:rPr>
                        <a:rPr lang="el-GR" i="1">
                          <a:latin typeface="Cambria Math" charset="0"/>
                          <a:ea typeface="Cambria Math" charset="0"/>
                          <a:cs typeface="Cambria Math" charset="0"/>
                        </a:rPr>
                        <m:t>ρ</m:t>
                      </m:r>
                      <m:d>
                        <m:dPr>
                          <m:ctrlPr>
                            <a:rPr lang="en-US" i="1">
                              <a:latin typeface="Cambria Math" charset="0"/>
                              <a:ea typeface="Cambria Math" charset="0"/>
                              <a:cs typeface="Cambria Math" charset="0"/>
                            </a:rPr>
                          </m:ctrlPr>
                        </m:dPr>
                        <m:e>
                          <m:r>
                            <a:rPr lang="en-US" i="1">
                              <a:latin typeface="Cambria Math" charset="0"/>
                              <a:ea typeface="Cambria Math" charset="0"/>
                              <a:cs typeface="Cambria Math" charset="0"/>
                            </a:rPr>
                            <m:t>𝑥</m:t>
                          </m:r>
                          <m:r>
                            <a:rPr lang="en-US" i="1">
                              <a:latin typeface="Cambria Math" charset="0"/>
                              <a:ea typeface="Cambria Math" charset="0"/>
                              <a:cs typeface="Cambria Math" charset="0"/>
                            </a:rPr>
                            <m:t>,</m:t>
                          </m:r>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b="0" i="1" smtClean="0">
                                  <a:latin typeface="Cambria Math" charset="0"/>
                                  <a:ea typeface="Cambria Math" charset="0"/>
                                  <a:cs typeface="Cambria Math" charset="0"/>
                                </a:rPr>
                                <m:t>𝑃</m:t>
                              </m:r>
                            </m:sub>
                          </m:sSub>
                          <m:r>
                            <a:rPr lang="en-US" b="0" i="1" smtClean="0">
                              <a:latin typeface="Cambria Math" charset="0"/>
                              <a:ea typeface="Cambria Math" charset="0"/>
                              <a:cs typeface="Cambria Math" charset="0"/>
                            </a:rPr>
                            <m:t>′</m:t>
                          </m:r>
                        </m:e>
                      </m:d>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𝑓</m:t>
                          </m:r>
                        </m:sub>
                        <m:sup>
                          <m:r>
                            <a:rPr lang="en-US" i="1">
                              <a:latin typeface="Cambria Math" charset="0"/>
                              <a:ea typeface="Cambria Math" charset="0"/>
                              <a:cs typeface="Cambria Math" charset="0"/>
                            </a:rPr>
                            <m:t>2</m:t>
                          </m:r>
                        </m:sup>
                      </m:sSubSup>
                    </m:oMath>
                  </m:oMathPara>
                </a14:m>
                <a:endParaRPr lang="en-US" dirty="0" smtClean="0"/>
              </a:p>
              <a:p>
                <a14:m>
                  <m:oMathPara xmlns:m="http://schemas.openxmlformats.org/officeDocument/2006/math">
                    <m:oMathParaPr>
                      <m:jc m:val="centerGroup"/>
                    </m:oMathParaPr>
                    <m:oMath xmlns:m="http://schemas.openxmlformats.org/officeDocument/2006/math">
                      <m:sSub>
                        <m:sSubPr>
                          <m:ctrlPr>
                            <a:rPr lang="en-US" i="1">
                              <a:latin typeface="Cambria Math" charset="0"/>
                            </a:rPr>
                          </m:ctrlPr>
                        </m:sSub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m:t>
                              </m:r>
                            </m:e>
                            <m:sub>
                              <m:r>
                                <a:rPr lang="en-US" i="1">
                                  <a:latin typeface="Cambria Math" charset="0"/>
                                </a:rPr>
                                <m:t>𝑝</m:t>
                              </m:r>
                            </m:sub>
                          </m:sSub>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r>
                        <a:rPr lang="en-US">
                          <a:latin typeface="Cambria Math" charset="0"/>
                        </a:rPr>
                        <m:t>=</m:t>
                      </m:r>
                      <m:r>
                        <m:rPr>
                          <m:sty m:val="p"/>
                        </m:rPr>
                        <a:rPr lang="el-GR" i="1">
                          <a:latin typeface="Cambria Math" charset="0"/>
                          <a:ea typeface="Cambria Math" charset="0"/>
                          <a:cs typeface="Cambria Math" charset="0"/>
                        </a:rPr>
                        <m:t>ρ</m:t>
                      </m:r>
                      <m:d>
                        <m:dPr>
                          <m:ctrlPr>
                            <a:rPr lang="en-US" i="1">
                              <a:latin typeface="Cambria Math" charset="0"/>
                              <a:ea typeface="Cambria Math" charset="0"/>
                              <a:cs typeface="Cambria Math" charset="0"/>
                            </a:rPr>
                          </m:ctrlPr>
                        </m:dPr>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𝑃</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𝑃</m:t>
                              </m:r>
                            </m:sub>
                          </m:sSub>
                          <m:r>
                            <a:rPr lang="en-US" b="0" i="1" smtClean="0">
                              <a:latin typeface="Cambria Math" charset="0"/>
                              <a:ea typeface="Cambria Math" charset="0"/>
                              <a:cs typeface="Cambria Math" charset="0"/>
                            </a:rPr>
                            <m:t>′</m:t>
                          </m:r>
                        </m:e>
                      </m:d>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𝑓</m:t>
                          </m:r>
                        </m:sub>
                        <m:sup>
                          <m:r>
                            <a:rPr lang="en-US" i="1">
                              <a:latin typeface="Cambria Math" charset="0"/>
                              <a:ea typeface="Cambria Math" charset="0"/>
                              <a:cs typeface="Cambria Math" charset="0"/>
                            </a:rPr>
                            <m:t>2</m:t>
                          </m:r>
                        </m:sup>
                      </m:sSubSup>
                    </m:oMath>
                  </m:oMathPara>
                </a14:m>
                <a:endParaRPr lang="en-US" dirty="0"/>
              </a:p>
            </p:txBody>
          </p:sp>
        </mc:Choice>
        <mc:Fallback>
          <p:sp>
            <p:nvSpPr>
              <p:cNvPr id="29" name="TextBox 28"/>
              <p:cNvSpPr txBox="1">
                <a:spLocks noRot="1" noChangeAspect="1" noMove="1" noResize="1" noEditPoints="1" noAdjustHandles="1" noChangeArrowheads="1" noChangeShapeType="1" noTextEdit="1"/>
              </p:cNvSpPr>
              <p:nvPr/>
            </p:nvSpPr>
            <p:spPr>
              <a:xfrm>
                <a:off x="8162462" y="3476569"/>
                <a:ext cx="2414122" cy="1101520"/>
              </a:xfrm>
              <a:prstGeom prst="rect">
                <a:avLst/>
              </a:prstGeom>
              <a:blipFill rotWithShape="0">
                <a:blip r:embed="rId4"/>
                <a:stretch>
                  <a:fillRect b="-1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4934706" y="2982584"/>
                <a:ext cx="1909690" cy="41049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i="0" smtClean="0">
                              <a:latin typeface="Cambria Math" charset="0"/>
                            </a:rPr>
                            <m:t>Pr</m:t>
                          </m:r>
                        </m:fName>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𝑝</m:t>
                                  </m:r>
                                </m:sub>
                              </m:sSub>
                              <m:r>
                                <a:rPr lang="en-US" b="0" i="1" smtClean="0">
                                  <a:latin typeface="Cambria Math" charset="0"/>
                                </a:rPr>
                                <m:t>=</m:t>
                              </m:r>
                              <m:r>
                                <a:rPr lang="en-US" b="0" i="1" smtClean="0">
                                  <a:latin typeface="Cambria Math" charset="0"/>
                                </a:rPr>
                                <m:t>𝑦</m:t>
                              </m:r>
                            </m:e>
                            <m:e>
                              <m:sSub>
                                <m:sSubPr>
                                  <m:ctrlPr>
                                    <a:rPr lang="en-US" b="0" i="1" smtClean="0">
                                      <a:latin typeface="Cambria Math" charset="0"/>
                                    </a:rPr>
                                  </m:ctrlPr>
                                </m:sSubPr>
                                <m:e>
                                  <m:r>
                                    <a:rPr lang="en-US" b="0" i="1" smtClean="0">
                                      <a:latin typeface="Cambria Math" charset="0"/>
                                    </a:rPr>
                                    <m:t>𝑋</m:t>
                                  </m:r>
                                </m:e>
                                <m:sub>
                                  <m:r>
                                    <a:rPr lang="en-US" b="0" i="1" smtClean="0">
                                      <a:latin typeface="Cambria Math" charset="0"/>
                                    </a:rPr>
                                    <m:t>𝑝</m:t>
                                  </m:r>
                                </m:sub>
                              </m:sSub>
                              <m:r>
                                <a:rPr lang="en-US" b="0" i="1" smtClean="0">
                                  <a:latin typeface="Cambria Math" charset="0"/>
                                </a:rPr>
                                <m:t>,</m:t>
                              </m:r>
                              <m:r>
                                <a:rPr lang="en-US" b="0" i="1" smtClean="0">
                                  <a:latin typeface="Cambria Math" charset="0"/>
                                </a:rPr>
                                <m:t>𝐷</m:t>
                              </m:r>
                            </m:e>
                          </m:d>
                        </m:e>
                      </m:func>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4934706" y="2982584"/>
                <a:ext cx="1909690" cy="410497"/>
              </a:xfrm>
              <a:prstGeom prst="rect">
                <a:avLst/>
              </a:prstGeom>
              <a:blipFill rotWithShape="0">
                <a:blip r:embed="rId5"/>
                <a:stretch>
                  <a:fillRect b="-2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1564592" y="3683233"/>
                <a:ext cx="1017971" cy="71019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𝑌</m:t>
                      </m:r>
                      <m:r>
                        <a:rPr lang="en-US" b="0" i="1" smtClean="0">
                          <a:latin typeface="Cambria Math" charset="0"/>
                        </a:rPr>
                        <m:t>=</m:t>
                      </m:r>
                      <m:d>
                        <m:dPr>
                          <m:begChr m:val="{"/>
                          <m:endChr m:val=""/>
                          <m:ctrlPr>
                            <a:rPr lang="mr-IN" b="0" i="1" smtClean="0">
                              <a:latin typeface="Cambria Math" charset="0"/>
                            </a:rPr>
                          </m:ctrlPr>
                        </m:dPr>
                        <m:e>
                          <m:eqArr>
                            <m:eqArrPr>
                              <m:ctrlPr>
                                <a:rPr lang="mr-IN" b="0" i="1" smtClean="0">
                                  <a:latin typeface="Cambria Math" charset="0"/>
                                </a:rPr>
                              </m:ctrlPr>
                            </m:eqArrPr>
                            <m:e>
                              <m:r>
                                <a:rPr lang="en-US" b="0" i="1" smtClean="0">
                                  <a:latin typeface="Cambria Math" charset="0"/>
                                </a:rPr>
                                <m:t>𝑌</m:t>
                              </m:r>
                            </m:e>
                            <m:e>
                              <m:sSub>
                                <m:sSubPr>
                                  <m:ctrlPr>
                                    <a:rPr lang="en-US" b="0" i="1" smtClean="0">
                                      <a:latin typeface="Cambria Math" charset="0"/>
                                    </a:rPr>
                                  </m:ctrlPr>
                                </m:sSubPr>
                                <m:e>
                                  <m:r>
                                    <a:rPr lang="en-US" b="0" i="1" smtClean="0">
                                      <a:latin typeface="Cambria Math" charset="0"/>
                                    </a:rPr>
                                    <m:t>𝑌</m:t>
                                  </m:r>
                                </m:e>
                                <m:sub>
                                  <m:r>
                                    <a:rPr lang="en-US" b="0" i="1" smtClean="0">
                                      <a:latin typeface="Cambria Math" charset="0"/>
                                    </a:rPr>
                                    <m:t>𝑝</m:t>
                                  </m:r>
                                </m:sub>
                              </m:sSub>
                            </m:e>
                          </m:eqArr>
                        </m:e>
                      </m:d>
                    </m:oMath>
                  </m:oMathPara>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1564592" y="3683233"/>
                <a:ext cx="1017971" cy="71019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995648" y="3632450"/>
                <a:ext cx="1205907" cy="81176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𝑀</m:t>
                      </m:r>
                      <m:r>
                        <a:rPr lang="en-US" b="0" i="1" smtClean="0">
                          <a:latin typeface="Cambria Math" charset="0"/>
                        </a:rPr>
                        <m:t>=</m:t>
                      </m:r>
                      <m:d>
                        <m:dPr>
                          <m:begChr m:val="{"/>
                          <m:endChr m:val=""/>
                          <m:ctrlPr>
                            <a:rPr lang="mr-IN" b="0" i="1" smtClean="0">
                              <a:latin typeface="Cambria Math" charset="0"/>
                            </a:rPr>
                          </m:ctrlPr>
                        </m:dPr>
                        <m:e>
                          <m:eqArr>
                            <m:eqArrPr>
                              <m:ctrlPr>
                                <a:rPr lang="mr-IN" b="0" i="1" smtClean="0">
                                  <a:latin typeface="Cambria Math" charset="0"/>
                                </a:rPr>
                              </m:ctrlPr>
                            </m:eqArrPr>
                            <m:e>
                              <m:sSub>
                                <m:sSubPr>
                                  <m:ctrlPr>
                                    <a:rPr lang="en-US" i="1">
                                      <a:latin typeface="Cambria Math" charset="0"/>
                                    </a:rPr>
                                  </m:ctrlPr>
                                </m:sSubPr>
                                <m:e>
                                  <m:r>
                                    <a:rPr lang="en-US" i="1">
                                      <a:latin typeface="Cambria Math" charset="0"/>
                                    </a:rPr>
                                    <m:t>𝑀</m:t>
                                  </m:r>
                                </m:e>
                                <m:sub>
                                  <m:r>
                                    <a:rPr lang="en-US" i="1">
                                      <a:latin typeface="Cambria Math" charset="0"/>
                                    </a:rPr>
                                    <m:t>𝑌</m:t>
                                  </m:r>
                                </m:sub>
                              </m:sSub>
                            </m:e>
                            <m:e>
                              <m:sSub>
                                <m:sSubPr>
                                  <m:ctrlPr>
                                    <a:rPr lang="en-US" i="1">
                                      <a:latin typeface="Cambria Math" charset="0"/>
                                    </a:rPr>
                                  </m:ctrlPr>
                                </m:sSubPr>
                                <m:e>
                                  <m:r>
                                    <a:rPr lang="en-US" i="1">
                                      <a:latin typeface="Cambria Math" charset="0"/>
                                    </a:rPr>
                                    <m:t>𝑀</m:t>
                                  </m:r>
                                </m:e>
                                <m:sub>
                                  <m:sSub>
                                    <m:sSubPr>
                                      <m:ctrlPr>
                                        <a:rPr lang="en-US" i="1" smtClean="0">
                                          <a:latin typeface="Cambria Math" charset="0"/>
                                        </a:rPr>
                                      </m:ctrlPr>
                                    </m:sSubPr>
                                    <m:e>
                                      <m:r>
                                        <a:rPr lang="en-US" b="0" i="1" smtClean="0">
                                          <a:latin typeface="Cambria Math" charset="0"/>
                                        </a:rPr>
                                        <m:t>𝑌</m:t>
                                      </m:r>
                                    </m:e>
                                    <m:sub>
                                      <m:r>
                                        <a:rPr lang="en-US" b="0" i="1" smtClean="0">
                                          <a:latin typeface="Cambria Math" charset="0"/>
                                        </a:rPr>
                                        <m:t>𝑝</m:t>
                                      </m:r>
                                    </m:sub>
                                  </m:sSub>
                                </m:sub>
                              </m:sSub>
                            </m:e>
                          </m:eqArr>
                        </m:e>
                      </m:d>
                    </m:oMath>
                  </m:oMathPara>
                </a14:m>
                <a:endParaRPr lang="en-US" dirty="0"/>
              </a:p>
            </p:txBody>
          </p:sp>
        </mc:Choice>
        <mc:Fallback>
          <p:sp>
            <p:nvSpPr>
              <p:cNvPr id="32" name="TextBox 31"/>
              <p:cNvSpPr txBox="1">
                <a:spLocks noRot="1" noChangeAspect="1" noMove="1" noResize="1" noEditPoints="1" noAdjustHandles="1" noChangeArrowheads="1" noChangeShapeType="1" noTextEdit="1"/>
              </p:cNvSpPr>
              <p:nvPr/>
            </p:nvSpPr>
            <p:spPr>
              <a:xfrm>
                <a:off x="2995648" y="3632450"/>
                <a:ext cx="1205907" cy="811761"/>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5010600" y="3651366"/>
                <a:ext cx="2587055" cy="81118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l-GR" i="1" smtClean="0">
                          <a:latin typeface="Cambria Math" charset="0"/>
                          <a:ea typeface="Cambria Math" charset="0"/>
                          <a:cs typeface="Cambria Math" charset="0"/>
                        </a:rPr>
                        <m:t>Σ</m:t>
                      </m:r>
                      <m:r>
                        <a:rPr lang="en-US" b="0" i="1" smtClean="0">
                          <a:latin typeface="Cambria Math" charset="0"/>
                        </a:rPr>
                        <m:t>=</m:t>
                      </m:r>
                      <m:d>
                        <m:dPr>
                          <m:begChr m:val="["/>
                          <m:endChr m:val="]"/>
                          <m:ctrlPr>
                            <a:rPr lang="en-US" b="0" i="1" smtClean="0">
                              <a:latin typeface="Cambria Math" charset="0"/>
                            </a:rPr>
                          </m:ctrlPr>
                        </m:dPr>
                        <m:e>
                          <m:eqArr>
                            <m:eqArrPr>
                              <m:ctrlPr>
                                <a:rPr lang="mr-IN" i="1">
                                  <a:latin typeface="Cambria Math" charset="0"/>
                                </a:rPr>
                              </m:ctrlPr>
                            </m:eqArrPr>
                            <m:e>
                              <m:r>
                                <a:rPr lang="en-US" b="0" i="1" smtClean="0">
                                  <a:latin typeface="Cambria Math" charset="0"/>
                                </a:rPr>
                                <m:t>(</m:t>
                              </m:r>
                              <m:sSub>
                                <m:sSubPr>
                                  <m:ctrlPr>
                                    <a:rPr lang="en-US" i="1">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𝑌𝑌</m:t>
                                  </m:r>
                                </m:sub>
                              </m:sSub>
                              <m:r>
                                <a:rPr lang="en-US" b="0" i="1" smtClean="0">
                                  <a:latin typeface="Cambria Math" charset="0"/>
                                </a:rPr>
                                <m:t>+</m:t>
                              </m:r>
                              <m:sSubSup>
                                <m:sSubSupPr>
                                  <m:ctrlPr>
                                    <a:rPr lang="en-US" i="1">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i="1">
                                      <a:latin typeface="Cambria Math" charset="0"/>
                                      <a:ea typeface="Cambria Math" charset="0"/>
                                      <a:cs typeface="Cambria Math" charset="0"/>
                                    </a:rPr>
                                    <m:t>𝑣</m:t>
                                  </m:r>
                                </m:sub>
                                <m:sup>
                                  <m:r>
                                    <a:rPr lang="en-US" i="1">
                                      <a:latin typeface="Cambria Math" charset="0"/>
                                      <a:ea typeface="Cambria Math" charset="0"/>
                                      <a:cs typeface="Cambria Math" charset="0"/>
                                    </a:rPr>
                                    <m:t>2</m:t>
                                  </m:r>
                                </m:sup>
                              </m:sSubSup>
                              <m:r>
                                <a:rPr lang="en-US" b="0" i="1" smtClean="0">
                                  <a:latin typeface="Cambria Math" charset="0"/>
                                  <a:ea typeface="Cambria Math" charset="0"/>
                                  <a:cs typeface="Cambria Math" charset="0"/>
                                </a:rPr>
                                <m:t>)</m:t>
                              </m:r>
                              <m:sSub>
                                <m:sSubPr>
                                  <m:ctrlPr>
                                    <a:rPr lang="en-US" i="1">
                                      <a:latin typeface="Cambria Math" charset="0"/>
                                    </a:rPr>
                                  </m:ctrlPr>
                                </m:sSubPr>
                                <m:e>
                                  <m:r>
                                    <a:rPr lang="en-US" b="0" i="1" smtClean="0">
                                      <a:latin typeface="Cambria Math" charset="0"/>
                                    </a:rPr>
                                    <m:t>    </m:t>
                                  </m:r>
                                  <m:r>
                                    <m:rPr>
                                      <m:sty m:val="p"/>
                                    </m:rPr>
                                    <a:rPr lang="el-GR" i="1">
                                      <a:latin typeface="Cambria Math" charset="0"/>
                                      <a:ea typeface="Cambria Math" charset="0"/>
                                      <a:cs typeface="Cambria Math" charset="0"/>
                                    </a:rPr>
                                    <m:t>Σ</m:t>
                                  </m:r>
                                </m:e>
                                <m:sub>
                                  <m:r>
                                    <a:rPr lang="en-US" i="1">
                                      <a:latin typeface="Cambria Math" charset="0"/>
                                    </a:rPr>
                                    <m:t>𝑌</m:t>
                                  </m:r>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e>
                            <m:e>
                              <m:sSubSup>
                                <m:sSubSupPr>
                                  <m:ctrlPr>
                                    <a:rPr lang="en-US" i="1">
                                      <a:latin typeface="Cambria Math" charset="0"/>
                                      <a:ea typeface="Cambria Math" charset="0"/>
                                      <a:cs typeface="Cambria Math" charset="0"/>
                                    </a:rPr>
                                  </m:ctrlPr>
                                </m:sSubSup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𝑌𝑌</m:t>
                                      </m:r>
                                    </m:e>
                                    <m:sub>
                                      <m:r>
                                        <a:rPr lang="en-US" i="1">
                                          <a:latin typeface="Cambria Math" charset="0"/>
                                        </a:rPr>
                                        <m:t>𝑝</m:t>
                                      </m:r>
                                    </m:sub>
                                  </m:sSub>
                                </m:sub>
                                <m:sup>
                                  <m:r>
                                    <a:rPr lang="en-US" i="1">
                                      <a:latin typeface="Cambria Math" charset="0"/>
                                      <a:ea typeface="Cambria Math" charset="0"/>
                                      <a:cs typeface="Cambria Math" charset="0"/>
                                    </a:rPr>
                                    <m:t>𝑇</m:t>
                                  </m:r>
                                </m:sup>
                              </m:sSubSup>
                              <m:r>
                                <a:rPr lang="en-US" b="0" i="1" smtClean="0">
                                  <a:latin typeface="Cambria Math" charset="0"/>
                                  <a:ea typeface="Cambria Math" charset="0"/>
                                  <a:cs typeface="Cambria Math" charset="0"/>
                                </a:rPr>
                                <m:t>                </m:t>
                              </m:r>
                              <m:sSub>
                                <m:sSubPr>
                                  <m:ctrlPr>
                                    <a:rPr lang="en-US" i="1">
                                      <a:latin typeface="Cambria Math" charset="0"/>
                                    </a:rPr>
                                  </m:ctrlPr>
                                </m:sSub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m:t>
                                      </m:r>
                                    </m:e>
                                    <m:sub>
                                      <m:r>
                                        <a:rPr lang="en-US" i="1">
                                          <a:latin typeface="Cambria Math" charset="0"/>
                                        </a:rPr>
                                        <m:t>𝑝</m:t>
                                      </m:r>
                                    </m:sub>
                                  </m:sSub>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e>
                          </m:eqArr>
                        </m:e>
                      </m:d>
                    </m:oMath>
                  </m:oMathPara>
                </a14:m>
                <a:endParaRPr lang="en-US" dirty="0"/>
              </a:p>
            </p:txBody>
          </p:sp>
        </mc:Choice>
        <mc:Fallback>
          <p:sp>
            <p:nvSpPr>
              <p:cNvPr id="33" name="TextBox 32"/>
              <p:cNvSpPr txBox="1">
                <a:spLocks noRot="1" noChangeAspect="1" noMove="1" noResize="1" noEditPoints="1" noAdjustHandles="1" noChangeArrowheads="1" noChangeShapeType="1" noTextEdit="1"/>
              </p:cNvSpPr>
              <p:nvPr/>
            </p:nvSpPr>
            <p:spPr>
              <a:xfrm>
                <a:off x="5010600" y="3651366"/>
                <a:ext cx="2587055" cy="811184"/>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p:cNvSpPr txBox="1"/>
              <p:nvPr/>
            </p:nvSpPr>
            <p:spPr>
              <a:xfrm>
                <a:off x="1658039" y="4875956"/>
                <a:ext cx="2964338" cy="436338"/>
              </a:xfrm>
              <a:prstGeom prst="rect">
                <a:avLst/>
              </a:prstGeom>
              <a:noFill/>
            </p:spPr>
            <p:txBody>
              <a:bodyPr wrap="none" rtlCol="0">
                <a:spAutoFit/>
              </a:bodyPr>
              <a:lstStyle/>
              <a:p>
                <a14:m>
                  <m:oMath xmlns:m="http://schemas.openxmlformats.org/officeDocument/2006/math">
                    <m:sSub>
                      <m:sSubPr>
                        <m:ctrlPr>
                          <a:rPr lang="en-US" b="0" i="1" smtClean="0">
                            <a:latin typeface="Cambria Math" charset="0"/>
                          </a:rPr>
                        </m:ctrlPr>
                      </m:sSubPr>
                      <m:e>
                        <m:r>
                          <a:rPr lang="en-US" b="0" i="1" smtClean="0">
                            <a:latin typeface="Cambria Math" charset="0"/>
                          </a:rPr>
                          <m:t>𝑀</m:t>
                        </m:r>
                      </m:e>
                      <m:sub>
                        <m:r>
                          <a:rPr lang="en-US" b="0" i="1" smtClean="0">
                            <a:latin typeface="Cambria Math" charset="0"/>
                          </a:rPr>
                          <m:t>𝑝</m:t>
                        </m:r>
                      </m:sub>
                    </m:sSub>
                    <m:r>
                      <a:rPr lang="en-US" b="0" i="1" smtClean="0">
                        <a:latin typeface="Cambria Math" charset="0"/>
                      </a:rPr>
                      <m:t>=</m:t>
                    </m:r>
                    <m:sSub>
                      <m:sSubPr>
                        <m:ctrlPr>
                          <a:rPr lang="en-US" i="1">
                            <a:latin typeface="Cambria Math" charset="0"/>
                          </a:rPr>
                        </m:ctrlPr>
                      </m:sSubPr>
                      <m:e>
                        <m:r>
                          <a:rPr lang="en-US" i="1">
                            <a:latin typeface="Cambria Math" charset="0"/>
                          </a:rPr>
                          <m:t>𝑀</m:t>
                        </m:r>
                      </m:e>
                      <m:sub>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oMath>
                </a14:m>
                <a:r>
                  <a:rPr lang="en-US" dirty="0" smtClean="0"/>
                  <a:t>+</a:t>
                </a:r>
                <a14:m>
                  <m:oMath xmlns:m="http://schemas.openxmlformats.org/officeDocument/2006/math">
                    <m:sSubSup>
                      <m:sSubSupPr>
                        <m:ctrlPr>
                          <a:rPr lang="en-US" i="1">
                            <a:latin typeface="Cambria Math" charset="0"/>
                            <a:ea typeface="Cambria Math" charset="0"/>
                            <a:cs typeface="Cambria Math" charset="0"/>
                          </a:rPr>
                        </m:ctrlPr>
                      </m:sSubSup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𝑌𝑌</m:t>
                            </m:r>
                          </m:e>
                          <m:sub>
                            <m:r>
                              <a:rPr lang="en-US" i="1">
                                <a:latin typeface="Cambria Math" charset="0"/>
                              </a:rPr>
                              <m:t>𝑝</m:t>
                            </m:r>
                          </m:sub>
                        </m:sSub>
                      </m:sub>
                      <m:sup>
                        <m:r>
                          <a:rPr lang="en-US" i="1">
                            <a:latin typeface="Cambria Math" charset="0"/>
                            <a:ea typeface="Cambria Math" charset="0"/>
                            <a:cs typeface="Cambria Math" charset="0"/>
                          </a:rPr>
                          <m:t>𝑇</m:t>
                        </m:r>
                      </m:sup>
                    </m:sSubSup>
                    <m:sSubSup>
                      <m:sSubSupPr>
                        <m:ctrlPr>
                          <a:rPr lang="en-US" b="0" i="1" smtClean="0">
                            <a:latin typeface="Cambria Math" charset="0"/>
                            <a:ea typeface="Cambria Math" charset="0"/>
                            <a:cs typeface="Cambria Math" charset="0"/>
                          </a:rPr>
                        </m:ctrlPr>
                      </m:sSubSupPr>
                      <m:e>
                        <m:r>
                          <m:rPr>
                            <m:sty m:val="p"/>
                          </m:rPr>
                          <a:rPr lang="el-GR" i="1">
                            <a:latin typeface="Cambria Math" charset="0"/>
                            <a:ea typeface="Cambria Math" charset="0"/>
                            <a:cs typeface="Cambria Math" charset="0"/>
                          </a:rPr>
                          <m:t>Σ</m:t>
                        </m:r>
                      </m:e>
                      <m:sub>
                        <m:r>
                          <a:rPr lang="en-US" i="1">
                            <a:latin typeface="Cambria Math" charset="0"/>
                          </a:rPr>
                          <m:t>𝑌𝑌</m:t>
                        </m:r>
                      </m:sub>
                      <m:sup>
                        <m:r>
                          <a:rPr lang="en-US" b="0" i="1" smtClean="0">
                            <a:latin typeface="Cambria Math" charset="0"/>
                            <a:ea typeface="Cambria Math" charset="0"/>
                            <a:cs typeface="Cambria Math" charset="0"/>
                          </a:rPr>
                          <m:t>−1</m:t>
                        </m:r>
                      </m:sup>
                    </m:sSubSup>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r>
                      <a:rPr lang="en-US" b="0" i="1" smtClean="0">
                        <a:latin typeface="Cambria Math" charset="0"/>
                        <a:ea typeface="Cambria Math" charset="0"/>
                        <a:cs typeface="Cambria Math" charset="0"/>
                      </a:rPr>
                      <m:t>−</m:t>
                    </m:r>
                    <m:sSub>
                      <m:sSubPr>
                        <m:ctrlPr>
                          <a:rPr lang="en-US" i="1">
                            <a:latin typeface="Cambria Math" charset="0"/>
                          </a:rPr>
                        </m:ctrlPr>
                      </m:sSubPr>
                      <m:e>
                        <m:r>
                          <a:rPr lang="en-US" i="1">
                            <a:latin typeface="Cambria Math" charset="0"/>
                          </a:rPr>
                          <m:t>𝑀</m:t>
                        </m:r>
                      </m:e>
                      <m:sub>
                        <m:r>
                          <a:rPr lang="en-US" i="1">
                            <a:latin typeface="Cambria Math" charset="0"/>
                          </a:rPr>
                          <m:t>𝑌</m:t>
                        </m:r>
                      </m:sub>
                    </m:sSub>
                    <m:r>
                      <a:rPr lang="en-US" b="0" i="1" smtClean="0">
                        <a:latin typeface="Cambria Math" charset="0"/>
                        <a:ea typeface="Cambria Math" charset="0"/>
                        <a:cs typeface="Cambria Math" charset="0"/>
                      </a:rPr>
                      <m:t>)</m:t>
                    </m:r>
                  </m:oMath>
                </a14:m>
                <a:endParaRPr lang="en-US" dirty="0"/>
              </a:p>
            </p:txBody>
          </p:sp>
        </mc:Choice>
        <mc:Fallback>
          <p:sp>
            <p:nvSpPr>
              <p:cNvPr id="38" name="TextBox 37"/>
              <p:cNvSpPr txBox="1">
                <a:spLocks noRot="1" noChangeAspect="1" noMove="1" noResize="1" noEditPoints="1" noAdjustHandles="1" noChangeArrowheads="1" noChangeShapeType="1" noTextEdit="1"/>
              </p:cNvSpPr>
              <p:nvPr/>
            </p:nvSpPr>
            <p:spPr>
              <a:xfrm>
                <a:off x="1658039" y="4875956"/>
                <a:ext cx="2964338" cy="436338"/>
              </a:xfrm>
              <a:prstGeom prst="rect">
                <a:avLst/>
              </a:prstGeom>
              <a:blipFill rotWithShape="0">
                <a:blip r:embed="rId9"/>
                <a:stretch>
                  <a:fillRect t="-5634" b="-98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1758419" y="5339795"/>
                <a:ext cx="2763577" cy="4363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m:rPr>
                              <m:sty m:val="p"/>
                            </m:rPr>
                            <a:rPr lang="el-GR" i="1">
                              <a:latin typeface="Cambria Math" charset="0"/>
                              <a:ea typeface="Cambria Math" charset="0"/>
                              <a:cs typeface="Cambria Math" charset="0"/>
                            </a:rPr>
                            <m:t>Σ</m:t>
                          </m:r>
                        </m:e>
                        <m:sub>
                          <m:r>
                            <a:rPr lang="en-US" b="0" i="1" smtClean="0">
                              <a:latin typeface="Cambria Math" charset="0"/>
                            </a:rPr>
                            <m:t>𝑝</m:t>
                          </m:r>
                        </m:sub>
                      </m:sSub>
                      <m:r>
                        <a:rPr lang="en-US" b="0" i="1" smtClean="0">
                          <a:latin typeface="Cambria Math" charset="0"/>
                        </a:rPr>
                        <m:t>=</m:t>
                      </m:r>
                      <m:sSub>
                        <m:sSubPr>
                          <m:ctrlPr>
                            <a:rPr lang="en-US" i="1">
                              <a:latin typeface="Cambria Math" charset="0"/>
                            </a:rPr>
                          </m:ctrlPr>
                        </m:sSub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m:t>
                              </m:r>
                            </m:e>
                            <m:sub>
                              <m:r>
                                <a:rPr lang="en-US" i="1">
                                  <a:latin typeface="Cambria Math" charset="0"/>
                                </a:rPr>
                                <m:t>𝑝</m:t>
                              </m:r>
                            </m:sub>
                          </m:sSub>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r>
                        <a:rPr lang="en-US" b="0" i="0" smtClean="0">
                          <a:latin typeface="Cambria Math" charset="0"/>
                        </a:rPr>
                        <m:t>−</m:t>
                      </m:r>
                      <m:sSubSup>
                        <m:sSubSupPr>
                          <m:ctrlPr>
                            <a:rPr lang="en-US" i="1">
                              <a:latin typeface="Cambria Math" charset="0"/>
                              <a:ea typeface="Cambria Math" charset="0"/>
                              <a:cs typeface="Cambria Math" charset="0"/>
                            </a:rPr>
                          </m:ctrlPr>
                        </m:sSubSupPr>
                        <m:e>
                          <m:r>
                            <m:rPr>
                              <m:sty m:val="p"/>
                            </m:rPr>
                            <a:rPr lang="el-GR" i="1">
                              <a:latin typeface="Cambria Math" charset="0"/>
                              <a:ea typeface="Cambria Math" charset="0"/>
                              <a:cs typeface="Cambria Math" charset="0"/>
                            </a:rPr>
                            <m:t>Σ</m:t>
                          </m:r>
                        </m:e>
                        <m:sub>
                          <m:sSub>
                            <m:sSubPr>
                              <m:ctrlPr>
                                <a:rPr lang="en-US" i="1">
                                  <a:latin typeface="Cambria Math" charset="0"/>
                                </a:rPr>
                              </m:ctrlPr>
                            </m:sSubPr>
                            <m:e>
                              <m:r>
                                <a:rPr lang="en-US" i="1">
                                  <a:latin typeface="Cambria Math" charset="0"/>
                                </a:rPr>
                                <m:t>𝑌𝑌</m:t>
                              </m:r>
                            </m:e>
                            <m:sub>
                              <m:r>
                                <a:rPr lang="en-US" i="1">
                                  <a:latin typeface="Cambria Math" charset="0"/>
                                </a:rPr>
                                <m:t>𝑝</m:t>
                              </m:r>
                            </m:sub>
                          </m:sSub>
                        </m:sub>
                        <m:sup>
                          <m:r>
                            <a:rPr lang="en-US" i="1">
                              <a:latin typeface="Cambria Math" charset="0"/>
                              <a:ea typeface="Cambria Math" charset="0"/>
                              <a:cs typeface="Cambria Math" charset="0"/>
                            </a:rPr>
                            <m:t>𝑇</m:t>
                          </m:r>
                        </m:sup>
                      </m:sSubSup>
                      <m:sSubSup>
                        <m:sSubSupPr>
                          <m:ctrlPr>
                            <a:rPr lang="en-US" b="0" i="1" smtClean="0">
                              <a:latin typeface="Cambria Math" charset="0"/>
                              <a:ea typeface="Cambria Math" charset="0"/>
                              <a:cs typeface="Cambria Math" charset="0"/>
                            </a:rPr>
                          </m:ctrlPr>
                        </m:sSubSupPr>
                        <m:e>
                          <m:r>
                            <m:rPr>
                              <m:sty m:val="p"/>
                            </m:rPr>
                            <a:rPr lang="el-GR" i="1">
                              <a:latin typeface="Cambria Math" charset="0"/>
                              <a:ea typeface="Cambria Math" charset="0"/>
                              <a:cs typeface="Cambria Math" charset="0"/>
                            </a:rPr>
                            <m:t>Σ</m:t>
                          </m:r>
                        </m:e>
                        <m:sub>
                          <m:r>
                            <a:rPr lang="en-US" i="1">
                              <a:latin typeface="Cambria Math" charset="0"/>
                            </a:rPr>
                            <m:t>𝑌𝑌</m:t>
                          </m:r>
                        </m:sub>
                        <m:sup>
                          <m:r>
                            <a:rPr lang="en-US" b="0" i="1" smtClean="0">
                              <a:latin typeface="Cambria Math" charset="0"/>
                              <a:ea typeface="Cambria Math" charset="0"/>
                              <a:cs typeface="Cambria Math" charset="0"/>
                            </a:rPr>
                            <m:t>−1</m:t>
                          </m:r>
                        </m:sup>
                      </m:sSubSup>
                      <m:sSub>
                        <m:sSubPr>
                          <m:ctrlPr>
                            <a:rPr lang="en-US" i="1">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𝑌</m:t>
                          </m:r>
                          <m:sSub>
                            <m:sSubPr>
                              <m:ctrlPr>
                                <a:rPr lang="en-US" i="1">
                                  <a:latin typeface="Cambria Math" charset="0"/>
                                </a:rPr>
                              </m:ctrlPr>
                            </m:sSubPr>
                            <m:e>
                              <m:r>
                                <a:rPr lang="en-US" i="1">
                                  <a:latin typeface="Cambria Math" charset="0"/>
                                </a:rPr>
                                <m:t>𝑌</m:t>
                              </m:r>
                            </m:e>
                            <m:sub>
                              <m:r>
                                <a:rPr lang="en-US" i="1">
                                  <a:latin typeface="Cambria Math" charset="0"/>
                                </a:rPr>
                                <m:t>𝑝</m:t>
                              </m:r>
                            </m:sub>
                          </m:sSub>
                        </m:sub>
                      </m:sSub>
                    </m:oMath>
                  </m:oMathPara>
                </a14:m>
                <a:endParaRPr lang="en-US" dirty="0"/>
              </a:p>
            </p:txBody>
          </p:sp>
        </mc:Choice>
        <mc:Fallback>
          <p:sp>
            <p:nvSpPr>
              <p:cNvPr id="39" name="TextBox 38"/>
              <p:cNvSpPr txBox="1">
                <a:spLocks noRot="1" noChangeAspect="1" noMove="1" noResize="1" noEditPoints="1" noAdjustHandles="1" noChangeArrowheads="1" noChangeShapeType="1" noTextEdit="1"/>
              </p:cNvSpPr>
              <p:nvPr/>
            </p:nvSpPr>
            <p:spPr>
              <a:xfrm>
                <a:off x="1758419" y="5339795"/>
                <a:ext cx="2763577" cy="436338"/>
              </a:xfrm>
              <a:prstGeom prst="rect">
                <a:avLst/>
              </a:prstGeom>
              <a:blipFill rotWithShape="0">
                <a:blip r:embed="rId10"/>
                <a:stretch>
                  <a:fillRect b="-1389"/>
                </a:stretch>
              </a:blipFill>
            </p:spPr>
            <p:txBody>
              <a:bodyPr/>
              <a:lstStyle/>
              <a:p>
                <a:r>
                  <a:rPr lang="en-US">
                    <a:noFill/>
                  </a:rPr>
                  <a:t> </a:t>
                </a:r>
              </a:p>
            </p:txBody>
          </p:sp>
        </mc:Fallback>
      </mc:AlternateContent>
      <p:sp>
        <p:nvSpPr>
          <p:cNvPr id="3" name="Left Brace 2"/>
          <p:cNvSpPr/>
          <p:nvPr/>
        </p:nvSpPr>
        <p:spPr>
          <a:xfrm>
            <a:off x="1216753" y="4946577"/>
            <a:ext cx="211749" cy="7314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8" name="TextBox 17"/>
          <p:cNvSpPr txBox="1"/>
          <p:nvPr/>
        </p:nvSpPr>
        <p:spPr>
          <a:xfrm>
            <a:off x="72417" y="5094125"/>
            <a:ext cx="1032783" cy="369332"/>
          </a:xfrm>
          <a:prstGeom prst="rect">
            <a:avLst/>
          </a:prstGeom>
          <a:noFill/>
        </p:spPr>
        <p:txBody>
          <a:bodyPr wrap="none" rtlCol="0">
            <a:spAutoFit/>
          </a:bodyPr>
          <a:lstStyle/>
          <a:p>
            <a:r>
              <a:rPr lang="en-US" smtClean="0"/>
              <a:t>Posterior</a:t>
            </a:r>
            <a:endParaRPr lang="en-US" dirty="0"/>
          </a:p>
        </p:txBody>
      </p:sp>
      <p:sp>
        <p:nvSpPr>
          <p:cNvPr id="40" name="TextBox 39"/>
          <p:cNvSpPr txBox="1"/>
          <p:nvPr/>
        </p:nvSpPr>
        <p:spPr>
          <a:xfrm>
            <a:off x="269650" y="3861977"/>
            <a:ext cx="638316" cy="369332"/>
          </a:xfrm>
          <a:prstGeom prst="rect">
            <a:avLst/>
          </a:prstGeom>
          <a:noFill/>
        </p:spPr>
        <p:txBody>
          <a:bodyPr wrap="none" rtlCol="0">
            <a:spAutoFit/>
          </a:bodyPr>
          <a:lstStyle/>
          <a:p>
            <a:r>
              <a:rPr lang="en-US" smtClean="0"/>
              <a:t>Prior</a:t>
            </a:r>
            <a:endParaRPr lang="en-US" dirty="0"/>
          </a:p>
        </p:txBody>
      </p:sp>
      <p:sp>
        <p:nvSpPr>
          <p:cNvPr id="41" name="Left Brace 40"/>
          <p:cNvSpPr/>
          <p:nvPr/>
        </p:nvSpPr>
        <p:spPr>
          <a:xfrm>
            <a:off x="1230315" y="3693862"/>
            <a:ext cx="211749" cy="73143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9" name="Slide Number Placeholder 18"/>
          <p:cNvSpPr>
            <a:spLocks noGrp="1"/>
          </p:cNvSpPr>
          <p:nvPr>
            <p:ph type="sldNum" sz="quarter" idx="12"/>
          </p:nvPr>
        </p:nvSpPr>
        <p:spPr/>
        <p:txBody>
          <a:bodyPr/>
          <a:lstStyle/>
          <a:p>
            <a:fld id="{32D2B785-FA3C-F848-9CD0-8196455CE6D3}" type="slidenum">
              <a:rPr lang="en-US" smtClean="0"/>
              <a:t>15</a:t>
            </a:fld>
            <a:endParaRPr lang="en-US"/>
          </a:p>
        </p:txBody>
      </p:sp>
      <p:sp>
        <p:nvSpPr>
          <p:cNvPr id="42" name="Rectangle 4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83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59" y="1382942"/>
            <a:ext cx="3479218" cy="369332"/>
          </a:xfrm>
          <a:prstGeom prst="rect">
            <a:avLst/>
          </a:prstGeom>
          <a:noFill/>
        </p:spPr>
        <p:txBody>
          <a:bodyPr wrap="square" rtlCol="0">
            <a:spAutoFit/>
          </a:bodyPr>
          <a:lstStyle/>
          <a:p>
            <a:pPr algn="ctr"/>
            <a:r>
              <a:rPr lang="en-US" b="1" dirty="0" smtClean="0"/>
              <a:t>• </a:t>
            </a:r>
            <a:r>
              <a:rPr lang="en-US" b="1" dirty="0" smtClean="0"/>
              <a:t>Kernel (Covariance Functions)</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28" name="TextBox 27"/>
          <p:cNvSpPr txBox="1"/>
          <p:nvPr/>
        </p:nvSpPr>
        <p:spPr>
          <a:xfrm>
            <a:off x="981817" y="1752274"/>
            <a:ext cx="7322598" cy="923330"/>
          </a:xfrm>
          <a:prstGeom prst="rect">
            <a:avLst/>
          </a:prstGeom>
          <a:noFill/>
        </p:spPr>
        <p:txBody>
          <a:bodyPr wrap="square" rtlCol="0">
            <a:spAutoFit/>
          </a:bodyPr>
          <a:lstStyle/>
          <a:p>
            <a:pPr marL="285750" indent="-285750">
              <a:buFontTx/>
              <a:buChar char="-"/>
            </a:pPr>
            <a:r>
              <a:rPr lang="en-US" dirty="0" smtClean="0"/>
              <a:t>Kernels help relate one </a:t>
            </a:r>
            <a:r>
              <a:rPr lang="en-US" dirty="0" smtClean="0"/>
              <a:t>observation to another.</a:t>
            </a:r>
          </a:p>
          <a:p>
            <a:pPr marL="285750" indent="-285750">
              <a:buFontTx/>
              <a:buChar char="-"/>
            </a:pPr>
            <a:r>
              <a:rPr lang="en-US" dirty="0" smtClean="0"/>
              <a:t>Kernel example:</a:t>
            </a:r>
          </a:p>
          <a:p>
            <a:pPr marL="742950" lvl="1" indent="-285750">
              <a:buFontTx/>
              <a:buChar char="-"/>
            </a:pPr>
            <a:r>
              <a:rPr lang="en-US" dirty="0" smtClean="0"/>
              <a:t>Squared Exponential Kernel: </a:t>
            </a:r>
          </a:p>
        </p:txBody>
      </p:sp>
      <mc:AlternateContent xmlns:mc="http://schemas.openxmlformats.org/markup-compatibility/2006">
        <mc:Choice xmlns:a14="http://schemas.microsoft.com/office/drawing/2010/main" Requires="a14">
          <p:sp>
            <p:nvSpPr>
              <p:cNvPr id="38" name="TextBox 37"/>
              <p:cNvSpPr txBox="1"/>
              <p:nvPr/>
            </p:nvSpPr>
            <p:spPr>
              <a:xfrm>
                <a:off x="2614774" y="2675604"/>
                <a:ext cx="7322598" cy="61093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charset="0"/>
                            </a:rPr>
                          </m:ctrlPr>
                        </m:sSubPr>
                        <m:e>
                          <m:r>
                            <m:rPr>
                              <m:sty m:val="p"/>
                            </m:rPr>
                            <a:rPr lang="el-GR" i="1">
                              <a:latin typeface="Cambria Math" charset="0"/>
                              <a:ea typeface="Cambria Math" charset="0"/>
                              <a:cs typeface="Cambria Math" charset="0"/>
                            </a:rPr>
                            <m:t>Σ</m:t>
                          </m:r>
                        </m:e>
                        <m:sub>
                          <m:r>
                            <a:rPr lang="en-US" i="1">
                              <a:latin typeface="Cambria Math" charset="0"/>
                            </a:rPr>
                            <m:t>𝑦𝑦</m:t>
                          </m:r>
                        </m:sub>
                      </m:sSub>
                      <m:r>
                        <a:rPr lang="en-US" b="0" i="1" smtClean="0">
                          <a:latin typeface="Cambria Math" charset="0"/>
                          <a:ea typeface="Cambria Math" charset="0"/>
                          <a:cs typeface="Cambria Math" charset="0"/>
                        </a:rPr>
                        <m:t>=</m:t>
                      </m:r>
                      <m:sSubSup>
                        <m:sSubSupPr>
                          <m:ctrlPr>
                            <a:rPr lang="en-US" b="0" i="1" smtClean="0">
                              <a:latin typeface="Cambria Math" charset="0"/>
                              <a:ea typeface="Cambria Math" charset="0"/>
                              <a:cs typeface="Cambria Math" charset="0"/>
                            </a:rPr>
                          </m:ctrlPr>
                        </m:sSubSup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𝑓</m:t>
                          </m:r>
                        </m:sub>
                        <m:sup>
                          <m:r>
                            <a:rPr lang="en-US" b="0" i="1" smtClean="0">
                              <a:latin typeface="Cambria Math" charset="0"/>
                              <a:ea typeface="Cambria Math" charset="0"/>
                              <a:cs typeface="Cambria Math" charset="0"/>
                            </a:rPr>
                            <m:t>2</m:t>
                          </m:r>
                        </m:sup>
                      </m:sSubSup>
                      <m:r>
                        <a:rPr lang="en-US" b="0" i="1" smtClean="0">
                          <a:latin typeface="Cambria Math" charset="0"/>
                          <a:ea typeface="Cambria Math" charset="0"/>
                          <a:cs typeface="Cambria Math" charset="0"/>
                        </a:rPr>
                        <m:t> </m:t>
                      </m:r>
                      <m:r>
                        <a:rPr lang="en-US" b="0" i="1" smtClean="0">
                          <a:latin typeface="Cambria Math" charset="0"/>
                          <a:ea typeface="Cambria Math" charset="0"/>
                          <a:cs typeface="Cambria Math" charset="0"/>
                        </a:rPr>
                        <m:t>𝑒𝑥𝑝</m:t>
                      </m:r>
                      <m:r>
                        <a:rPr lang="en-US" b="0" i="1" smtClean="0">
                          <a:latin typeface="Cambria Math" charset="0"/>
                          <a:ea typeface="Cambria Math" charset="0"/>
                          <a:cs typeface="Cambria Math" charset="0"/>
                        </a:rPr>
                        <m:t>(−</m:t>
                      </m:r>
                      <m:f>
                        <m:fPr>
                          <m:ctrlPr>
                            <a:rPr lang="en-US" b="0" i="1" smtClean="0">
                              <a:latin typeface="Cambria Math" charset="0"/>
                              <a:ea typeface="Cambria Math" charset="0"/>
                              <a:cs typeface="Cambria Math" charset="0"/>
                            </a:rPr>
                          </m:ctrlPr>
                        </m:fPr>
                        <m:num>
                          <m:r>
                            <a:rPr lang="en-US" b="0" i="1" smtClean="0">
                              <a:latin typeface="Cambria Math" charset="0"/>
                              <a:ea typeface="Cambria Math" charset="0"/>
                              <a:cs typeface="Cambria Math" charset="0"/>
                            </a:rPr>
                            <m:t>1</m:t>
                          </m:r>
                        </m:num>
                        <m:den>
                          <m:r>
                            <a:rPr lang="en-US" b="0" i="1" smtClean="0">
                              <a:latin typeface="Cambria Math" charset="0"/>
                              <a:ea typeface="Cambria Math" charset="0"/>
                              <a:cs typeface="Cambria Math" charset="0"/>
                            </a:rPr>
                            <m:t>2</m:t>
                          </m:r>
                        </m:den>
                      </m:f>
                      <m:sSup>
                        <m:sSupPr>
                          <m:ctrlPr>
                            <a:rPr lang="en-US" b="0" i="1" smtClean="0">
                              <a:latin typeface="Cambria Math" charset="0"/>
                              <a:ea typeface="Cambria Math" charset="0"/>
                              <a:cs typeface="Cambria Math" charset="0"/>
                            </a:rPr>
                          </m:ctrlPr>
                        </m:sSupPr>
                        <m:e>
                          <m:d>
                            <m:dPr>
                              <m:ctrlPr>
                                <a:rPr lang="en-US" b="0" i="1" smtClean="0">
                                  <a:latin typeface="Cambria Math" charset="0"/>
                                  <a:ea typeface="Cambria Math" charset="0"/>
                                  <a:cs typeface="Cambria Math" charset="0"/>
                                </a:rPr>
                              </m:ctrlPr>
                            </m:dPr>
                            <m:e>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𝑥</m:t>
                                  </m:r>
                                </m:e>
                                <m:sub>
                                  <m:r>
                                    <a:rPr lang="en-US" b="0" i="1" smtClean="0">
                                      <a:latin typeface="Cambria Math" charset="0"/>
                                      <a:ea typeface="Cambria Math" charset="0"/>
                                      <a:cs typeface="Cambria Math" charset="0"/>
                                    </a:rPr>
                                    <m:t>𝑖</m:t>
                                  </m:r>
                                </m:sub>
                              </m:sSub>
                              <m:r>
                                <a:rPr lang="en-US" b="0" i="1" smtClean="0">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b="0" i="1" smtClean="0">
                                      <a:latin typeface="Cambria Math" charset="0"/>
                                      <a:ea typeface="Cambria Math" charset="0"/>
                                      <a:cs typeface="Cambria Math" charset="0"/>
                                    </a:rPr>
                                    <m:t>𝑗</m:t>
                                  </m:r>
                                </m:sub>
                              </m:sSub>
                            </m:e>
                          </m:d>
                        </m:e>
                        <m:sup>
                          <m:r>
                            <a:rPr lang="en-US" b="0" i="1" smtClean="0">
                              <a:latin typeface="Cambria Math" charset="0"/>
                              <a:ea typeface="Cambria Math" charset="0"/>
                              <a:cs typeface="Cambria Math" charset="0"/>
                            </a:rPr>
                            <m:t>𝑇</m:t>
                          </m:r>
                        </m:sup>
                      </m:sSup>
                      <m:r>
                        <a:rPr lang="en-US" b="0" i="1" smtClean="0">
                          <a:latin typeface="Cambria Math" charset="0"/>
                          <a:ea typeface="Cambria Math" charset="0"/>
                          <a:cs typeface="Cambria Math" charset="0"/>
                        </a:rPr>
                        <m:t>𝑑𝑖𝑎𝑔</m:t>
                      </m:r>
                      <m:sSup>
                        <m:sSupPr>
                          <m:ctrlPr>
                            <a:rPr lang="en-US" b="0" i="1" smtClean="0">
                              <a:latin typeface="Cambria Math" charset="0"/>
                              <a:ea typeface="Cambria Math" charset="0"/>
                              <a:cs typeface="Cambria Math" charset="0"/>
                            </a:rPr>
                          </m:ctrlPr>
                        </m:sSupPr>
                        <m:e>
                          <m:d>
                            <m:dPr>
                              <m:ctrlPr>
                                <a:rPr lang="en-US" b="0" i="1" smtClean="0">
                                  <a:latin typeface="Cambria Math" charset="0"/>
                                  <a:ea typeface="Cambria Math" charset="0"/>
                                  <a:cs typeface="Cambria Math" charset="0"/>
                                </a:rPr>
                              </m:ctrlPr>
                            </m:dPr>
                            <m:e>
                              <m:r>
                                <a:rPr lang="en-US" b="0" i="1" smtClean="0">
                                  <a:latin typeface="Cambria Math" charset="0"/>
                                  <a:ea typeface="Cambria Math" charset="0"/>
                                  <a:cs typeface="Cambria Math" charset="0"/>
                                </a:rPr>
                                <m:t>𝑙</m:t>
                              </m:r>
                            </m:e>
                          </m:d>
                        </m:e>
                        <m:sup>
                          <m:r>
                            <a:rPr lang="en-US" b="0" i="1" smtClean="0">
                              <a:latin typeface="Cambria Math" charset="0"/>
                              <a:ea typeface="Cambria Math" charset="0"/>
                              <a:cs typeface="Cambria Math" charset="0"/>
                            </a:rPr>
                            <m:t>−2</m:t>
                          </m:r>
                        </m:sup>
                      </m:sSup>
                      <m:d>
                        <m:dPr>
                          <m:ctrlPr>
                            <a:rPr lang="en-US" b="0" i="1" smtClean="0">
                              <a:latin typeface="Cambria Math" charset="0"/>
                              <a:ea typeface="Cambria Math" charset="0"/>
                              <a:cs typeface="Cambria Math" charset="0"/>
                            </a:rPr>
                          </m:ctrlPr>
                        </m:dPr>
                        <m:e>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𝑖</m:t>
                              </m:r>
                            </m:sub>
                          </m:sSub>
                          <m:r>
                            <a:rPr lang="en-US" i="1">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𝑥</m:t>
                              </m:r>
                            </m:e>
                            <m:sub>
                              <m:r>
                                <a:rPr lang="en-US" i="1">
                                  <a:latin typeface="Cambria Math" charset="0"/>
                                  <a:ea typeface="Cambria Math" charset="0"/>
                                  <a:cs typeface="Cambria Math" charset="0"/>
                                </a:rPr>
                                <m:t>𝑗</m:t>
                              </m:r>
                            </m:sub>
                          </m:sSub>
                        </m:e>
                      </m:d>
                      <m:r>
                        <a:rPr lang="en-US" b="0" i="1" smtClean="0">
                          <a:latin typeface="Cambria Math" charset="0"/>
                          <a:ea typeface="Cambria Math" charset="0"/>
                          <a:cs typeface="Cambria Math" charset="0"/>
                        </a:rPr>
                        <m:t>)</m:t>
                      </m:r>
                    </m:oMath>
                  </m:oMathPara>
                </a14:m>
                <a:endParaRPr lang="en-US" dirty="0" smtClean="0"/>
              </a:p>
            </p:txBody>
          </p:sp>
        </mc:Choice>
        <mc:Fallback>
          <p:sp>
            <p:nvSpPr>
              <p:cNvPr id="38" name="TextBox 37"/>
              <p:cNvSpPr txBox="1">
                <a:spLocks noRot="1" noChangeAspect="1" noMove="1" noResize="1" noEditPoints="1" noAdjustHandles="1" noChangeArrowheads="1" noChangeShapeType="1" noTextEdit="1"/>
              </p:cNvSpPr>
              <p:nvPr/>
            </p:nvSpPr>
            <p:spPr>
              <a:xfrm>
                <a:off x="2614774" y="2675604"/>
                <a:ext cx="7322598" cy="61093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p:cNvSpPr txBox="1"/>
              <p:nvPr/>
            </p:nvSpPr>
            <p:spPr>
              <a:xfrm>
                <a:off x="981817" y="3446895"/>
                <a:ext cx="7322598" cy="646331"/>
              </a:xfrm>
              <a:prstGeom prst="rect">
                <a:avLst/>
              </a:prstGeom>
              <a:noFill/>
            </p:spPr>
            <p:txBody>
              <a:bodyPr wrap="square" rtlCol="0">
                <a:spAutoFit/>
              </a:bodyPr>
              <a:lstStyle/>
              <a:p>
                <a:pPr marL="285750" indent="-285750">
                  <a:buFontTx/>
                  <a:buChar char="-"/>
                </a:pPr>
                <a:r>
                  <a:rPr lang="en-US" dirty="0" smtClean="0"/>
                  <a:t>Whereby </a:t>
                </a:r>
                <a14:m>
                  <m:oMath xmlns:m="http://schemas.openxmlformats.org/officeDocument/2006/math">
                    <m:r>
                      <a:rPr lang="en-US" b="0" i="1" smtClean="0">
                        <a:latin typeface="Cambria Math" charset="0"/>
                      </a:rPr>
                      <m:t>𝑙</m:t>
                    </m:r>
                  </m:oMath>
                </a14:m>
                <a:r>
                  <a:rPr lang="en-US" dirty="0" smtClean="0"/>
                  <a:t> and </a:t>
                </a:r>
                <a14:m>
                  <m:oMath xmlns:m="http://schemas.openxmlformats.org/officeDocument/2006/math">
                    <m:sSub>
                      <m:sSubPr>
                        <m:ctrlPr>
                          <a:rPr lang="en-US" i="1" smtClean="0">
                            <a:latin typeface="Cambria Math" charset="0"/>
                            <a:ea typeface="Cambria Math" charset="0"/>
                            <a:cs typeface="Cambria Math"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𝑣</m:t>
                        </m:r>
                      </m:sub>
                    </m:sSub>
                  </m:oMath>
                </a14:m>
                <a:r>
                  <a:rPr lang="en-US" dirty="0" smtClean="0"/>
                  <a:t> are parameters to be estimated from the data through maximizing the log-likelihood.</a:t>
                </a:r>
              </a:p>
            </p:txBody>
          </p:sp>
        </mc:Choice>
        <mc:Fallback>
          <p:sp>
            <p:nvSpPr>
              <p:cNvPr id="39" name="TextBox 38"/>
              <p:cNvSpPr txBox="1">
                <a:spLocks noRot="1" noChangeAspect="1" noMove="1" noResize="1" noEditPoints="1" noAdjustHandles="1" noChangeArrowheads="1" noChangeShapeType="1" noTextEdit="1"/>
              </p:cNvSpPr>
              <p:nvPr/>
            </p:nvSpPr>
            <p:spPr>
              <a:xfrm>
                <a:off x="981817" y="3446895"/>
                <a:ext cx="7322598" cy="646331"/>
              </a:xfrm>
              <a:prstGeom prst="rect">
                <a:avLst/>
              </a:prstGeom>
              <a:blipFill rotWithShape="0">
                <a:blip r:embed="rId4"/>
                <a:stretch>
                  <a:fillRect l="-666" t="-4717" r="-333"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p:cNvSpPr txBox="1"/>
              <p:nvPr/>
            </p:nvSpPr>
            <p:spPr>
              <a:xfrm>
                <a:off x="2614773" y="4051755"/>
                <a:ext cx="7125911" cy="610936"/>
              </a:xfrm>
              <a:prstGeom prst="rect">
                <a:avLst/>
              </a:prstGeom>
              <a:noFill/>
            </p:spPr>
            <p:txBody>
              <a:bodyPr wrap="square" rtlCol="0">
                <a:spAutoFit/>
              </a:bodyPr>
              <a:lstStyle/>
              <a:p>
                <a:pPr marL="285750" lvl="0" indent="-285750"/>
                <a14:m>
                  <m:oMathPara xmlns:m="http://schemas.openxmlformats.org/officeDocument/2006/math">
                    <m:oMathParaPr>
                      <m:jc m:val="centerGroup"/>
                    </m:oMathParaPr>
                    <m:oMath xmlns:m="http://schemas.openxmlformats.org/officeDocument/2006/math">
                      <m:func>
                        <m:funcPr>
                          <m:ctrlPr>
                            <a:rPr lang="en-US" b="0" i="1" smtClean="0">
                              <a:latin typeface="Cambria Math" charset="0"/>
                            </a:rPr>
                          </m:ctrlPr>
                        </m:funcPr>
                        <m:fName>
                          <m:r>
                            <m:rPr>
                              <m:sty m:val="p"/>
                            </m:rPr>
                            <a:rPr lang="en-US" b="0" i="0" smtClean="0">
                              <a:latin typeface="Cambria Math" charset="0"/>
                            </a:rPr>
                            <m:t>log</m:t>
                          </m:r>
                        </m:fName>
                        <m:e>
                          <m:r>
                            <a:rPr lang="en-US" b="0" i="1" smtClean="0">
                              <a:latin typeface="Cambria Math" charset="0"/>
                            </a:rPr>
                            <m:t>𝑝</m:t>
                          </m:r>
                        </m:e>
                      </m:func>
                      <m:d>
                        <m:dPr>
                          <m:ctrlPr>
                            <a:rPr lang="en-US" b="0" i="1" smtClean="0">
                              <a:latin typeface="Cambria Math" charset="0"/>
                            </a:rPr>
                          </m:ctrlPr>
                        </m:dPr>
                        <m:e>
                          <m:r>
                            <a:rPr lang="en-US" b="0" i="1" smtClean="0">
                              <a:latin typeface="Cambria Math" charset="0"/>
                            </a:rPr>
                            <m:t>𝑦</m:t>
                          </m:r>
                        </m:e>
                        <m:e>
                          <m:r>
                            <a:rPr lang="en-US" b="0" i="1" smtClean="0">
                              <a:latin typeface="Cambria Math" charset="0"/>
                            </a:rPr>
                            <m:t>𝑥</m:t>
                          </m:r>
                          <m:r>
                            <a:rPr lang="en-US" b="0" i="1" smtClean="0">
                              <a:latin typeface="Cambria Math" charset="0"/>
                            </a:rPr>
                            <m:t>,</m:t>
                          </m:r>
                          <m:r>
                            <a:rPr lang="en-US" b="0" i="1" smtClean="0">
                              <a:latin typeface="Cambria Math" charset="0"/>
                              <a:ea typeface="Cambria Math" charset="0"/>
                              <a:cs typeface="Cambria Math" charset="0"/>
                            </a:rPr>
                            <m:t>𝜃</m:t>
                          </m:r>
                        </m:e>
                      </m:d>
                      <m:r>
                        <a:rPr lang="en-US" b="0" i="1" smtClean="0">
                          <a:latin typeface="Cambria Math" charset="0"/>
                        </a:rPr>
                        <m:t>=−</m:t>
                      </m:r>
                      <m:f>
                        <m:fPr>
                          <m:ctrlPr>
                            <a:rPr lang="en-US" b="0" i="1" smtClean="0">
                              <a:latin typeface="Cambria Math" charset="0"/>
                            </a:rPr>
                          </m:ctrlPr>
                        </m:fPr>
                        <m:num>
                          <m:r>
                            <a:rPr lang="en-US" b="0" i="1" smtClean="0">
                              <a:latin typeface="Cambria Math" charset="0"/>
                            </a:rPr>
                            <m:t>1</m:t>
                          </m:r>
                        </m:num>
                        <m:den>
                          <m:r>
                            <a:rPr lang="en-US" b="0" i="1" smtClean="0">
                              <a:latin typeface="Cambria Math" charset="0"/>
                            </a:rPr>
                            <m:t>2</m:t>
                          </m:r>
                        </m:den>
                      </m:f>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𝑇</m:t>
                          </m:r>
                        </m:sup>
                      </m:sSup>
                      <m:sSubSup>
                        <m:sSubSupPr>
                          <m:ctrlPr>
                            <a:rPr lang="en-US" b="0" i="1" smtClean="0">
                              <a:latin typeface="Cambria Math" charset="0"/>
                            </a:rPr>
                          </m:ctrlPr>
                        </m:sSubSupPr>
                        <m:e>
                          <m:r>
                            <m:rPr>
                              <m:sty m:val="p"/>
                            </m:rPr>
                            <a:rPr lang="el-GR" i="1">
                              <a:latin typeface="Cambria Math" charset="0"/>
                              <a:ea typeface="Cambria Math" charset="0"/>
                              <a:cs typeface="Cambria Math" charset="0"/>
                            </a:rPr>
                            <m:t>Σ</m:t>
                          </m:r>
                        </m:e>
                        <m:sub>
                          <m:r>
                            <a:rPr lang="en-US" b="0" i="1" smtClean="0">
                              <a:latin typeface="Cambria Math" charset="0"/>
                            </a:rPr>
                            <m:t>𝑦𝑦</m:t>
                          </m:r>
                        </m:sub>
                        <m:sup>
                          <m:r>
                            <a:rPr lang="en-US" b="0" i="1" smtClean="0">
                              <a:latin typeface="Cambria Math" charset="0"/>
                            </a:rPr>
                            <m:t>−1</m:t>
                          </m:r>
                        </m:sup>
                      </m:sSubSup>
                      <m:r>
                        <a:rPr lang="en-US" b="0" i="1" smtClean="0">
                          <a:latin typeface="Cambria Math" charset="0"/>
                        </a:rPr>
                        <m:t>𝑦</m:t>
                      </m:r>
                      <m:r>
                        <a:rPr lang="en-US" b="0" i="1" smtClean="0">
                          <a:latin typeface="Cambria Math" charset="0"/>
                        </a:rPr>
                        <m:t>−</m:t>
                      </m:r>
                      <m:f>
                        <m:fPr>
                          <m:ctrlPr>
                            <a:rPr lang="en-US" b="0" i="1" smtClean="0">
                              <a:latin typeface="Cambria Math" charset="0"/>
                            </a:rPr>
                          </m:ctrlPr>
                        </m:fPr>
                        <m:num>
                          <m:r>
                            <a:rPr lang="en-US" b="0" i="1" smtClean="0">
                              <a:latin typeface="Cambria Math" charset="0"/>
                            </a:rPr>
                            <m:t>1</m:t>
                          </m:r>
                        </m:num>
                        <m:den>
                          <m:r>
                            <a:rPr lang="en-US" b="0" i="1" smtClean="0">
                              <a:latin typeface="Cambria Math" charset="0"/>
                            </a:rPr>
                            <m:t>2</m:t>
                          </m:r>
                        </m:den>
                      </m:f>
                      <m:r>
                        <a:rPr lang="en-US" b="0" i="1" smtClean="0">
                          <a:latin typeface="Cambria Math" charset="0"/>
                        </a:rPr>
                        <m:t>𝑙𝑜𝑔</m:t>
                      </m:r>
                      <m:d>
                        <m:dPr>
                          <m:begChr m:val="|"/>
                          <m:endChr m:val="|"/>
                          <m:ctrlPr>
                            <a:rPr lang="hr-HR" b="0" i="1" smtClean="0">
                              <a:latin typeface="Cambria Math" charset="0"/>
                            </a:rPr>
                          </m:ctrlPr>
                        </m:dPr>
                        <m:e>
                          <m:sSub>
                            <m:sSubPr>
                              <m:ctrlPr>
                                <a:rPr lang="en-US" b="0" i="1" smtClean="0">
                                  <a:latin typeface="Cambria Math" charset="0"/>
                                </a:rPr>
                              </m:ctrlPr>
                            </m:sSubPr>
                            <m:e>
                              <m:r>
                                <m:rPr>
                                  <m:sty m:val="p"/>
                                </m:rPr>
                                <a:rPr lang="el-GR" i="1">
                                  <a:latin typeface="Cambria Math" charset="0"/>
                                  <a:ea typeface="Cambria Math" charset="0"/>
                                  <a:cs typeface="Cambria Math" charset="0"/>
                                </a:rPr>
                                <m:t>Σ</m:t>
                              </m:r>
                            </m:e>
                            <m:sub>
                              <m:r>
                                <a:rPr lang="en-US" b="0" i="1" smtClean="0">
                                  <a:latin typeface="Cambria Math" charset="0"/>
                                </a:rPr>
                                <m:t>𝑦𝑦</m:t>
                              </m:r>
                            </m:sub>
                          </m:sSub>
                        </m:e>
                      </m:d>
                      <m:r>
                        <a:rPr lang="en-US" b="0" i="1" smtClean="0">
                          <a:latin typeface="Cambria Math" charset="0"/>
                        </a:rPr>
                        <m:t>−</m:t>
                      </m:r>
                      <m:f>
                        <m:fPr>
                          <m:ctrlPr>
                            <a:rPr lang="en-US" b="0" i="1" smtClean="0">
                              <a:latin typeface="Cambria Math" charset="0"/>
                            </a:rPr>
                          </m:ctrlPr>
                        </m:fPr>
                        <m:num>
                          <m:r>
                            <a:rPr lang="en-US" b="0" i="1" smtClean="0">
                              <a:latin typeface="Cambria Math" charset="0"/>
                            </a:rPr>
                            <m:t>𝑁</m:t>
                          </m:r>
                        </m:num>
                        <m:den>
                          <m:r>
                            <a:rPr lang="en-US" b="0" i="1" smtClean="0">
                              <a:latin typeface="Cambria Math" charset="0"/>
                            </a:rPr>
                            <m:t>2</m:t>
                          </m:r>
                        </m:den>
                      </m:f>
                      <m:r>
                        <a:rPr lang="en-US" b="0" i="1" smtClean="0">
                          <a:latin typeface="Cambria Math" charset="0"/>
                        </a:rPr>
                        <m:t>𝑙𝑜𝑔</m:t>
                      </m:r>
                      <m:r>
                        <a:rPr lang="en-US" b="0" i="1" smtClean="0">
                          <a:latin typeface="Cambria Math" charset="0"/>
                        </a:rPr>
                        <m:t>2</m:t>
                      </m:r>
                      <m:r>
                        <a:rPr lang="en-US" i="1">
                          <a:latin typeface="Cambria Math" charset="0"/>
                          <a:ea typeface="Cambria Math" charset="0"/>
                          <a:cs typeface="Cambria Math" charset="0"/>
                        </a:rPr>
                        <m:t>𝜋</m:t>
                      </m:r>
                      <m:r>
                        <a:rPr lang="en-US" i="1">
                          <a:latin typeface="Cambria Math" charset="0"/>
                          <a:ea typeface="Cambria Math" charset="0"/>
                          <a:cs typeface="Cambria Math" charset="0"/>
                        </a:rPr>
                        <m:t>   ; </m:t>
                      </m:r>
                      <m:r>
                        <a:rPr lang="en-US" b="0" i="1" smtClean="0">
                          <a:latin typeface="Cambria Math" charset="0"/>
                          <a:ea typeface="Cambria Math" charset="0"/>
                          <a:cs typeface="Cambria Math" charset="0"/>
                        </a:rPr>
                        <m:t> </m:t>
                      </m:r>
                      <m:r>
                        <a:rPr lang="en-US" i="1">
                          <a:latin typeface="Cambria Math" charset="0"/>
                          <a:ea typeface="Cambria Math" charset="0"/>
                          <a:cs typeface="Cambria Math" charset="0"/>
                        </a:rPr>
                        <m:t>𝜃</m:t>
                      </m:r>
                      <m:r>
                        <a:rPr lang="en-US" b="0" i="1" smtClean="0">
                          <a:latin typeface="Cambria Math" charset="0"/>
                          <a:ea typeface="Cambria Math" charset="0"/>
                          <a:cs typeface="Cambria Math" charset="0"/>
                        </a:rPr>
                        <m:t>=</m:t>
                      </m:r>
                      <m:d>
                        <m:dPr>
                          <m:begChr m:val="["/>
                          <m:endChr m:val="]"/>
                          <m:ctrlPr>
                            <a:rPr lang="en-US" b="0" i="1" smtClean="0">
                              <a:latin typeface="Cambria Math" charset="0"/>
                              <a:ea typeface="Cambria Math" charset="0"/>
                              <a:cs typeface="Cambria Math" charset="0"/>
                            </a:rPr>
                          </m:ctrlPr>
                        </m:dPr>
                        <m:e>
                          <m:sSub>
                            <m:sSubPr>
                              <m:ctrlPr>
                                <a:rPr lang="en-US" b="0" i="1" smtClean="0">
                                  <a:latin typeface="Cambria Math" charset="0"/>
                                  <a:ea typeface="Cambria Math" charset="0"/>
                                  <a:cs typeface="Cambria Math"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𝑓</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𝑙</m:t>
                          </m:r>
                          <m:r>
                            <a:rPr lang="en-US" b="0" i="1" smtClean="0">
                              <a:latin typeface="Cambria Math" charset="0"/>
                              <a:ea typeface="Cambria Math" charset="0"/>
                              <a:cs typeface="Cambria Math" charset="0"/>
                            </a:rPr>
                            <m:t>,</m:t>
                          </m:r>
                          <m:sSub>
                            <m:sSubPr>
                              <m:ctrlPr>
                                <a:rPr lang="en-US" i="1">
                                  <a:latin typeface="Cambria Math" charset="0"/>
                                  <a:ea typeface="Cambria Math" charset="0"/>
                                  <a:cs typeface="Cambria Math" charset="0"/>
                                </a:rPr>
                              </m:ctrlPr>
                            </m:sSubPr>
                            <m:e>
                              <m:r>
                                <a:rPr lang="en-US" i="1">
                                  <a:latin typeface="Cambria Math" charset="0"/>
                                  <a:ea typeface="Cambria Math" charset="0"/>
                                  <a:cs typeface="Cambria Math" charset="0"/>
                                </a:rPr>
                                <m:t>𝜎</m:t>
                              </m:r>
                            </m:e>
                            <m:sub>
                              <m:r>
                                <a:rPr lang="en-US" b="0" i="1" smtClean="0">
                                  <a:latin typeface="Cambria Math" charset="0"/>
                                  <a:ea typeface="Cambria Math" charset="0"/>
                                  <a:cs typeface="Cambria Math" charset="0"/>
                                </a:rPr>
                                <m:t>𝑣</m:t>
                              </m:r>
                            </m:sub>
                          </m:sSub>
                        </m:e>
                      </m:d>
                    </m:oMath>
                  </m:oMathPara>
                </a14:m>
                <a:endParaRPr lang="en-US" dirty="0" smtClean="0"/>
              </a:p>
            </p:txBody>
          </p:sp>
        </mc:Choice>
        <mc:Fallback>
          <p:sp>
            <p:nvSpPr>
              <p:cNvPr id="40" name="TextBox 39"/>
              <p:cNvSpPr txBox="1">
                <a:spLocks noRot="1" noChangeAspect="1" noMove="1" noResize="1" noEditPoints="1" noAdjustHandles="1" noChangeArrowheads="1" noChangeShapeType="1" noTextEdit="1"/>
              </p:cNvSpPr>
              <p:nvPr/>
            </p:nvSpPr>
            <p:spPr>
              <a:xfrm>
                <a:off x="2614773" y="4051755"/>
                <a:ext cx="7125911" cy="61093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1" name="Table 40"/>
              <p:cNvGraphicFramePr>
                <a:graphicFrameLocks noGrp="1"/>
              </p:cNvGraphicFramePr>
              <p:nvPr>
                <p:extLst>
                  <p:ext uri="{D42A27DB-BD31-4B8C-83A1-F6EECF244321}">
                    <p14:modId xmlns:p14="http://schemas.microsoft.com/office/powerpoint/2010/main" val="1508785945"/>
                  </p:ext>
                </p:extLst>
              </p:nvPr>
            </p:nvGraphicFramePr>
            <p:xfrm>
              <a:off x="1302462" y="4918193"/>
              <a:ext cx="9271000" cy="1626299"/>
            </p:xfrm>
            <a:graphic>
              <a:graphicData uri="http://schemas.openxmlformats.org/drawingml/2006/table">
                <a:tbl>
                  <a:tblPr>
                    <a:tableStyleId>{21E4AEA4-8DFA-4A89-87EB-49C32662AFE0}</a:tableStyleId>
                  </a:tblPr>
                  <a:tblGrid>
                    <a:gridCol w="1101881"/>
                    <a:gridCol w="826411"/>
                    <a:gridCol w="826411"/>
                    <a:gridCol w="817052"/>
                    <a:gridCol w="835770"/>
                    <a:gridCol w="826411"/>
                    <a:gridCol w="826411"/>
                    <a:gridCol w="826411"/>
                    <a:gridCol w="1396349"/>
                    <a:gridCol w="987893"/>
                  </a:tblGrid>
                  <a:tr h="203200">
                    <a:tc>
                      <a:txBody>
                        <a:bodyPr/>
                        <a:lstStyle/>
                        <a:p>
                          <a:pPr algn="l"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Log(DJMA)</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Age</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Delta Year</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Initial M</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Wood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Beton</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Metal</a:t>
                          </a:r>
                          <a:endParaRPr lang="en-US" sz="1200" b="0" i="0" u="none" strike="noStrike">
                            <a:solidFill>
                              <a:srgbClr val="000000"/>
                            </a:solidFill>
                            <a:effectLst/>
                            <a:latin typeface="Calibri"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200" b="0" i="1" smtClean="0">
                                        <a:latin typeface="Cambria Math" charset="0"/>
                                        <a:ea typeface="Cambria Math" charset="0"/>
                                        <a:cs typeface="Cambria Math" charset="0"/>
                                      </a:rPr>
                                    </m:ctrlPr>
                                  </m:sSubPr>
                                  <m:e>
                                    <m:r>
                                      <a:rPr lang="en-US" sz="1200" i="1">
                                        <a:latin typeface="Cambria Math" charset="0"/>
                                        <a:ea typeface="Cambria Math" charset="0"/>
                                        <a:cs typeface="Cambria Math" charset="0"/>
                                      </a:rPr>
                                      <m:t>𝜎</m:t>
                                    </m:r>
                                  </m:e>
                                  <m:sub>
                                    <m:r>
                                      <a:rPr lang="en-US" sz="1200" b="0" i="1" smtClean="0">
                                        <a:latin typeface="Cambria Math" charset="0"/>
                                        <a:ea typeface="Cambria Math" charset="0"/>
                                        <a:cs typeface="Cambria Math" charset="0"/>
                                      </a:rPr>
                                      <m:t>𝑣</m:t>
                                    </m:r>
                                  </m:sub>
                                </m:sSub>
                              </m:oMath>
                            </m:oMathPara>
                          </a14:m>
                          <a:endParaRPr lang="en-US" sz="1200" b="0" i="0" u="none" strike="noStrike" dirty="0">
                            <a:solidFill>
                              <a:srgbClr val="000000"/>
                            </a:solidFill>
                            <a:effectLst/>
                            <a:latin typeface="Calibri"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200" b="0" i="1" smtClean="0">
                                        <a:latin typeface="Cambria Math" charset="0"/>
                                        <a:ea typeface="Cambria Math" charset="0"/>
                                        <a:cs typeface="Cambria Math" charset="0"/>
                                      </a:rPr>
                                    </m:ctrlPr>
                                  </m:sSubPr>
                                  <m:e>
                                    <m:r>
                                      <a:rPr lang="en-US" sz="1200" i="1">
                                        <a:latin typeface="Cambria Math" charset="0"/>
                                        <a:ea typeface="Cambria Math" charset="0"/>
                                        <a:cs typeface="Cambria Math" charset="0"/>
                                      </a:rPr>
                                      <m:t>𝜎</m:t>
                                    </m:r>
                                  </m:e>
                                  <m:sub>
                                    <m:r>
                                      <a:rPr lang="en-US" sz="1200" b="0" i="1" smtClean="0">
                                        <a:latin typeface="Cambria Math" charset="0"/>
                                        <a:ea typeface="Cambria Math" charset="0"/>
                                        <a:cs typeface="Cambria Math" charset="0"/>
                                      </a:rPr>
                                      <m:t>𝑓</m:t>
                                    </m:r>
                                  </m:sub>
                                </m:sSub>
                              </m:oMath>
                            </m:oMathPara>
                          </a14:m>
                          <a:endParaRPr lang="en-US" sz="1200" b="0" i="0" u="none" strike="noStrike" dirty="0">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Min</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55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Range</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11.96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cs-CZ" sz="1200" u="none" strike="noStrike" dirty="0">
                              <a:effectLst/>
                            </a:rPr>
                            <a:t>97</a:t>
                          </a:r>
                          <a:endParaRPr lang="cs-CZ"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45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Max</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11.96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cs-CZ" sz="1200" u="none" strike="noStrike">
                              <a:effectLst/>
                            </a:rPr>
                            <a:t>97</a:t>
                          </a:r>
                          <a:endParaRPr lang="cs-CZ"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100</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Initial set 1</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a:effectLst/>
                            </a:rPr>
                            <a:t>3</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dirty="0">
                              <a:effectLst/>
                            </a:rPr>
                            <a:t>2</a:t>
                          </a:r>
                          <a:endParaRPr lang="is-I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15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Optimal set 1</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55.9</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9</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2.9</a:t>
                          </a:r>
                          <a:endParaRPr lang="hr-HR"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11.8</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0.2</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1473</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3.3</a:t>
                          </a:r>
                          <a:endParaRPr lang="hr-HR"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2.8</a:t>
                          </a:r>
                          <a:endParaRPr lang="hr-HR"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Initial set 2</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dirty="0">
                              <a:effectLst/>
                            </a:rPr>
                            <a:t>3</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Optimal set 2</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is-IS" sz="1200" u="none" strike="noStrike">
                              <a:effectLst/>
                            </a:rPr>
                            <a:t>2381</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0.9</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dirty="0">
                              <a:effectLst/>
                            </a:rPr>
                            <a:t>2</a:t>
                          </a:r>
                          <a:endParaRPr lang="is-IS" sz="1200" b="0" i="0" u="none" strike="noStrike" dirty="0">
                            <a:solidFill>
                              <a:srgbClr val="000000"/>
                            </a:solidFill>
                            <a:effectLst/>
                            <a:latin typeface="Calibri" charset="0"/>
                          </a:endParaRPr>
                        </a:p>
                      </a:txBody>
                      <a:tcPr marL="6350" marR="6350" marT="6350" marB="0" anchor="b"/>
                    </a:tc>
                    <a:tc>
                      <a:txBody>
                        <a:bodyPr/>
                        <a:lstStyle/>
                        <a:p>
                          <a:pPr algn="ctr" fontAlgn="b"/>
                          <a:r>
                            <a:rPr lang="hr-HR" sz="1200" u="none" strike="noStrike" dirty="0">
                              <a:effectLst/>
                            </a:rPr>
                            <a:t>4.3</a:t>
                          </a:r>
                          <a:endParaRPr lang="hr-HR" sz="1200" b="0" i="0" u="none" strike="noStrike" dirty="0">
                            <a:solidFill>
                              <a:srgbClr val="000000"/>
                            </a:solidFill>
                            <a:effectLst/>
                            <a:latin typeface="Calibri" charset="0"/>
                          </a:endParaRPr>
                        </a:p>
                      </a:txBody>
                      <a:tcPr marL="6350" marR="6350" marT="6350" marB="0" anchor="b"/>
                    </a:tc>
                  </a:tr>
                </a:tbl>
              </a:graphicData>
            </a:graphic>
          </p:graphicFrame>
        </mc:Choice>
        <mc:Fallback>
          <p:graphicFrame>
            <p:nvGraphicFramePr>
              <p:cNvPr id="41" name="Table 40"/>
              <p:cNvGraphicFramePr>
                <a:graphicFrameLocks noGrp="1"/>
              </p:cNvGraphicFramePr>
              <p:nvPr>
                <p:extLst>
                  <p:ext uri="{D42A27DB-BD31-4B8C-83A1-F6EECF244321}">
                    <p14:modId xmlns:p14="http://schemas.microsoft.com/office/powerpoint/2010/main" val="1508785945"/>
                  </p:ext>
                </p:extLst>
              </p:nvPr>
            </p:nvGraphicFramePr>
            <p:xfrm>
              <a:off x="1302462" y="4918193"/>
              <a:ext cx="9271000" cy="1626299"/>
            </p:xfrm>
            <a:graphic>
              <a:graphicData uri="http://schemas.openxmlformats.org/drawingml/2006/table">
                <a:tbl>
                  <a:tblPr>
                    <a:tableStyleId>{21E4AEA4-8DFA-4A89-87EB-49C32662AFE0}</a:tableStyleId>
                  </a:tblPr>
                  <a:tblGrid>
                    <a:gridCol w="1101881"/>
                    <a:gridCol w="826411"/>
                    <a:gridCol w="826411"/>
                    <a:gridCol w="817052"/>
                    <a:gridCol w="835770"/>
                    <a:gridCol w="826411"/>
                    <a:gridCol w="826411"/>
                    <a:gridCol w="826411"/>
                    <a:gridCol w="1396349"/>
                    <a:gridCol w="987893"/>
                  </a:tblGrid>
                  <a:tr h="203899">
                    <a:tc>
                      <a:txBody>
                        <a:bodyPr/>
                        <a:lstStyle/>
                        <a:p>
                          <a:pPr algn="l"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Log(DJMA)</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Age</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Delta Year</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Initial M</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Wood</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Beton</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Metal</a:t>
                          </a:r>
                          <a:endParaRPr lang="en-US" sz="1200" b="0" i="0" u="none" strike="noStrike">
                            <a:solidFill>
                              <a:srgbClr val="000000"/>
                            </a:solidFill>
                            <a:effectLst/>
                            <a:latin typeface="Calibri" charset="0"/>
                          </a:endParaRPr>
                        </a:p>
                      </a:txBody>
                      <a:tcPr marL="6350" marR="6350" marT="6350" marB="0" anchor="b"/>
                    </a:tc>
                    <a:tc>
                      <a:txBody>
                        <a:bodyPr/>
                        <a:lstStyle/>
                        <a:p>
                          <a:endParaRPr lang="en-US"/>
                        </a:p>
                      </a:txBody>
                      <a:tcPr marL="6350" marR="6350" marT="6350" marB="0" anchor="b">
                        <a:blipFill rotWithShape="0">
                          <a:blip r:embed="rId6"/>
                          <a:stretch>
                            <a:fillRect l="-494323" t="-8824" r="-71616" b="-735294"/>
                          </a:stretch>
                        </a:blipFill>
                      </a:tcPr>
                    </a:tc>
                    <a:tc>
                      <a:txBody>
                        <a:bodyPr/>
                        <a:lstStyle/>
                        <a:p>
                          <a:endParaRPr lang="en-US"/>
                        </a:p>
                      </a:txBody>
                      <a:tcPr marL="6350" marR="6350" marT="6350" marB="0" anchor="b">
                        <a:blipFill rotWithShape="0">
                          <a:blip r:embed="rId6"/>
                          <a:stretch>
                            <a:fillRect l="-840123" t="-8824" r="-1235" b="-735294"/>
                          </a:stretch>
                        </a:blipFill>
                      </a:tcPr>
                    </a:tc>
                  </a:tr>
                  <a:tr h="203200">
                    <a:tc>
                      <a:txBody>
                        <a:bodyPr/>
                        <a:lstStyle/>
                        <a:p>
                          <a:pPr algn="ctr" fontAlgn="ctr"/>
                          <a:r>
                            <a:rPr lang="en-US" sz="1200" u="none" strike="noStrike">
                              <a:effectLst/>
                            </a:rPr>
                            <a:t>Min</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dirty="0">
                              <a:effectLst/>
                            </a:rPr>
                            <a:t>0</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55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0</a:t>
                          </a:r>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Range</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11.96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cs-CZ" sz="1200" u="none" strike="noStrike" dirty="0">
                              <a:effectLst/>
                            </a:rPr>
                            <a:t>97</a:t>
                          </a:r>
                          <a:endParaRPr lang="cs-CZ"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45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Max</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11.96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cs-CZ" sz="1200" u="none" strike="noStrike">
                              <a:effectLst/>
                            </a:rPr>
                            <a:t>97</a:t>
                          </a:r>
                          <a:endParaRPr lang="cs-CZ"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100</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0.25</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0.5</a:t>
                          </a:r>
                          <a:endParaRPr lang="nb-NO"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c>
                      <a:txBody>
                        <a:bodyPr/>
                        <a:lstStyle/>
                        <a:p>
                          <a:pPr algn="ctr" fontAlgn="b"/>
                          <a:endParaRPr lang="en-U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Initial set 1</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a:effectLst/>
                            </a:rPr>
                            <a:t>3</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10</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dirty="0">
                              <a:effectLst/>
                            </a:rPr>
                            <a:t>2</a:t>
                          </a:r>
                          <a:endParaRPr lang="is-I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15</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dirty="0">
                              <a:effectLst/>
                            </a:rPr>
                            <a:t>1</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Optimal set 1</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nb-NO" sz="1200" u="none" strike="noStrike">
                              <a:effectLst/>
                            </a:rPr>
                            <a:t>55.9</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9</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2.9</a:t>
                          </a:r>
                          <a:endParaRPr lang="hr-HR"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11.8</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0.2</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a:effectLst/>
                            </a:rPr>
                            <a:t>1473</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3.3</a:t>
                          </a:r>
                          <a:endParaRPr lang="hr-HR" sz="1200" b="0" i="0" u="none" strike="noStrike">
                            <a:solidFill>
                              <a:srgbClr val="000000"/>
                            </a:solidFill>
                            <a:effectLst/>
                            <a:latin typeface="Calibri" charset="0"/>
                          </a:endParaRPr>
                        </a:p>
                      </a:txBody>
                      <a:tcPr marL="6350" marR="6350" marT="6350" marB="0" anchor="b"/>
                    </a:tc>
                    <a:tc>
                      <a:txBody>
                        <a:bodyPr/>
                        <a:lstStyle/>
                        <a:p>
                          <a:pPr algn="ctr" fontAlgn="b"/>
                          <a:r>
                            <a:rPr lang="hr-HR" sz="1200" u="none" strike="noStrike">
                              <a:effectLst/>
                            </a:rPr>
                            <a:t>2.8</a:t>
                          </a:r>
                          <a:endParaRPr lang="hr-HR"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Initial set 2</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en-US" sz="1200" u="none" strike="noStrike" dirty="0">
                              <a:effectLst/>
                            </a:rPr>
                            <a:t>3</a:t>
                          </a:r>
                          <a:endParaRPr lang="en-US"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5</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is-IS" sz="1200" u="none" strike="noStrike">
                              <a:effectLst/>
                            </a:rPr>
                            <a:t>2</a:t>
                          </a:r>
                          <a:endParaRPr lang="is-IS" sz="1200" b="0" i="0" u="none" strike="noStrike">
                            <a:solidFill>
                              <a:srgbClr val="000000"/>
                            </a:solidFill>
                            <a:effectLst/>
                            <a:latin typeface="Calibri" charset="0"/>
                          </a:endParaRPr>
                        </a:p>
                      </a:txBody>
                      <a:tcPr marL="6350" marR="6350" marT="6350" marB="0" anchor="b"/>
                    </a:tc>
                  </a:tr>
                  <a:tr h="203200">
                    <a:tc>
                      <a:txBody>
                        <a:bodyPr/>
                        <a:lstStyle/>
                        <a:p>
                          <a:pPr algn="ctr" fontAlgn="ctr"/>
                          <a:r>
                            <a:rPr lang="en-US" sz="1200" u="none" strike="noStrike">
                              <a:effectLst/>
                            </a:rPr>
                            <a:t>Optimal set 2</a:t>
                          </a:r>
                          <a:endParaRPr lang="en-US" sz="1200" b="0" i="0" u="none" strike="noStrike">
                            <a:solidFill>
                              <a:srgbClr val="000000"/>
                            </a:solidFill>
                            <a:effectLst/>
                            <a:latin typeface="Calibri" charset="0"/>
                          </a:endParaRPr>
                        </a:p>
                      </a:txBody>
                      <a:tcPr marL="6350" marR="6350" marT="6350" marB="0" anchor="ctr"/>
                    </a:tc>
                    <a:tc>
                      <a:txBody>
                        <a:bodyPr/>
                        <a:lstStyle/>
                        <a:p>
                          <a:pPr algn="ctr" fontAlgn="b"/>
                          <a:r>
                            <a:rPr lang="is-IS" sz="1200" u="none" strike="noStrike">
                              <a:effectLst/>
                            </a:rPr>
                            <a:t>2381</a:t>
                          </a:r>
                          <a:endParaRPr lang="is-IS" sz="1200" b="0" i="0" u="none" strike="noStrike">
                            <a:solidFill>
                              <a:srgbClr val="000000"/>
                            </a:solidFill>
                            <a:effectLst/>
                            <a:latin typeface="Calibri" charset="0"/>
                          </a:endParaRPr>
                        </a:p>
                      </a:txBody>
                      <a:tcPr marL="6350" marR="6350" marT="6350" marB="0" anchor="b"/>
                    </a:tc>
                    <a:tc>
                      <a:txBody>
                        <a:bodyPr/>
                        <a:lstStyle/>
                        <a:p>
                          <a:pPr algn="ctr" fontAlgn="b"/>
                          <a:r>
                            <a:rPr lang="en-US" sz="1200" u="none" strike="noStrike">
                              <a:effectLst/>
                            </a:rPr>
                            <a:t>1</a:t>
                          </a:r>
                          <a:endParaRPr lang="en-US"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0.9</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0.6</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a:effectLst/>
                            </a:rPr>
                            <a:t>0.01</a:t>
                          </a:r>
                          <a:endParaRPr lang="nb-NO" sz="1200" b="0" i="0" u="none" strike="noStrike">
                            <a:solidFill>
                              <a:srgbClr val="000000"/>
                            </a:solidFill>
                            <a:effectLst/>
                            <a:latin typeface="Calibri" charset="0"/>
                          </a:endParaRPr>
                        </a:p>
                      </a:txBody>
                      <a:tcPr marL="6350" marR="6350" marT="6350" marB="0" anchor="b"/>
                    </a:tc>
                    <a:tc>
                      <a:txBody>
                        <a:bodyPr/>
                        <a:lstStyle/>
                        <a:p>
                          <a:pPr algn="ctr" fontAlgn="b"/>
                          <a:r>
                            <a:rPr lang="nb-NO" sz="1200" u="none" strike="noStrike" dirty="0">
                              <a:effectLst/>
                            </a:rPr>
                            <a:t>0.01</a:t>
                          </a:r>
                          <a:endParaRPr lang="nb-NO" sz="1200" b="0" i="0" u="none" strike="noStrike" dirty="0">
                            <a:solidFill>
                              <a:srgbClr val="000000"/>
                            </a:solidFill>
                            <a:effectLst/>
                            <a:latin typeface="Calibri" charset="0"/>
                          </a:endParaRPr>
                        </a:p>
                      </a:txBody>
                      <a:tcPr marL="6350" marR="6350" marT="6350" marB="0" anchor="b"/>
                    </a:tc>
                    <a:tc>
                      <a:txBody>
                        <a:bodyPr/>
                        <a:lstStyle/>
                        <a:p>
                          <a:pPr algn="ctr" fontAlgn="b"/>
                          <a:r>
                            <a:rPr lang="is-IS" sz="1200" u="none" strike="noStrike" dirty="0">
                              <a:effectLst/>
                            </a:rPr>
                            <a:t>2</a:t>
                          </a:r>
                          <a:endParaRPr lang="is-IS" sz="1200" b="0" i="0" u="none" strike="noStrike" dirty="0">
                            <a:solidFill>
                              <a:srgbClr val="000000"/>
                            </a:solidFill>
                            <a:effectLst/>
                            <a:latin typeface="Calibri" charset="0"/>
                          </a:endParaRPr>
                        </a:p>
                      </a:txBody>
                      <a:tcPr marL="6350" marR="6350" marT="6350" marB="0" anchor="b"/>
                    </a:tc>
                    <a:tc>
                      <a:txBody>
                        <a:bodyPr/>
                        <a:lstStyle/>
                        <a:p>
                          <a:pPr algn="ctr" fontAlgn="b"/>
                          <a:r>
                            <a:rPr lang="hr-HR" sz="1200" u="none" strike="noStrike" dirty="0">
                              <a:effectLst/>
                            </a:rPr>
                            <a:t>4.3</a:t>
                          </a:r>
                          <a:endParaRPr lang="hr-HR" sz="1200" b="0" i="0" u="none" strike="noStrike" dirty="0">
                            <a:solidFill>
                              <a:srgbClr val="000000"/>
                            </a:solidFill>
                            <a:effectLst/>
                            <a:latin typeface="Calibri" charset="0"/>
                          </a:endParaRPr>
                        </a:p>
                      </a:txBody>
                      <a:tcPr marL="6350" marR="6350" marT="6350" marB="0" anchor="b"/>
                    </a:tc>
                  </a:tr>
                </a:tbl>
              </a:graphicData>
            </a:graphic>
          </p:graphicFrame>
        </mc:Fallback>
      </mc:AlternateContent>
      <p:sp>
        <p:nvSpPr>
          <p:cNvPr id="2" name="Slide Number Placeholder 1"/>
          <p:cNvSpPr>
            <a:spLocks noGrp="1"/>
          </p:cNvSpPr>
          <p:nvPr>
            <p:ph type="sldNum" sz="quarter" idx="12"/>
          </p:nvPr>
        </p:nvSpPr>
        <p:spPr/>
        <p:txBody>
          <a:bodyPr/>
          <a:lstStyle/>
          <a:p>
            <a:fld id="{32D2B785-FA3C-F848-9CD0-8196455CE6D3}" type="slidenum">
              <a:rPr lang="en-US" smtClean="0"/>
              <a:t>16</a:t>
            </a:fld>
            <a:endParaRPr lang="en-US"/>
          </a:p>
        </p:txBody>
      </p:sp>
      <p:sp>
        <p:nvSpPr>
          <p:cNvPr id="42" name="Rectangle 4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2566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60" y="1382942"/>
            <a:ext cx="3233503" cy="369332"/>
          </a:xfrm>
          <a:prstGeom prst="rect">
            <a:avLst/>
          </a:prstGeom>
          <a:noFill/>
        </p:spPr>
        <p:txBody>
          <a:bodyPr wrap="square" rtlCol="0">
            <a:spAutoFit/>
          </a:bodyPr>
          <a:lstStyle/>
          <a:p>
            <a:pPr algn="ctr"/>
            <a:r>
              <a:rPr lang="en-US" b="1" dirty="0" smtClean="0"/>
              <a:t>•  Gaussian </a:t>
            </a:r>
            <a:r>
              <a:rPr lang="en-US" b="1" smtClean="0"/>
              <a:t>Process Application</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88" name="TextBox 87"/>
          <p:cNvSpPr txBox="1"/>
          <p:nvPr/>
        </p:nvSpPr>
        <p:spPr>
          <a:xfrm>
            <a:off x="881145" y="1728994"/>
            <a:ext cx="9712015" cy="369332"/>
          </a:xfrm>
          <a:prstGeom prst="rect">
            <a:avLst/>
          </a:prstGeom>
          <a:noFill/>
        </p:spPr>
        <p:txBody>
          <a:bodyPr wrap="square" rtlCol="0">
            <a:spAutoFit/>
          </a:bodyPr>
          <a:lstStyle/>
          <a:p>
            <a:pPr marL="285750" indent="-285750">
              <a:buFontTx/>
              <a:buChar char="-"/>
            </a:pPr>
            <a:r>
              <a:rPr lang="en-US" dirty="0" smtClean="0"/>
              <a:t>Application:</a:t>
            </a:r>
            <a:endParaRPr lang="en-US" dirty="0" smtClean="0"/>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2012" y="1450027"/>
            <a:ext cx="3232736" cy="2424552"/>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1163" y="1473306"/>
            <a:ext cx="3232634" cy="2424475"/>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682" y="3874501"/>
            <a:ext cx="3221165" cy="2415874"/>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1163" y="3897781"/>
            <a:ext cx="3223750" cy="2417812"/>
          </a:xfrm>
          <a:prstGeom prst="rect">
            <a:avLst/>
          </a:prstGeom>
        </p:spPr>
      </p:pic>
      <p:pic>
        <p:nvPicPr>
          <p:cNvPr id="39" name="Picture 3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8022" y="2718371"/>
            <a:ext cx="3233503" cy="2425127"/>
          </a:xfrm>
          <a:prstGeom prst="rect">
            <a:avLst/>
          </a:prstGeom>
        </p:spPr>
      </p:pic>
      <p:sp>
        <p:nvSpPr>
          <p:cNvPr id="41" name="Slide Number Placeholder 40"/>
          <p:cNvSpPr>
            <a:spLocks noGrp="1"/>
          </p:cNvSpPr>
          <p:nvPr>
            <p:ph type="sldNum" sz="quarter" idx="12"/>
          </p:nvPr>
        </p:nvSpPr>
        <p:spPr/>
        <p:txBody>
          <a:bodyPr/>
          <a:lstStyle/>
          <a:p>
            <a:fld id="{32D2B785-FA3C-F848-9CD0-8196455CE6D3}" type="slidenum">
              <a:rPr lang="en-US" smtClean="0"/>
              <a:t>17</a:t>
            </a:fld>
            <a:endParaRPr lang="en-US"/>
          </a:p>
        </p:txBody>
      </p:sp>
      <p:sp>
        <p:nvSpPr>
          <p:cNvPr id="43" name="Rectangle 42"/>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3549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61" y="1382942"/>
            <a:ext cx="1780260" cy="369332"/>
          </a:xfrm>
          <a:prstGeom prst="rect">
            <a:avLst/>
          </a:prstGeom>
          <a:noFill/>
        </p:spPr>
        <p:txBody>
          <a:bodyPr wrap="square" rtlCol="0">
            <a:spAutoFit/>
          </a:bodyPr>
          <a:lstStyle/>
          <a:p>
            <a:pPr algn="ctr"/>
            <a:r>
              <a:rPr lang="en-US" b="1" smtClean="0"/>
              <a:t>•  Handling Bias</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sp>
        <p:nvSpPr>
          <p:cNvPr id="88" name="TextBox 87"/>
          <p:cNvSpPr txBox="1"/>
          <p:nvPr/>
        </p:nvSpPr>
        <p:spPr>
          <a:xfrm>
            <a:off x="881145" y="1728994"/>
            <a:ext cx="9712015" cy="1200329"/>
          </a:xfrm>
          <a:prstGeom prst="rect">
            <a:avLst/>
          </a:prstGeom>
          <a:noFill/>
        </p:spPr>
        <p:txBody>
          <a:bodyPr wrap="square" rtlCol="0">
            <a:spAutoFit/>
          </a:bodyPr>
          <a:lstStyle/>
          <a:p>
            <a:pPr marL="285750" indent="-285750">
              <a:buFontTx/>
              <a:buChar char="-"/>
            </a:pPr>
            <a:r>
              <a:rPr lang="en-US" dirty="0" smtClean="0"/>
              <a:t>Biased </a:t>
            </a:r>
            <a:r>
              <a:rPr lang="en-US" dirty="0" smtClean="0"/>
              <a:t>Sampling:</a:t>
            </a:r>
            <a:endParaRPr lang="en-US" dirty="0" smtClean="0"/>
          </a:p>
          <a:p>
            <a:pPr marL="742950" lvl="1" indent="-285750">
              <a:buFontTx/>
              <a:buChar char="-"/>
            </a:pPr>
            <a:r>
              <a:rPr lang="en-US" dirty="0" smtClean="0"/>
              <a:t>Discretize the domain into categories.</a:t>
            </a:r>
          </a:p>
          <a:p>
            <a:pPr marL="742950" lvl="1" indent="-285750">
              <a:buFontTx/>
              <a:buChar char="-"/>
            </a:pPr>
            <a:r>
              <a:rPr lang="en-US" dirty="0"/>
              <a:t>P</a:t>
            </a:r>
            <a:r>
              <a:rPr lang="en-US" dirty="0" smtClean="0"/>
              <a:t>erform random </a:t>
            </a:r>
            <a:r>
              <a:rPr lang="en-US" dirty="0" smtClean="0"/>
              <a:t>sampling </a:t>
            </a:r>
            <a:r>
              <a:rPr lang="en-US" dirty="0" smtClean="0"/>
              <a:t>from </a:t>
            </a:r>
            <a:r>
              <a:rPr lang="en-US" dirty="0" smtClean="0"/>
              <a:t>each category</a:t>
            </a:r>
            <a:r>
              <a:rPr lang="en-US" dirty="0" smtClean="0"/>
              <a:t>.</a:t>
            </a:r>
            <a:endParaRPr lang="en-US" dirty="0" smtClean="0"/>
          </a:p>
          <a:p>
            <a:pPr marL="742950" lvl="1" indent="-285750">
              <a:buFontTx/>
              <a:buChar char="-"/>
            </a:pPr>
            <a:r>
              <a:rPr lang="en-US" dirty="0" smtClean="0"/>
              <a:t>Group the all samples into a single dataset.</a:t>
            </a:r>
            <a:endParaRPr lang="en-US" dirty="0" smtClean="0"/>
          </a:p>
        </p:txBody>
      </p:sp>
      <p:sp>
        <p:nvSpPr>
          <p:cNvPr id="29" name="TextBox 28"/>
          <p:cNvSpPr txBox="1"/>
          <p:nvPr/>
        </p:nvSpPr>
        <p:spPr>
          <a:xfrm>
            <a:off x="7432853" y="1837144"/>
            <a:ext cx="4317400" cy="646331"/>
          </a:xfrm>
          <a:prstGeom prst="rect">
            <a:avLst/>
          </a:prstGeom>
          <a:solidFill>
            <a:schemeClr val="bg2"/>
          </a:solidFill>
          <a:ln>
            <a:solidFill>
              <a:srgbClr val="FF0000"/>
            </a:solidFill>
          </a:ln>
        </p:spPr>
        <p:txBody>
          <a:bodyPr wrap="square" rtlCol="0">
            <a:spAutoFit/>
          </a:bodyPr>
          <a:lstStyle/>
          <a:p>
            <a:r>
              <a:rPr lang="en-US" dirty="0" smtClean="0"/>
              <a:t>% example </a:t>
            </a:r>
            <a:r>
              <a:rPr lang="en-US" dirty="0"/>
              <a:t>randomly from each </a:t>
            </a:r>
            <a:r>
              <a:rPr lang="en-US" dirty="0" smtClean="0"/>
              <a:t>category</a:t>
            </a:r>
            <a:endParaRPr lang="en-US" dirty="0"/>
          </a:p>
          <a:p>
            <a:r>
              <a:rPr lang="en-US" dirty="0"/>
              <a:t>r1=</a:t>
            </a:r>
            <a:r>
              <a:rPr lang="en-US" dirty="0" err="1"/>
              <a:t>randi</a:t>
            </a:r>
            <a:r>
              <a:rPr lang="en-US" dirty="0"/>
              <a:t>([1 length(Ind100)],1,150); </a:t>
            </a:r>
            <a:endParaRPr lang="en-US" dirty="0" smtClean="0"/>
          </a:p>
        </p:txBody>
      </p:sp>
      <p:sp>
        <p:nvSpPr>
          <p:cNvPr id="30" name="TextBox 29"/>
          <p:cNvSpPr txBox="1"/>
          <p:nvPr/>
        </p:nvSpPr>
        <p:spPr>
          <a:xfrm>
            <a:off x="977442" y="3360638"/>
            <a:ext cx="9712015" cy="923330"/>
          </a:xfrm>
          <a:prstGeom prst="rect">
            <a:avLst/>
          </a:prstGeom>
          <a:noFill/>
        </p:spPr>
        <p:txBody>
          <a:bodyPr wrap="square" rtlCol="0">
            <a:spAutoFit/>
          </a:bodyPr>
          <a:lstStyle/>
          <a:p>
            <a:pPr marL="285750" indent="-285750">
              <a:buFontTx/>
              <a:buChar char="-"/>
            </a:pPr>
            <a:r>
              <a:rPr lang="en-US" dirty="0" smtClean="0"/>
              <a:t>Biased Sampling </a:t>
            </a:r>
            <a:r>
              <a:rPr lang="en-US" dirty="0" smtClean="0"/>
              <a:t>with </a:t>
            </a:r>
            <a:r>
              <a:rPr lang="en-US" dirty="0" smtClean="0"/>
              <a:t>Data Replication:</a:t>
            </a:r>
          </a:p>
          <a:p>
            <a:pPr marL="742950" lvl="1" indent="-285750">
              <a:buFontTx/>
              <a:buChar char="-"/>
            </a:pPr>
            <a:r>
              <a:rPr lang="en-US" dirty="0" smtClean="0"/>
              <a:t>Same as Biased Sampling</a:t>
            </a:r>
            <a:r>
              <a:rPr lang="en-US" dirty="0" smtClean="0"/>
              <a:t>.</a:t>
            </a:r>
          </a:p>
          <a:p>
            <a:pPr marL="742950" lvl="1" indent="-285750">
              <a:buFontTx/>
              <a:buChar char="-"/>
            </a:pPr>
            <a:r>
              <a:rPr lang="en-US" dirty="0" smtClean="0"/>
              <a:t>Repeat the values that has less occurrence frequency.</a:t>
            </a:r>
            <a:endParaRPr lang="en-US" dirty="0" smtClean="0"/>
          </a:p>
        </p:txBody>
      </p:sp>
      <p:sp>
        <p:nvSpPr>
          <p:cNvPr id="31" name="TextBox 30"/>
          <p:cNvSpPr txBox="1"/>
          <p:nvPr/>
        </p:nvSpPr>
        <p:spPr>
          <a:xfrm>
            <a:off x="7432853" y="3806486"/>
            <a:ext cx="4317400" cy="369332"/>
          </a:xfrm>
          <a:prstGeom prst="rect">
            <a:avLst/>
          </a:prstGeom>
          <a:solidFill>
            <a:schemeClr val="bg2"/>
          </a:solidFill>
          <a:ln>
            <a:solidFill>
              <a:srgbClr val="FF0000"/>
            </a:solidFill>
          </a:ln>
        </p:spPr>
        <p:txBody>
          <a:bodyPr wrap="square" rtlCol="0">
            <a:spAutoFit/>
          </a:bodyPr>
          <a:lstStyle/>
          <a:p>
            <a:r>
              <a:rPr lang="en-US" smtClean="0"/>
              <a:t>repmat</a:t>
            </a:r>
            <a:r>
              <a:rPr lang="en-US" dirty="0" smtClean="0"/>
              <a:t>(P,10,1</a:t>
            </a:r>
            <a:r>
              <a:rPr lang="en-US" dirty="0"/>
              <a:t>);</a:t>
            </a:r>
          </a:p>
        </p:txBody>
      </p:sp>
      <p:sp>
        <p:nvSpPr>
          <p:cNvPr id="2" name="Slide Number Placeholder 1"/>
          <p:cNvSpPr>
            <a:spLocks noGrp="1"/>
          </p:cNvSpPr>
          <p:nvPr>
            <p:ph type="sldNum" sz="quarter" idx="12"/>
          </p:nvPr>
        </p:nvSpPr>
        <p:spPr/>
        <p:txBody>
          <a:bodyPr/>
          <a:lstStyle/>
          <a:p>
            <a:fld id="{32D2B785-FA3C-F848-9CD0-8196455CE6D3}" type="slidenum">
              <a:rPr lang="en-US" smtClean="0"/>
              <a:t>18</a:t>
            </a:fld>
            <a:endParaRPr lang="en-US"/>
          </a:p>
        </p:txBody>
      </p:sp>
      <p:sp>
        <p:nvSpPr>
          <p:cNvPr id="33" name="Rectangle 32"/>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77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731731" y="6325985"/>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0" y="-772070"/>
            <a:ext cx="12193162" cy="2022866"/>
            <a:chOff x="0" y="-788695"/>
            <a:chExt cx="12193162" cy="2022866"/>
          </a:xfrm>
        </p:grpSpPr>
        <p:sp>
          <p:nvSpPr>
            <p:cNvPr id="20" name="Rectangle 19"/>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0" y="-788695"/>
              <a:ext cx="12192000" cy="1379350"/>
              <a:chOff x="0" y="-23921"/>
              <a:chExt cx="12192000" cy="1379350"/>
            </a:xfrm>
          </p:grpSpPr>
          <p:sp>
            <p:nvSpPr>
              <p:cNvPr id="4"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6" name="Rectangle 5"/>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104254" y="650592"/>
              <a:ext cx="1553787" cy="369332"/>
            </a:xfrm>
            <a:prstGeom prst="rect">
              <a:avLst/>
            </a:prstGeom>
            <a:noFill/>
          </p:spPr>
          <p:txBody>
            <a:bodyPr wrap="square" rtlCol="0">
              <a:spAutoFit/>
            </a:bodyPr>
            <a:lstStyle/>
            <a:p>
              <a:pPr algn="ctr"/>
              <a:r>
                <a:rPr lang="en-US" b="1" dirty="0" smtClean="0"/>
                <a:t>Introduction</a:t>
              </a:r>
              <a:endParaRPr lang="en-US" b="1" dirty="0"/>
            </a:p>
          </p:txBody>
        </p:sp>
        <p:sp>
          <p:nvSpPr>
            <p:cNvPr id="19" name="Rectangle 18"/>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658041"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5" name="TextBox 24"/>
            <p:cNvSpPr txBox="1"/>
            <p:nvPr/>
          </p:nvSpPr>
          <p:spPr>
            <a:xfrm>
              <a:off x="1498321" y="653284"/>
              <a:ext cx="4013017" cy="369332"/>
            </a:xfrm>
            <a:prstGeom prst="rect">
              <a:avLst/>
            </a:prstGeom>
            <a:noFill/>
          </p:spPr>
          <p:txBody>
            <a:bodyPr wrap="square" rtlCol="0">
              <a:spAutoFit/>
            </a:bodyPr>
            <a:lstStyle/>
            <a:p>
              <a:pPr algn="ctr"/>
              <a:r>
                <a:rPr lang="en-US" b="1" dirty="0" smtClean="0"/>
                <a:t>Structural </a:t>
              </a:r>
              <a:r>
                <a:rPr lang="en-US" b="1" smtClean="0"/>
                <a:t>Health Monitoring (SHM)</a:t>
              </a:r>
              <a:endParaRPr lang="en-US" b="1" dirty="0"/>
            </a:p>
          </p:txBody>
        </p:sp>
      </p:grpSp>
      <p:sp>
        <p:nvSpPr>
          <p:cNvPr id="27" name="TextBox 26"/>
          <p:cNvSpPr txBox="1"/>
          <p:nvPr/>
        </p:nvSpPr>
        <p:spPr>
          <a:xfrm>
            <a:off x="440574" y="1628444"/>
            <a:ext cx="4204905" cy="369332"/>
          </a:xfrm>
          <a:prstGeom prst="rect">
            <a:avLst/>
          </a:prstGeom>
          <a:noFill/>
        </p:spPr>
        <p:txBody>
          <a:bodyPr wrap="square" rtlCol="0">
            <a:spAutoFit/>
          </a:bodyPr>
          <a:lstStyle/>
          <a:p>
            <a:pPr algn="ctr"/>
            <a:r>
              <a:rPr lang="en-US" b="1" dirty="0" smtClean="0"/>
              <a:t>• Structural Health Monitoring (SHM)</a:t>
            </a:r>
            <a:endParaRPr lang="en-US" b="1" dirty="0"/>
          </a:p>
        </p:txBody>
      </p:sp>
      <p:sp>
        <p:nvSpPr>
          <p:cNvPr id="28" name="TextBox 27"/>
          <p:cNvSpPr txBox="1"/>
          <p:nvPr/>
        </p:nvSpPr>
        <p:spPr>
          <a:xfrm>
            <a:off x="447741" y="2764082"/>
            <a:ext cx="5438709" cy="369332"/>
          </a:xfrm>
          <a:prstGeom prst="rect">
            <a:avLst/>
          </a:prstGeom>
          <a:noFill/>
        </p:spPr>
        <p:txBody>
          <a:bodyPr wrap="square" rtlCol="0">
            <a:spAutoFit/>
          </a:bodyPr>
          <a:lstStyle/>
          <a:p>
            <a:pPr algn="ctr"/>
            <a:r>
              <a:rPr lang="en-US" b="1" dirty="0" smtClean="0"/>
              <a:t>• Types of SHM </a:t>
            </a:r>
            <a:r>
              <a:rPr lang="en-US" b="1" dirty="0" smtClean="0"/>
              <a:t>Strategies </a:t>
            </a:r>
            <a:r>
              <a:rPr lang="en-US" b="1" dirty="0" smtClean="0"/>
              <a:t>based </a:t>
            </a:r>
            <a:r>
              <a:rPr lang="en-US" b="1" dirty="0" smtClean="0"/>
              <a:t>on Collecting Data   </a:t>
            </a:r>
            <a:endParaRPr lang="en-US" b="1" dirty="0"/>
          </a:p>
        </p:txBody>
      </p:sp>
      <p:sp>
        <p:nvSpPr>
          <p:cNvPr id="30" name="TextBox 29"/>
          <p:cNvSpPr txBox="1"/>
          <p:nvPr/>
        </p:nvSpPr>
        <p:spPr>
          <a:xfrm>
            <a:off x="625292" y="3407946"/>
            <a:ext cx="2685913" cy="369332"/>
          </a:xfrm>
          <a:prstGeom prst="rect">
            <a:avLst/>
          </a:prstGeom>
          <a:noFill/>
        </p:spPr>
        <p:txBody>
          <a:bodyPr wrap="square" rtlCol="0">
            <a:spAutoFit/>
          </a:bodyPr>
          <a:lstStyle/>
          <a:p>
            <a:pPr algn="ctr"/>
            <a:r>
              <a:rPr lang="en-US" dirty="0" smtClean="0"/>
              <a:t>1- Visual Inspections</a:t>
            </a:r>
          </a:p>
        </p:txBody>
      </p:sp>
      <p:sp>
        <p:nvSpPr>
          <p:cNvPr id="31" name="TextBox 30"/>
          <p:cNvSpPr txBox="1"/>
          <p:nvPr/>
        </p:nvSpPr>
        <p:spPr>
          <a:xfrm>
            <a:off x="660861" y="4051810"/>
            <a:ext cx="2685913" cy="369332"/>
          </a:xfrm>
          <a:prstGeom prst="rect">
            <a:avLst/>
          </a:prstGeom>
          <a:noFill/>
        </p:spPr>
        <p:txBody>
          <a:bodyPr wrap="square" rtlCol="0">
            <a:spAutoFit/>
          </a:bodyPr>
          <a:lstStyle/>
          <a:p>
            <a:pPr algn="ctr"/>
            <a:r>
              <a:rPr lang="en-US" dirty="0" smtClean="0"/>
              <a:t>2- Monitoring System</a:t>
            </a:r>
          </a:p>
        </p:txBody>
      </p:sp>
      <p:sp>
        <p:nvSpPr>
          <p:cNvPr id="32" name="TextBox 31"/>
          <p:cNvSpPr txBox="1"/>
          <p:nvPr/>
        </p:nvSpPr>
        <p:spPr>
          <a:xfrm>
            <a:off x="680226" y="4695674"/>
            <a:ext cx="3729042" cy="369332"/>
          </a:xfrm>
          <a:prstGeom prst="rect">
            <a:avLst/>
          </a:prstGeom>
          <a:noFill/>
        </p:spPr>
        <p:txBody>
          <a:bodyPr wrap="square" rtlCol="0">
            <a:spAutoFit/>
          </a:bodyPr>
          <a:lstStyle/>
          <a:p>
            <a:pPr algn="ctr"/>
            <a:r>
              <a:rPr lang="en-US" dirty="0" smtClean="0"/>
              <a:t>3- Hybrid </a:t>
            </a:r>
            <a:r>
              <a:rPr lang="en-US" dirty="0" smtClean="0"/>
              <a:t>system </a:t>
            </a:r>
            <a:r>
              <a:rPr lang="en-US" smtClean="0"/>
              <a:t>of both systems</a:t>
            </a:r>
            <a:endParaRPr lang="en-US" dirty="0" smtClean="0"/>
          </a:p>
        </p:txBody>
      </p:sp>
      <p:sp>
        <p:nvSpPr>
          <p:cNvPr id="29" name="TextBox 28"/>
          <p:cNvSpPr txBox="1"/>
          <p:nvPr/>
        </p:nvSpPr>
        <p:spPr>
          <a:xfrm>
            <a:off x="881147" y="2011597"/>
            <a:ext cx="9082045" cy="369332"/>
          </a:xfrm>
          <a:prstGeom prst="rect">
            <a:avLst/>
          </a:prstGeom>
          <a:noFill/>
        </p:spPr>
        <p:txBody>
          <a:bodyPr wrap="square" rtlCol="0">
            <a:spAutoFit/>
          </a:bodyPr>
          <a:lstStyle/>
          <a:p>
            <a:r>
              <a:rPr lang="en-US" dirty="0"/>
              <a:t>The process of </a:t>
            </a:r>
            <a:r>
              <a:rPr lang="en-US" dirty="0" smtClean="0"/>
              <a:t>implementing </a:t>
            </a:r>
            <a:r>
              <a:rPr lang="en-US" dirty="0"/>
              <a:t>damage identification strategy for </a:t>
            </a:r>
            <a:r>
              <a:rPr lang="en-US" dirty="0" smtClean="0"/>
              <a:t>engineering infrastructure [1]. </a:t>
            </a:r>
            <a:endParaRPr lang="en-US" dirty="0"/>
          </a:p>
        </p:txBody>
      </p:sp>
      <p:sp>
        <p:nvSpPr>
          <p:cNvPr id="3" name="Slide Number Placeholder 2"/>
          <p:cNvSpPr>
            <a:spLocks noGrp="1"/>
          </p:cNvSpPr>
          <p:nvPr>
            <p:ph type="sldNum" sz="quarter" idx="12"/>
          </p:nvPr>
        </p:nvSpPr>
        <p:spPr/>
        <p:txBody>
          <a:bodyPr/>
          <a:lstStyle/>
          <a:p>
            <a:fld id="{32D2B785-FA3C-F848-9CD0-8196455CE6D3}" type="slidenum">
              <a:rPr lang="en-US" smtClean="0"/>
              <a:t>1</a:t>
            </a:fld>
            <a:endParaRPr lang="en-US"/>
          </a:p>
        </p:txBody>
      </p:sp>
    </p:spTree>
    <p:extLst>
      <p:ext uri="{BB962C8B-B14F-4D97-AF65-F5344CB8AC3E}">
        <p14:creationId xmlns:p14="http://schemas.microsoft.com/office/powerpoint/2010/main" val="433416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93351"/>
              <a:ext cx="9260282"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2797877" y="650592"/>
              <a:ext cx="1489928" cy="369332"/>
            </a:xfrm>
            <a:prstGeom prst="rect">
              <a:avLst/>
            </a:prstGeom>
            <a:noFill/>
          </p:spPr>
          <p:txBody>
            <a:bodyPr wrap="square" rtlCol="0">
              <a:spAutoFit/>
            </a:bodyPr>
            <a:lstStyle/>
            <a:p>
              <a:pPr algn="ctr"/>
              <a:r>
                <a:rPr lang="en-US" b="1" dirty="0" smtClean="0"/>
                <a:t>Loading</a:t>
              </a:r>
              <a:endParaRPr lang="en-US" b="1" dirty="0"/>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25" name="TextBox 24"/>
          <p:cNvSpPr txBox="1"/>
          <p:nvPr/>
        </p:nvSpPr>
        <p:spPr>
          <a:xfrm>
            <a:off x="660861" y="1382942"/>
            <a:ext cx="1780260" cy="369332"/>
          </a:xfrm>
          <a:prstGeom prst="rect">
            <a:avLst/>
          </a:prstGeom>
          <a:noFill/>
        </p:spPr>
        <p:txBody>
          <a:bodyPr wrap="square" rtlCol="0">
            <a:spAutoFit/>
          </a:bodyPr>
          <a:lstStyle/>
          <a:p>
            <a:pPr algn="ctr"/>
            <a:r>
              <a:rPr lang="en-US" b="1" smtClean="0"/>
              <a:t>•  Handling Bias</a:t>
            </a:r>
            <a:endParaRPr lang="en-US" b="1" dirty="0"/>
          </a:p>
        </p:txBody>
      </p:sp>
      <p:sp>
        <p:nvSpPr>
          <p:cNvPr id="34" name="Rectangle 33"/>
          <p:cNvSpPr/>
          <p:nvPr/>
        </p:nvSpPr>
        <p:spPr>
          <a:xfrm>
            <a:off x="4140077" y="585038"/>
            <a:ext cx="8044770"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5" name="TextBox 34"/>
          <p:cNvSpPr txBox="1"/>
          <p:nvPr/>
        </p:nvSpPr>
        <p:spPr>
          <a:xfrm>
            <a:off x="4140078" y="654711"/>
            <a:ext cx="1488630" cy="369332"/>
          </a:xfrm>
          <a:prstGeom prst="rect">
            <a:avLst/>
          </a:prstGeom>
          <a:noFill/>
        </p:spPr>
        <p:txBody>
          <a:bodyPr wrap="square" rtlCol="0">
            <a:spAutoFit/>
          </a:bodyPr>
          <a:lstStyle/>
          <a:p>
            <a:pPr algn="ctr"/>
            <a:r>
              <a:rPr lang="en-US" b="1" dirty="0" smtClean="0"/>
              <a:t>Conversion</a:t>
            </a:r>
            <a:endParaRPr lang="en-US" b="1" dirty="0"/>
          </a:p>
        </p:txBody>
      </p:sp>
      <p:sp>
        <p:nvSpPr>
          <p:cNvPr id="36" name="Rectangle 35"/>
          <p:cNvSpPr/>
          <p:nvPr/>
        </p:nvSpPr>
        <p:spPr>
          <a:xfrm>
            <a:off x="5658297" y="584814"/>
            <a:ext cx="6501347"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7" name="TextBox 36"/>
          <p:cNvSpPr txBox="1"/>
          <p:nvPr/>
        </p:nvSpPr>
        <p:spPr>
          <a:xfrm>
            <a:off x="5621845" y="658137"/>
            <a:ext cx="2258620" cy="369332"/>
          </a:xfrm>
          <a:prstGeom prst="rect">
            <a:avLst/>
          </a:prstGeom>
          <a:noFill/>
        </p:spPr>
        <p:txBody>
          <a:bodyPr wrap="square" rtlCol="0">
            <a:spAutoFit/>
          </a:bodyPr>
          <a:lstStyle/>
          <a:p>
            <a:pPr algn="ctr"/>
            <a:r>
              <a:rPr lang="en-US" b="1" dirty="0" smtClean="0"/>
              <a:t>Prediction System</a:t>
            </a:r>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59" y="1752274"/>
            <a:ext cx="2667000" cy="20002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377" y="1752274"/>
            <a:ext cx="2785242" cy="2088932"/>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1859" y="1728994"/>
            <a:ext cx="2816282" cy="2112212"/>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79" y="3841206"/>
            <a:ext cx="2730867" cy="2048151"/>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3377" y="3841206"/>
            <a:ext cx="2752959" cy="2064719"/>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61859" y="3841206"/>
            <a:ext cx="2816281" cy="2112211"/>
          </a:xfrm>
          <a:prstGeom prst="rect">
            <a:avLst/>
          </a:prstGeom>
        </p:spPr>
      </p:pic>
      <p:sp>
        <p:nvSpPr>
          <p:cNvPr id="28" name="Slide Number Placeholder 27"/>
          <p:cNvSpPr>
            <a:spLocks noGrp="1"/>
          </p:cNvSpPr>
          <p:nvPr>
            <p:ph type="sldNum" sz="quarter" idx="12"/>
          </p:nvPr>
        </p:nvSpPr>
        <p:spPr/>
        <p:txBody>
          <a:bodyPr/>
          <a:lstStyle/>
          <a:p>
            <a:fld id="{32D2B785-FA3C-F848-9CD0-8196455CE6D3}" type="slidenum">
              <a:rPr lang="en-US" smtClean="0"/>
              <a:t>19</a:t>
            </a:fld>
            <a:endParaRPr lang="en-US"/>
          </a:p>
        </p:txBody>
      </p:sp>
      <p:sp>
        <p:nvSpPr>
          <p:cNvPr id="38" name="Rectangle 37"/>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7325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0382"/>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Discussion</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chemeClr val="accent5">
                <a:lumMod val="40000"/>
                <a:lumOff val="6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grpSp>
      <p:sp>
        <p:nvSpPr>
          <p:cNvPr id="24" name="TextBox 23"/>
          <p:cNvSpPr txBox="1"/>
          <p:nvPr/>
        </p:nvSpPr>
        <p:spPr>
          <a:xfrm>
            <a:off x="1564592" y="677441"/>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25" name="TextBox 24"/>
          <p:cNvSpPr txBox="1"/>
          <p:nvPr/>
        </p:nvSpPr>
        <p:spPr>
          <a:xfrm>
            <a:off x="660861" y="1382942"/>
            <a:ext cx="2601532" cy="369332"/>
          </a:xfrm>
          <a:prstGeom prst="rect">
            <a:avLst/>
          </a:prstGeom>
          <a:noFill/>
        </p:spPr>
        <p:txBody>
          <a:bodyPr wrap="square" rtlCol="0">
            <a:spAutoFit/>
          </a:bodyPr>
          <a:lstStyle/>
          <a:p>
            <a:pPr algn="ctr"/>
            <a:r>
              <a:rPr lang="en-US" b="1" dirty="0" smtClean="0"/>
              <a:t>•  </a:t>
            </a:r>
            <a:r>
              <a:rPr lang="en-US" b="1" dirty="0" smtClean="0"/>
              <a:t>Things to Improve on </a:t>
            </a:r>
            <a:endParaRPr lang="en-US" b="1" dirty="0"/>
          </a:p>
        </p:txBody>
      </p:sp>
      <p:sp>
        <p:nvSpPr>
          <p:cNvPr id="88" name="TextBox 87"/>
          <p:cNvSpPr txBox="1"/>
          <p:nvPr/>
        </p:nvSpPr>
        <p:spPr>
          <a:xfrm>
            <a:off x="881145" y="1752274"/>
            <a:ext cx="9712015" cy="646331"/>
          </a:xfrm>
          <a:prstGeom prst="rect">
            <a:avLst/>
          </a:prstGeom>
          <a:noFill/>
        </p:spPr>
        <p:txBody>
          <a:bodyPr wrap="square" rtlCol="0">
            <a:spAutoFit/>
          </a:bodyPr>
          <a:lstStyle/>
          <a:p>
            <a:pPr marL="285750" indent="-285750">
              <a:buFontTx/>
              <a:buChar char="-"/>
            </a:pPr>
            <a:r>
              <a:rPr lang="en-US" dirty="0"/>
              <a:t>Data </a:t>
            </a:r>
            <a:r>
              <a:rPr lang="en-US" dirty="0" smtClean="0"/>
              <a:t>pre-processing (i.e. adding more data, data sampling techniques</a:t>
            </a:r>
            <a:r>
              <a:rPr lang="mr-IN" dirty="0" smtClean="0"/>
              <a:t>…</a:t>
            </a:r>
            <a:r>
              <a:rPr lang="en-US" dirty="0" smtClean="0"/>
              <a:t> etc.)</a:t>
            </a:r>
            <a:endParaRPr lang="en-US" dirty="0" smtClean="0"/>
          </a:p>
          <a:p>
            <a:pPr marL="285750" indent="-285750">
              <a:buFontTx/>
              <a:buChar char="-"/>
            </a:pPr>
            <a:r>
              <a:rPr lang="en-US" dirty="0" smtClean="0"/>
              <a:t>Prediction models (i.e. different types of prediction models, boosting</a:t>
            </a:r>
            <a:r>
              <a:rPr lang="mr-IN" dirty="0" smtClean="0"/>
              <a:t>…</a:t>
            </a:r>
            <a:r>
              <a:rPr lang="en-US" dirty="0" smtClean="0"/>
              <a:t> etc.)</a:t>
            </a:r>
            <a:endParaRPr lang="en-US" dirty="0" smtClean="0"/>
          </a:p>
        </p:txBody>
      </p:sp>
      <p:sp>
        <p:nvSpPr>
          <p:cNvPr id="2" name="TextBox 1"/>
          <p:cNvSpPr txBox="1"/>
          <p:nvPr/>
        </p:nvSpPr>
        <p:spPr>
          <a:xfrm>
            <a:off x="881145" y="4674870"/>
            <a:ext cx="8710461" cy="923330"/>
          </a:xfrm>
          <a:prstGeom prst="rect">
            <a:avLst/>
          </a:prstGeom>
          <a:noFill/>
        </p:spPr>
        <p:txBody>
          <a:bodyPr wrap="square" rtlCol="0">
            <a:spAutoFit/>
          </a:bodyPr>
          <a:lstStyle/>
          <a:p>
            <a:r>
              <a:rPr lang="en-US" dirty="0" smtClean="0"/>
              <a:t>[1] Farrar</a:t>
            </a:r>
            <a:r>
              <a:rPr lang="en-US" dirty="0"/>
              <a:t>, Charles R., and Keith Worden. "An introduction to structural health monitoring." </a:t>
            </a:r>
            <a:endParaRPr lang="en-US" dirty="0"/>
          </a:p>
          <a:p>
            <a:r>
              <a:rPr lang="en-US" i="1" dirty="0" smtClean="0"/>
              <a:t>Philosophical </a:t>
            </a:r>
            <a:r>
              <a:rPr lang="en-US" i="1" dirty="0"/>
              <a:t>Transactions of the Royal Society of London A: Mathematical, Physical </a:t>
            </a:r>
            <a:endParaRPr lang="en-US" i="1" dirty="0" smtClean="0"/>
          </a:p>
          <a:p>
            <a:r>
              <a:rPr lang="en-US" i="1" dirty="0" smtClean="0"/>
              <a:t>and </a:t>
            </a:r>
            <a:r>
              <a:rPr lang="en-US" i="1" dirty="0"/>
              <a:t>Engineering Sciences</a:t>
            </a:r>
            <a:r>
              <a:rPr lang="en-US" dirty="0"/>
              <a:t> 365.1851 (2007): 303-315.</a:t>
            </a:r>
            <a:endParaRPr lang="en-US" dirty="0"/>
          </a:p>
        </p:txBody>
      </p:sp>
      <p:sp>
        <p:nvSpPr>
          <p:cNvPr id="17" name="TextBox 16"/>
          <p:cNvSpPr txBox="1"/>
          <p:nvPr/>
        </p:nvSpPr>
        <p:spPr>
          <a:xfrm>
            <a:off x="881145" y="5598200"/>
            <a:ext cx="8710461" cy="923330"/>
          </a:xfrm>
          <a:prstGeom prst="rect">
            <a:avLst/>
          </a:prstGeom>
          <a:noFill/>
        </p:spPr>
        <p:txBody>
          <a:bodyPr wrap="square" rtlCol="0">
            <a:spAutoFit/>
          </a:bodyPr>
          <a:lstStyle/>
          <a:p>
            <a:r>
              <a:rPr lang="en-US" dirty="0" smtClean="0"/>
              <a:t>[2] </a:t>
            </a:r>
            <a:r>
              <a:rPr lang="en-US" dirty="0" err="1" smtClean="0"/>
              <a:t>Agdas</a:t>
            </a:r>
            <a:r>
              <a:rPr lang="en-US" dirty="0"/>
              <a:t>, </a:t>
            </a:r>
            <a:r>
              <a:rPr lang="en-US" dirty="0" err="1"/>
              <a:t>Duzgun</a:t>
            </a:r>
            <a:r>
              <a:rPr lang="en-US" dirty="0"/>
              <a:t>, et al. "Comparison of visual inspection and structural-health monitoring as bridge condition assessment methods." </a:t>
            </a:r>
            <a:r>
              <a:rPr lang="en-US" i="1" dirty="0"/>
              <a:t>Journal of Performance of Constructed Facilities</a:t>
            </a:r>
            <a:r>
              <a:rPr lang="en-US" dirty="0"/>
              <a:t> 30.3 (2015): 04015049.</a:t>
            </a:r>
            <a:endParaRPr lang="en-US" dirty="0"/>
          </a:p>
        </p:txBody>
      </p:sp>
      <p:sp>
        <p:nvSpPr>
          <p:cNvPr id="19" name="Slide Number Placeholder 18"/>
          <p:cNvSpPr>
            <a:spLocks noGrp="1"/>
          </p:cNvSpPr>
          <p:nvPr>
            <p:ph type="sldNum" sz="quarter" idx="12"/>
          </p:nvPr>
        </p:nvSpPr>
        <p:spPr/>
        <p:txBody>
          <a:bodyPr/>
          <a:lstStyle/>
          <a:p>
            <a:fld id="{32D2B785-FA3C-F848-9CD0-8196455CE6D3}" type="slidenum">
              <a:rPr lang="en-US" smtClean="0"/>
              <a:t>20</a:t>
            </a:fld>
            <a:endParaRPr lang="en-US"/>
          </a:p>
        </p:txBody>
      </p:sp>
      <p:sp>
        <p:nvSpPr>
          <p:cNvPr id="26" name="Rectangle 25"/>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61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903" y="2025852"/>
            <a:ext cx="2878794" cy="2342848"/>
          </a:xfrm>
          <a:prstGeom prst="rect">
            <a:avLst/>
          </a:prstGeom>
        </p:spPr>
      </p:pic>
      <p:sp>
        <p:nvSpPr>
          <p:cNvPr id="5" name="TextBox 4"/>
          <p:cNvSpPr txBox="1"/>
          <p:nvPr/>
        </p:nvSpPr>
        <p:spPr>
          <a:xfrm>
            <a:off x="3945566" y="4426600"/>
            <a:ext cx="4022324" cy="830997"/>
          </a:xfrm>
          <a:prstGeom prst="rect">
            <a:avLst/>
          </a:prstGeom>
          <a:noFill/>
        </p:spPr>
        <p:txBody>
          <a:bodyPr wrap="square" rtlCol="0">
            <a:spAutoFit/>
          </a:bodyPr>
          <a:lstStyle/>
          <a:p>
            <a:pPr algn="ctr"/>
            <a:r>
              <a:rPr lang="en-US" sz="1200" dirty="0"/>
              <a:t>S</a:t>
            </a:r>
            <a:r>
              <a:rPr lang="en-US" sz="1200" dirty="0" smtClean="0"/>
              <a:t>ensor </a:t>
            </a:r>
            <a:r>
              <a:rPr lang="en-US" sz="1200" dirty="0"/>
              <a:t>attached to a </a:t>
            </a:r>
            <a:r>
              <a:rPr lang="en-US" sz="1200" dirty="0" smtClean="0"/>
              <a:t>bridge </a:t>
            </a:r>
            <a:r>
              <a:rPr lang="en-US" sz="1200" dirty="0"/>
              <a:t>and its supporting pier to measure movement of the bridge relative to the pier and rockers in all three axes over time and ambient </a:t>
            </a:r>
            <a:r>
              <a:rPr lang="en-US" sz="1200" dirty="0" smtClean="0"/>
              <a:t>temperature.</a:t>
            </a:r>
          </a:p>
          <a:p>
            <a:pPr algn="ctr"/>
            <a:r>
              <a:rPr lang="en-US" sz="1200" dirty="0" smtClean="0"/>
              <a:t>Image from</a:t>
            </a:r>
            <a:r>
              <a:rPr lang="en-US" sz="1200" dirty="0"/>
              <a:t>: </a:t>
            </a:r>
            <a:r>
              <a:rPr lang="en-US" sz="1200" dirty="0" smtClean="0"/>
              <a:t>alliance sensors group</a:t>
            </a:r>
            <a:endParaRPr lang="en-US" sz="1200" dirty="0" smtClean="0"/>
          </a:p>
        </p:txBody>
      </p:sp>
      <p:sp>
        <p:nvSpPr>
          <p:cNvPr id="7" name="TextBox 6"/>
          <p:cNvSpPr txBox="1"/>
          <p:nvPr/>
        </p:nvSpPr>
        <p:spPr>
          <a:xfrm>
            <a:off x="287654" y="678597"/>
            <a:ext cx="2106832" cy="369332"/>
          </a:xfrm>
          <a:prstGeom prst="rect">
            <a:avLst/>
          </a:prstGeom>
          <a:noFill/>
        </p:spPr>
        <p:txBody>
          <a:bodyPr wrap="square" rtlCol="0">
            <a:spAutoFit/>
          </a:bodyPr>
          <a:lstStyle/>
          <a:p>
            <a:pPr algn="ctr"/>
            <a:r>
              <a:rPr lang="en-US" b="1" dirty="0" smtClean="0"/>
              <a:t>•  </a:t>
            </a:r>
            <a:r>
              <a:rPr lang="en-US" b="1" dirty="0" smtClean="0"/>
              <a:t>Annex 1</a:t>
            </a:r>
            <a:endParaRPr lang="en-US" b="1" dirty="0"/>
          </a:p>
        </p:txBody>
      </p:sp>
      <p:sp>
        <p:nvSpPr>
          <p:cNvPr id="8" name="Slide Number Placeholder 7"/>
          <p:cNvSpPr>
            <a:spLocks noGrp="1"/>
          </p:cNvSpPr>
          <p:nvPr>
            <p:ph type="sldNum" sz="quarter" idx="12"/>
          </p:nvPr>
        </p:nvSpPr>
        <p:spPr/>
        <p:txBody>
          <a:bodyPr/>
          <a:lstStyle/>
          <a:p>
            <a:fld id="{32D2B785-FA3C-F848-9CD0-8196455CE6D3}" type="slidenum">
              <a:rPr lang="en-US" smtClean="0"/>
              <a:t>21</a:t>
            </a:fld>
            <a:endParaRPr lang="en-US"/>
          </a:p>
        </p:txBody>
      </p:sp>
      <p:sp>
        <p:nvSpPr>
          <p:cNvPr id="9" name="Rectangle 8"/>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277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54763"/>
          <a:stretch/>
        </p:blipFill>
        <p:spPr>
          <a:xfrm>
            <a:off x="1280406" y="3628952"/>
            <a:ext cx="2122158" cy="1965125"/>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3844"/>
          <a:stretch/>
        </p:blipFill>
        <p:spPr>
          <a:xfrm>
            <a:off x="4430289" y="3628952"/>
            <a:ext cx="2165248" cy="1965125"/>
          </a:xfrm>
          <a:prstGeom prst="rect">
            <a:avLst/>
          </a:prstGeom>
        </p:spPr>
      </p:pic>
      <p:sp>
        <p:nvSpPr>
          <p:cNvPr id="6" name="TextBox 5"/>
          <p:cNvSpPr txBox="1"/>
          <p:nvPr/>
        </p:nvSpPr>
        <p:spPr>
          <a:xfrm>
            <a:off x="1218270" y="5598377"/>
            <a:ext cx="2352433"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None/>
              <a:tabLst/>
              <a:defRPr/>
            </a:pPr>
            <a:r>
              <a:rPr lang="en-US" dirty="0" smtClean="0"/>
              <a:t>Linearly separable data</a:t>
            </a:r>
          </a:p>
        </p:txBody>
      </p:sp>
      <p:sp>
        <p:nvSpPr>
          <p:cNvPr id="7" name="TextBox 6"/>
          <p:cNvSpPr txBox="1"/>
          <p:nvPr/>
        </p:nvSpPr>
        <p:spPr>
          <a:xfrm>
            <a:off x="4251662" y="5598377"/>
            <a:ext cx="2803962"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None/>
              <a:tabLst/>
              <a:defRPr/>
            </a:pPr>
            <a:r>
              <a:rPr lang="en-US" dirty="0" smtClean="0"/>
              <a:t>Non-linearly </a:t>
            </a:r>
            <a:r>
              <a:rPr lang="en-US" dirty="0"/>
              <a:t>s</a:t>
            </a:r>
            <a:r>
              <a:rPr lang="en-US" dirty="0" smtClean="0"/>
              <a:t>eparable data</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5236" t="13145" r="9877" b="11534"/>
          <a:stretch/>
        </p:blipFill>
        <p:spPr>
          <a:xfrm>
            <a:off x="8083349" y="2735451"/>
            <a:ext cx="3508961" cy="3246896"/>
          </a:xfrm>
          <a:prstGeom prst="rect">
            <a:avLst/>
          </a:prstGeom>
        </p:spPr>
      </p:pic>
      <p:sp>
        <p:nvSpPr>
          <p:cNvPr id="9" name="TextBox 8"/>
          <p:cNvSpPr txBox="1"/>
          <p:nvPr/>
        </p:nvSpPr>
        <p:spPr>
          <a:xfrm>
            <a:off x="9119244" y="5904376"/>
            <a:ext cx="1575970" cy="369332"/>
          </a:xfrm>
          <a:prstGeom prst="rect">
            <a:avLst/>
          </a:prstGeom>
          <a:no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Tx/>
              <a:buNone/>
              <a:tabLst/>
              <a:defRPr/>
            </a:pPr>
            <a:r>
              <a:rPr lang="en-US" dirty="0" smtClean="0"/>
              <a:t>Kernel Space *</a:t>
            </a:r>
          </a:p>
        </p:txBody>
      </p:sp>
      <p:sp>
        <p:nvSpPr>
          <p:cNvPr id="10" name="TextBox 9"/>
          <p:cNvSpPr txBox="1"/>
          <p:nvPr/>
        </p:nvSpPr>
        <p:spPr>
          <a:xfrm>
            <a:off x="4982580" y="5904376"/>
            <a:ext cx="1540683" cy="369332"/>
          </a:xfrm>
          <a:prstGeom prst="rect">
            <a:avLst/>
          </a:prstGeom>
          <a:noFill/>
        </p:spPr>
        <p:txBody>
          <a:bodyPr wrap="square" rtlCol="0">
            <a:spAutoFit/>
          </a:bodyPr>
          <a:lstStyle/>
          <a:p>
            <a:pPr marL="285750" indent="-285750"/>
            <a:r>
              <a:rPr lang="en-US" dirty="0"/>
              <a:t>Input Space  </a:t>
            </a:r>
            <a:r>
              <a:rPr lang="en-US" dirty="0" smtClean="0"/>
              <a:t>*</a:t>
            </a:r>
            <a:endParaRPr lang="en-US" dirty="0"/>
          </a:p>
        </p:txBody>
      </p:sp>
      <p:sp>
        <p:nvSpPr>
          <p:cNvPr id="11" name="TextBox 10"/>
          <p:cNvSpPr txBox="1"/>
          <p:nvPr/>
        </p:nvSpPr>
        <p:spPr>
          <a:xfrm>
            <a:off x="1747961" y="5901314"/>
            <a:ext cx="1534082" cy="369332"/>
          </a:xfrm>
          <a:prstGeom prst="rect">
            <a:avLst/>
          </a:prstGeom>
          <a:noFill/>
        </p:spPr>
        <p:txBody>
          <a:bodyPr wrap="square" rtlCol="0">
            <a:spAutoFit/>
          </a:bodyPr>
          <a:lstStyle/>
          <a:p>
            <a:pPr marL="285750" indent="-285750"/>
            <a:r>
              <a:rPr lang="en-US" dirty="0"/>
              <a:t>Input Space </a:t>
            </a:r>
            <a:r>
              <a:rPr lang="en-US" dirty="0" smtClean="0"/>
              <a:t>*</a:t>
            </a:r>
            <a:endParaRPr lang="en-US" dirty="0"/>
          </a:p>
        </p:txBody>
      </p:sp>
      <p:sp>
        <p:nvSpPr>
          <p:cNvPr id="12" name="TextBox 11"/>
          <p:cNvSpPr txBox="1"/>
          <p:nvPr/>
        </p:nvSpPr>
        <p:spPr>
          <a:xfrm>
            <a:off x="8288494" y="3282949"/>
            <a:ext cx="314510" cy="369332"/>
          </a:xfrm>
          <a:prstGeom prst="rect">
            <a:avLst/>
          </a:prstGeom>
          <a:noFill/>
        </p:spPr>
        <p:txBody>
          <a:bodyPr wrap="none" rtlCol="0">
            <a:spAutoFit/>
          </a:bodyPr>
          <a:lstStyle/>
          <a:p>
            <a:r>
              <a:rPr lang="en-US" b="1" dirty="0" smtClean="0"/>
              <a:t>B</a:t>
            </a:r>
            <a:endParaRPr lang="en-US" b="1" dirty="0"/>
          </a:p>
        </p:txBody>
      </p:sp>
      <p:sp>
        <p:nvSpPr>
          <p:cNvPr id="13" name="Rectangle 12"/>
          <p:cNvSpPr/>
          <p:nvPr/>
        </p:nvSpPr>
        <p:spPr>
          <a:xfrm>
            <a:off x="1095619" y="6488062"/>
            <a:ext cx="1792863" cy="369332"/>
          </a:xfrm>
          <a:prstGeom prst="rect">
            <a:avLst/>
          </a:prstGeom>
        </p:spPr>
        <p:txBody>
          <a:bodyPr wrap="none">
            <a:spAutoFit/>
          </a:bodyPr>
          <a:lstStyle/>
          <a:p>
            <a:pPr marL="285750" lvl="0" indent="-285750">
              <a:defRPr/>
            </a:pPr>
            <a:r>
              <a:rPr lang="en-US" dirty="0"/>
              <a:t> </a:t>
            </a:r>
            <a:r>
              <a:rPr lang="en-US" sz="1200" dirty="0" smtClean="0"/>
              <a:t>* Figures from Wikipedia</a:t>
            </a:r>
            <a:endParaRPr lang="en-US" dirty="0"/>
          </a:p>
        </p:txBody>
      </p:sp>
      <p:sp>
        <p:nvSpPr>
          <p:cNvPr id="14" name="Rectangle 13"/>
          <p:cNvSpPr/>
          <p:nvPr/>
        </p:nvSpPr>
        <p:spPr>
          <a:xfrm>
            <a:off x="1095619" y="1568282"/>
            <a:ext cx="6096000" cy="1200329"/>
          </a:xfrm>
          <a:prstGeom prst="rect">
            <a:avLst/>
          </a:prstGeom>
        </p:spPr>
        <p:txBody>
          <a:bodyPr>
            <a:spAutoFit/>
          </a:bodyPr>
          <a:lstStyle/>
          <a:p>
            <a:pPr marL="285750" indent="-285750">
              <a:buFontTx/>
              <a:buChar char="-"/>
            </a:pPr>
            <a:r>
              <a:rPr lang="en-US" dirty="0" smtClean="0"/>
              <a:t>Kernels help extracting </a:t>
            </a:r>
            <a:r>
              <a:rPr lang="en-US" dirty="0"/>
              <a:t>information from the input space through projecting it to a higher dimension.</a:t>
            </a:r>
          </a:p>
          <a:p>
            <a:pPr marL="285750" indent="-285750">
              <a:buFontTx/>
              <a:buChar char="-"/>
            </a:pPr>
            <a:r>
              <a:rPr lang="en-US" dirty="0"/>
              <a:t>Commonly used in classification problems (i.e. SVM).</a:t>
            </a:r>
          </a:p>
          <a:p>
            <a:pPr marL="285750" indent="-285750">
              <a:buFontTx/>
              <a:buChar char="-"/>
            </a:pPr>
            <a:r>
              <a:rPr lang="en-US" dirty="0"/>
              <a:t>Classification Example:</a:t>
            </a:r>
          </a:p>
        </p:txBody>
      </p:sp>
      <p:sp>
        <p:nvSpPr>
          <p:cNvPr id="15" name="TextBox 14"/>
          <p:cNvSpPr txBox="1"/>
          <p:nvPr/>
        </p:nvSpPr>
        <p:spPr>
          <a:xfrm>
            <a:off x="828144" y="1194650"/>
            <a:ext cx="1513341" cy="369332"/>
          </a:xfrm>
          <a:prstGeom prst="rect">
            <a:avLst/>
          </a:prstGeom>
          <a:noFill/>
        </p:spPr>
        <p:txBody>
          <a:bodyPr wrap="square" rtlCol="0">
            <a:spAutoFit/>
          </a:bodyPr>
          <a:lstStyle/>
          <a:p>
            <a:pPr algn="ctr"/>
            <a:r>
              <a:rPr lang="en-US" b="1" dirty="0" smtClean="0"/>
              <a:t>• Kernels</a:t>
            </a:r>
            <a:endParaRPr lang="en-US" b="1" dirty="0"/>
          </a:p>
        </p:txBody>
      </p:sp>
      <p:sp>
        <p:nvSpPr>
          <p:cNvPr id="16" name="TextBox 15"/>
          <p:cNvSpPr txBox="1"/>
          <p:nvPr/>
        </p:nvSpPr>
        <p:spPr>
          <a:xfrm>
            <a:off x="287654" y="678597"/>
            <a:ext cx="2106832" cy="369332"/>
          </a:xfrm>
          <a:prstGeom prst="rect">
            <a:avLst/>
          </a:prstGeom>
          <a:noFill/>
        </p:spPr>
        <p:txBody>
          <a:bodyPr wrap="square" rtlCol="0">
            <a:spAutoFit/>
          </a:bodyPr>
          <a:lstStyle/>
          <a:p>
            <a:pPr algn="ctr"/>
            <a:r>
              <a:rPr lang="en-US" b="1" dirty="0" smtClean="0"/>
              <a:t>•  </a:t>
            </a:r>
            <a:r>
              <a:rPr lang="en-US" b="1" dirty="0" smtClean="0"/>
              <a:t>Annex 2</a:t>
            </a:r>
            <a:endParaRPr lang="en-US" b="1" dirty="0"/>
          </a:p>
        </p:txBody>
      </p:sp>
      <p:sp>
        <p:nvSpPr>
          <p:cNvPr id="17" name="Slide Number Placeholder 16"/>
          <p:cNvSpPr>
            <a:spLocks noGrp="1"/>
          </p:cNvSpPr>
          <p:nvPr>
            <p:ph type="sldNum" sz="quarter" idx="12"/>
          </p:nvPr>
        </p:nvSpPr>
        <p:spPr/>
        <p:txBody>
          <a:bodyPr/>
          <a:lstStyle/>
          <a:p>
            <a:fld id="{32D2B785-FA3C-F848-9CD0-8196455CE6D3}" type="slidenum">
              <a:rPr lang="en-US" smtClean="0"/>
              <a:t>22</a:t>
            </a:fld>
            <a:endParaRPr lang="en-US"/>
          </a:p>
        </p:txBody>
      </p:sp>
      <p:sp>
        <p:nvSpPr>
          <p:cNvPr id="18" name="Rectangle 17"/>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65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0" y="-780383"/>
            <a:ext cx="12193162" cy="2022866"/>
            <a:chOff x="0" y="-788695"/>
            <a:chExt cx="12193162" cy="2022866"/>
          </a:xfrm>
        </p:grpSpPr>
        <p:sp>
          <p:nvSpPr>
            <p:cNvPr id="4" name="Rectangle 3"/>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0" y="-788695"/>
              <a:ext cx="12192000" cy="1379350"/>
              <a:chOff x="0" y="-23921"/>
              <a:chExt cx="12192000" cy="1379350"/>
            </a:xfrm>
          </p:grpSpPr>
          <p:sp>
            <p:nvSpPr>
              <p:cNvPr id="17"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19" name="Rectangle 18"/>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04254" y="650592"/>
              <a:ext cx="1553787" cy="369332"/>
            </a:xfrm>
            <a:prstGeom prst="rect">
              <a:avLst/>
            </a:prstGeom>
            <a:noFill/>
          </p:spPr>
          <p:txBody>
            <a:bodyPr wrap="square" rtlCol="0">
              <a:spAutoFit/>
            </a:bodyPr>
            <a:lstStyle/>
            <a:p>
              <a:pPr algn="ctr"/>
              <a:r>
                <a:rPr lang="en-US" b="1" dirty="0" smtClean="0"/>
                <a:t>Introduction</a:t>
              </a:r>
              <a:endParaRPr lang="en-US" b="1" dirty="0"/>
            </a:p>
          </p:txBody>
        </p:sp>
        <p:sp>
          <p:nvSpPr>
            <p:cNvPr id="14" name="Rectangle 13"/>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58041"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6" name="TextBox 15"/>
            <p:cNvSpPr txBox="1"/>
            <p:nvPr/>
          </p:nvSpPr>
          <p:spPr>
            <a:xfrm>
              <a:off x="1498321" y="653284"/>
              <a:ext cx="4013017" cy="369332"/>
            </a:xfrm>
            <a:prstGeom prst="rect">
              <a:avLst/>
            </a:prstGeom>
            <a:noFill/>
          </p:spPr>
          <p:txBody>
            <a:bodyPr wrap="square" rtlCol="0">
              <a:spAutoFit/>
            </a:bodyPr>
            <a:lstStyle/>
            <a:p>
              <a:pPr algn="ctr"/>
              <a:r>
                <a:rPr lang="en-US" b="1" dirty="0" smtClean="0"/>
                <a:t>Structural </a:t>
              </a:r>
              <a:r>
                <a:rPr lang="en-US" b="1" smtClean="0"/>
                <a:t>Health Monitoring (SHM)</a:t>
              </a:r>
              <a:endParaRPr lang="en-US" b="1" dirty="0"/>
            </a:p>
          </p:txBody>
        </p:sp>
      </p:grpSp>
      <p:sp>
        <p:nvSpPr>
          <p:cNvPr id="20" name="TextBox 19"/>
          <p:cNvSpPr txBox="1"/>
          <p:nvPr/>
        </p:nvSpPr>
        <p:spPr>
          <a:xfrm>
            <a:off x="440573" y="1620131"/>
            <a:ext cx="5311833" cy="369332"/>
          </a:xfrm>
          <a:prstGeom prst="rect">
            <a:avLst/>
          </a:prstGeom>
          <a:noFill/>
        </p:spPr>
        <p:txBody>
          <a:bodyPr wrap="square" rtlCol="0">
            <a:spAutoFit/>
          </a:bodyPr>
          <a:lstStyle/>
          <a:p>
            <a:pPr algn="ctr"/>
            <a:r>
              <a:rPr lang="en-US" b="1" dirty="0" smtClean="0"/>
              <a:t>• Visual Inspections vs Monitoring Systems</a:t>
            </a:r>
            <a:endParaRPr lang="en-US" b="1" dirty="0"/>
          </a:p>
        </p:txBody>
      </p:sp>
      <p:graphicFrame>
        <p:nvGraphicFramePr>
          <p:cNvPr id="22" name="Table 21"/>
          <p:cNvGraphicFramePr>
            <a:graphicFrameLocks noGrp="1"/>
          </p:cNvGraphicFramePr>
          <p:nvPr>
            <p:extLst>
              <p:ext uri="{D42A27DB-BD31-4B8C-83A1-F6EECF244321}">
                <p14:modId xmlns:p14="http://schemas.microsoft.com/office/powerpoint/2010/main" val="1717115826"/>
              </p:ext>
            </p:extLst>
          </p:nvPr>
        </p:nvGraphicFramePr>
        <p:xfrm>
          <a:off x="1175789" y="2288404"/>
          <a:ext cx="10004829" cy="2667000"/>
        </p:xfrm>
        <a:graphic>
          <a:graphicData uri="http://schemas.openxmlformats.org/drawingml/2006/table">
            <a:tbl>
              <a:tblPr firstRow="1" bandRow="1">
                <a:tableStyleId>{85BE263C-DBD7-4A20-BB59-AAB30ACAA65A}</a:tableStyleId>
              </a:tblPr>
              <a:tblGrid>
                <a:gridCol w="2822633"/>
                <a:gridCol w="3383280"/>
                <a:gridCol w="3798916"/>
              </a:tblGrid>
              <a:tr h="370840">
                <a:tc>
                  <a:txBody>
                    <a:bodyPr/>
                    <a:lstStyle/>
                    <a:p>
                      <a:pPr algn="ctr"/>
                      <a:endParaRPr lang="en-US" dirty="0"/>
                    </a:p>
                  </a:txBody>
                  <a:tcPr/>
                </a:tc>
                <a:tc>
                  <a:txBody>
                    <a:bodyPr/>
                    <a:lstStyle/>
                    <a:p>
                      <a:pPr algn="ctr"/>
                      <a:r>
                        <a:rPr lang="en-US" dirty="0" smtClean="0"/>
                        <a:t>Visual Inspection </a:t>
                      </a:r>
                      <a:endParaRPr lang="en-US" dirty="0"/>
                    </a:p>
                  </a:txBody>
                  <a:tcPr/>
                </a:tc>
                <a:tc>
                  <a:txBody>
                    <a:bodyPr/>
                    <a:lstStyle/>
                    <a:p>
                      <a:pPr algn="ctr"/>
                      <a:r>
                        <a:rPr lang="en-US" dirty="0" smtClean="0"/>
                        <a:t>Monitoring System</a:t>
                      </a:r>
                      <a:endParaRPr lang="en-US" dirty="0"/>
                    </a:p>
                  </a:txBody>
                  <a:tcPr/>
                </a:tc>
              </a:tr>
              <a:tr h="370840">
                <a:tc>
                  <a:txBody>
                    <a:bodyPr/>
                    <a:lstStyle/>
                    <a:p>
                      <a:pPr algn="l"/>
                      <a:r>
                        <a:rPr lang="en-US" dirty="0" smtClean="0"/>
                        <a:t>Measurements</a:t>
                      </a:r>
                      <a:r>
                        <a:rPr lang="en-US" baseline="0" dirty="0" smtClean="0"/>
                        <a:t> </a:t>
                      </a:r>
                      <a:r>
                        <a:rPr lang="en-US" dirty="0" smtClean="0"/>
                        <a:t> Frequency </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smtClean="0"/>
                        <a:t>Yearly basis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Daily basis (Could be Continuous)</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l"/>
                      <a:r>
                        <a:rPr lang="en-US" dirty="0" smtClean="0"/>
                        <a:t>Assessment</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smtClean="0"/>
                        <a:t>Broad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Limited</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l"/>
                      <a:r>
                        <a:rPr lang="en-US" dirty="0" smtClean="0"/>
                        <a:t>Cost</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smtClean="0"/>
                        <a:t>Cost is a function of</a:t>
                      </a:r>
                      <a:r>
                        <a:rPr lang="en-US" baseline="0" dirty="0" smtClean="0"/>
                        <a:t> inspection frequency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High</a:t>
                      </a:r>
                      <a:r>
                        <a:rPr lang="en-US" baseline="0" dirty="0" smtClean="0"/>
                        <a:t> initial cost + unpredictable maintenance cost</a:t>
                      </a:r>
                      <a:endParaRPr lang="en-US" dirty="0"/>
                    </a:p>
                  </a:txBody>
                  <a:tcPr>
                    <a:lnL w="12700" cap="flat" cmpd="sng" algn="ctr">
                      <a:solidFill>
                        <a:schemeClr val="tx1"/>
                      </a:solidFill>
                      <a:prstDash val="solid"/>
                      <a:round/>
                      <a:headEnd type="none" w="med" len="med"/>
                      <a:tailEnd type="none" w="med" len="med"/>
                    </a:lnL>
                  </a:tcPr>
                </a:tc>
              </a:tr>
              <a:tr h="370840">
                <a:tc>
                  <a:txBody>
                    <a:bodyPr/>
                    <a:lstStyle/>
                    <a:p>
                      <a:pPr algn="l"/>
                      <a:r>
                        <a:rPr lang="en-US" dirty="0" smtClean="0"/>
                        <a:t>Disadvantages</a:t>
                      </a:r>
                      <a:endParaRPr lang="en-US" b="1" dirty="0"/>
                    </a:p>
                  </a:txBody>
                  <a:tcPr>
                    <a:lnR w="12700" cap="flat" cmpd="sng" algn="ctr">
                      <a:solidFill>
                        <a:schemeClr val="tx1"/>
                      </a:solidFill>
                      <a:prstDash val="solid"/>
                      <a:round/>
                      <a:headEnd type="none" w="med" len="med"/>
                      <a:tailEnd type="none" w="med" len="med"/>
                    </a:lnR>
                  </a:tcPr>
                </a:tc>
                <a:tc>
                  <a:txBody>
                    <a:bodyPr/>
                    <a:lstStyle/>
                    <a:p>
                      <a:r>
                        <a:rPr lang="en-US" dirty="0" smtClean="0"/>
                        <a:t>1- Intervention timing</a:t>
                      </a:r>
                    </a:p>
                    <a:p>
                      <a:r>
                        <a:rPr lang="en-US" dirty="0" smtClean="0"/>
                        <a:t>2-</a:t>
                      </a:r>
                      <a:r>
                        <a:rPr lang="en-US" baseline="0" dirty="0" smtClean="0"/>
                        <a:t> Variability</a:t>
                      </a:r>
                    </a:p>
                    <a:p>
                      <a:r>
                        <a:rPr lang="en-US" baseline="0" dirty="0" smtClean="0"/>
                        <a:t>3- </a:t>
                      </a:r>
                      <a:r>
                        <a:rPr lang="en-US" baseline="0" dirty="0" smtClean="0"/>
                        <a:t>Accessibility (i.e. overpasses)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1- Complexity</a:t>
                      </a:r>
                    </a:p>
                    <a:p>
                      <a:r>
                        <a:rPr lang="en-US" dirty="0" smtClean="0"/>
                        <a:t>2- Maintenance</a:t>
                      </a:r>
                    </a:p>
                    <a:p>
                      <a:r>
                        <a:rPr lang="en-US" dirty="0" smtClean="0"/>
                        <a:t>3-</a:t>
                      </a:r>
                      <a:r>
                        <a:rPr lang="en-US" baseline="0" dirty="0" smtClean="0"/>
                        <a:t> Automated Detection System</a:t>
                      </a:r>
                    </a:p>
                  </a:txBody>
                  <a:tcPr>
                    <a:lnL w="12700" cap="flat" cmpd="sng" algn="ctr">
                      <a:solidFill>
                        <a:schemeClr val="tx1"/>
                      </a:solidFill>
                      <a:prstDash val="solid"/>
                      <a:round/>
                      <a:headEnd type="none" w="med" len="med"/>
                      <a:tailEnd type="none" w="med" len="med"/>
                    </a:lnL>
                  </a:tcPr>
                </a:tc>
              </a:tr>
            </a:tbl>
          </a:graphicData>
        </a:graphic>
      </p:graphicFrame>
      <p:sp>
        <p:nvSpPr>
          <p:cNvPr id="21" name="Slide Number Placeholder 20"/>
          <p:cNvSpPr>
            <a:spLocks noGrp="1"/>
          </p:cNvSpPr>
          <p:nvPr>
            <p:ph type="sldNum" sz="quarter" idx="12"/>
          </p:nvPr>
        </p:nvSpPr>
        <p:spPr/>
        <p:txBody>
          <a:bodyPr/>
          <a:lstStyle/>
          <a:p>
            <a:fld id="{32D2B785-FA3C-F848-9CD0-8196455CE6D3}" type="slidenum">
              <a:rPr lang="en-US" smtClean="0"/>
              <a:t>2</a:t>
            </a:fld>
            <a:endParaRPr lang="en-US"/>
          </a:p>
        </p:txBody>
      </p:sp>
    </p:spTree>
    <p:extLst>
      <p:ext uri="{BB962C8B-B14F-4D97-AF65-F5344CB8AC3E}">
        <p14:creationId xmlns:p14="http://schemas.microsoft.com/office/powerpoint/2010/main" val="66239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 y="-788704"/>
            <a:ext cx="12193162" cy="2022866"/>
            <a:chOff x="0" y="-788695"/>
            <a:chExt cx="12193162" cy="2022866"/>
          </a:xfrm>
        </p:grpSpPr>
        <p:sp>
          <p:nvSpPr>
            <p:cNvPr id="5" name="Rectangle 4"/>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0" y="-788695"/>
              <a:ext cx="12192000" cy="1379350"/>
              <a:chOff x="0" y="-23921"/>
              <a:chExt cx="12192000" cy="1379350"/>
            </a:xfrm>
          </p:grpSpPr>
          <p:sp>
            <p:nvSpPr>
              <p:cNvPr id="21"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23" name="Rectangle 22"/>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104254" y="650592"/>
              <a:ext cx="1553787" cy="369332"/>
            </a:xfrm>
            <a:prstGeom prst="rect">
              <a:avLst/>
            </a:prstGeom>
            <a:noFill/>
          </p:spPr>
          <p:txBody>
            <a:bodyPr wrap="square" rtlCol="0">
              <a:spAutoFit/>
            </a:bodyPr>
            <a:lstStyle/>
            <a:p>
              <a:pPr algn="ctr"/>
              <a:r>
                <a:rPr lang="en-US" b="1" dirty="0" smtClean="0"/>
                <a:t>Introduction</a:t>
              </a:r>
              <a:endParaRPr lang="en-US" b="1" dirty="0"/>
            </a:p>
          </p:txBody>
        </p:sp>
        <p:sp>
          <p:nvSpPr>
            <p:cNvPr id="15" name="Rectangle 14"/>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658041" y="585038"/>
              <a:ext cx="10526808" cy="496284"/>
            </a:xfrm>
            <a:prstGeom prst="rect">
              <a:avLst/>
            </a:prstGeom>
            <a:solidFill>
              <a:srgbClr val="EDEDED"/>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7" name="Rectangle 16"/>
            <p:cNvSpPr/>
            <p:nvPr/>
          </p:nvSpPr>
          <p:spPr>
            <a:xfrm>
              <a:off x="2931720" y="579195"/>
              <a:ext cx="9253129" cy="496284"/>
            </a:xfrm>
            <a:prstGeom prst="rect">
              <a:avLst/>
            </a:prstGeom>
            <a:solidFill>
              <a:schemeClr val="accent5">
                <a:lumMod val="40000"/>
                <a:lumOff val="6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20" name="TextBox 19"/>
            <p:cNvSpPr txBox="1"/>
            <p:nvPr/>
          </p:nvSpPr>
          <p:spPr>
            <a:xfrm>
              <a:off x="1498321" y="653284"/>
              <a:ext cx="1553787" cy="369332"/>
            </a:xfrm>
            <a:prstGeom prst="rect">
              <a:avLst/>
            </a:prstGeom>
            <a:noFill/>
          </p:spPr>
          <p:txBody>
            <a:bodyPr wrap="square" rtlCol="0">
              <a:spAutoFit/>
            </a:bodyPr>
            <a:lstStyle/>
            <a:p>
              <a:pPr algn="ctr"/>
              <a:r>
                <a:rPr lang="en-US" b="1" dirty="0" smtClean="0"/>
                <a:t>SHM</a:t>
              </a:r>
              <a:endParaRPr lang="en-US" b="1" dirty="0"/>
            </a:p>
          </p:txBody>
        </p:sp>
      </p:grpSp>
      <p:sp>
        <p:nvSpPr>
          <p:cNvPr id="24" name="TextBox 23"/>
          <p:cNvSpPr txBox="1"/>
          <p:nvPr/>
        </p:nvSpPr>
        <p:spPr>
          <a:xfrm>
            <a:off x="2936404" y="636174"/>
            <a:ext cx="2317240" cy="369332"/>
          </a:xfrm>
          <a:prstGeom prst="rect">
            <a:avLst/>
          </a:prstGeom>
          <a:noFill/>
        </p:spPr>
        <p:txBody>
          <a:bodyPr wrap="square" rtlCol="0">
            <a:spAutoFit/>
          </a:bodyPr>
          <a:lstStyle/>
          <a:p>
            <a:pPr algn="ctr"/>
            <a:r>
              <a:rPr lang="en-US" b="1" smtClean="0"/>
              <a:t>Inspection System</a:t>
            </a:r>
            <a:endParaRPr lang="en-US" b="1" dirty="0"/>
          </a:p>
        </p:txBody>
      </p:sp>
      <p:sp>
        <p:nvSpPr>
          <p:cNvPr id="25" name="TextBox 24"/>
          <p:cNvSpPr txBox="1"/>
          <p:nvPr/>
        </p:nvSpPr>
        <p:spPr>
          <a:xfrm>
            <a:off x="440574" y="1620131"/>
            <a:ext cx="3848794" cy="369332"/>
          </a:xfrm>
          <a:prstGeom prst="rect">
            <a:avLst/>
          </a:prstGeom>
          <a:noFill/>
        </p:spPr>
        <p:txBody>
          <a:bodyPr wrap="square" rtlCol="0">
            <a:spAutoFit/>
          </a:bodyPr>
          <a:lstStyle/>
          <a:p>
            <a:pPr algn="ctr"/>
            <a:r>
              <a:rPr lang="en-US" b="1" dirty="0" smtClean="0"/>
              <a:t>• Bridge Inspection System </a:t>
            </a:r>
            <a:r>
              <a:rPr lang="en-US" b="1" smtClean="0"/>
              <a:t>of Quebec</a:t>
            </a:r>
            <a:endParaRPr lang="en-US" b="1" dirty="0"/>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800" y="2190766"/>
            <a:ext cx="5012122" cy="3837546"/>
          </a:xfrm>
          <a:prstGeom prst="rect">
            <a:avLst/>
          </a:prstGeom>
        </p:spPr>
      </p:pic>
      <p:sp>
        <p:nvSpPr>
          <p:cNvPr id="27" name="TextBox 26"/>
          <p:cNvSpPr txBox="1"/>
          <p:nvPr/>
        </p:nvSpPr>
        <p:spPr>
          <a:xfrm>
            <a:off x="625290" y="2190766"/>
            <a:ext cx="3664077" cy="369332"/>
          </a:xfrm>
          <a:prstGeom prst="rect">
            <a:avLst/>
          </a:prstGeom>
          <a:noFill/>
        </p:spPr>
        <p:txBody>
          <a:bodyPr wrap="square" rtlCol="0">
            <a:spAutoFit/>
          </a:bodyPr>
          <a:lstStyle/>
          <a:p>
            <a:pPr algn="ctr"/>
            <a:r>
              <a:rPr lang="en-US" dirty="0" smtClean="0"/>
              <a:t>• </a:t>
            </a:r>
            <a:r>
              <a:rPr lang="en-US" dirty="0"/>
              <a:t>Manuel </a:t>
            </a:r>
            <a:r>
              <a:rPr lang="en-US" dirty="0" err="1"/>
              <a:t>d'inspection</a:t>
            </a:r>
            <a:r>
              <a:rPr lang="en-US" dirty="0"/>
              <a:t> des structures</a:t>
            </a:r>
            <a:endParaRPr lang="en-US" dirty="0" smtClean="0"/>
          </a:p>
        </p:txBody>
      </p:sp>
      <p:sp>
        <p:nvSpPr>
          <p:cNvPr id="28" name="TextBox 27"/>
          <p:cNvSpPr txBox="1"/>
          <p:nvPr/>
        </p:nvSpPr>
        <p:spPr>
          <a:xfrm>
            <a:off x="956878" y="2576735"/>
            <a:ext cx="5112452" cy="1477328"/>
          </a:xfrm>
          <a:prstGeom prst="rect">
            <a:avLst/>
          </a:prstGeom>
          <a:noFill/>
        </p:spPr>
        <p:txBody>
          <a:bodyPr wrap="square" rtlCol="0">
            <a:spAutoFit/>
          </a:bodyPr>
          <a:lstStyle/>
          <a:p>
            <a:pPr marL="285750" indent="-285750">
              <a:buFontTx/>
              <a:buChar char="-"/>
            </a:pPr>
            <a:r>
              <a:rPr lang="en-US" dirty="0" smtClean="0"/>
              <a:t>Inspectors team formation (A1, A2, B1, B2). </a:t>
            </a:r>
          </a:p>
          <a:p>
            <a:pPr marL="285750" indent="-285750">
              <a:buFontTx/>
              <a:buChar char="-"/>
            </a:pPr>
            <a:r>
              <a:rPr lang="en-US" dirty="0" smtClean="0"/>
              <a:t>Types of structures </a:t>
            </a:r>
            <a:r>
              <a:rPr lang="en-US" dirty="0" smtClean="0"/>
              <a:t>and elements category (i.e. Pont </a:t>
            </a:r>
            <a:r>
              <a:rPr lang="en-US" dirty="0" err="1" smtClean="0"/>
              <a:t>en</a:t>
            </a:r>
            <a:r>
              <a:rPr lang="en-US" dirty="0" smtClean="0"/>
              <a:t> arc, </a:t>
            </a:r>
            <a:r>
              <a:rPr lang="en-US" dirty="0" err="1" smtClean="0"/>
              <a:t>Poutre</a:t>
            </a:r>
            <a:r>
              <a:rPr lang="mr-IN" dirty="0" smtClean="0"/>
              <a:t>…</a:t>
            </a:r>
            <a:r>
              <a:rPr lang="en-US" dirty="0" smtClean="0"/>
              <a:t>etc.).</a:t>
            </a:r>
          </a:p>
          <a:p>
            <a:pPr marL="285750" indent="-285750">
              <a:buFontTx/>
              <a:buChar char="-"/>
            </a:pPr>
            <a:r>
              <a:rPr lang="en-US" dirty="0" smtClean="0"/>
              <a:t>Inspections frequency (2-4 years).</a:t>
            </a:r>
          </a:p>
          <a:p>
            <a:pPr marL="285750" indent="-285750">
              <a:buFontTx/>
              <a:buChar char="-"/>
            </a:pPr>
            <a:r>
              <a:rPr lang="en-US" dirty="0" smtClean="0"/>
              <a:t>Evaluation </a:t>
            </a:r>
            <a:r>
              <a:rPr lang="en-US" dirty="0" smtClean="0"/>
              <a:t>system.</a:t>
            </a:r>
            <a:endParaRPr lang="en-US" dirty="0" smtClean="0"/>
          </a:p>
        </p:txBody>
      </p:sp>
      <p:sp>
        <p:nvSpPr>
          <p:cNvPr id="29" name="TextBox 28"/>
          <p:cNvSpPr txBox="1"/>
          <p:nvPr/>
        </p:nvSpPr>
        <p:spPr>
          <a:xfrm>
            <a:off x="881145" y="4431253"/>
            <a:ext cx="5112452" cy="1477328"/>
          </a:xfrm>
          <a:prstGeom prst="rect">
            <a:avLst/>
          </a:prstGeom>
          <a:noFill/>
        </p:spPr>
        <p:txBody>
          <a:bodyPr wrap="square" rtlCol="0">
            <a:spAutoFit/>
          </a:bodyPr>
          <a:lstStyle/>
          <a:p>
            <a:pPr marL="285750" indent="-285750">
              <a:buFontTx/>
              <a:buChar char="-"/>
            </a:pPr>
            <a:r>
              <a:rPr lang="en-US" dirty="0" smtClean="0"/>
              <a:t>Structural element condition is composed of 4 categories:</a:t>
            </a:r>
          </a:p>
          <a:p>
            <a:pPr marL="742950" lvl="1" indent="-285750">
              <a:buFontTx/>
              <a:buChar char="-"/>
            </a:pPr>
            <a:r>
              <a:rPr lang="en-US" dirty="0" smtClean="0"/>
              <a:t>A: Excellent, B: Good</a:t>
            </a:r>
          </a:p>
          <a:p>
            <a:pPr marL="742950" lvl="1" indent="-285750">
              <a:buFontTx/>
              <a:buChar char="-"/>
            </a:pPr>
            <a:r>
              <a:rPr lang="en-US" dirty="0" smtClean="0"/>
              <a:t>C: Damaged, D: Seriously Damaged</a:t>
            </a:r>
            <a:endParaRPr lang="en-US" dirty="0"/>
          </a:p>
          <a:p>
            <a:pPr marL="742950" lvl="1" indent="-285750">
              <a:buFontTx/>
              <a:buChar char="-"/>
            </a:pPr>
            <a:r>
              <a:rPr lang="en-US" dirty="0" smtClean="0"/>
              <a:t>A+B+C+D=1 unit volume</a:t>
            </a:r>
            <a:endParaRPr lang="en-US" dirty="0" smtClean="0"/>
          </a:p>
        </p:txBody>
      </p:sp>
      <p:sp>
        <p:nvSpPr>
          <p:cNvPr id="2" name="Slide Number Placeholder 1"/>
          <p:cNvSpPr>
            <a:spLocks noGrp="1"/>
          </p:cNvSpPr>
          <p:nvPr>
            <p:ph type="sldNum" sz="quarter" idx="12"/>
          </p:nvPr>
        </p:nvSpPr>
        <p:spPr/>
        <p:txBody>
          <a:bodyPr/>
          <a:lstStyle/>
          <a:p>
            <a:fld id="{32D2B785-FA3C-F848-9CD0-8196455CE6D3}" type="slidenum">
              <a:rPr lang="en-US" smtClean="0"/>
              <a:t>3</a:t>
            </a:fld>
            <a:endParaRPr lang="en-US"/>
          </a:p>
        </p:txBody>
      </p:sp>
      <p:sp>
        <p:nvSpPr>
          <p:cNvPr id="30" name="Rectangle 29"/>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336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0" y="-780383"/>
            <a:ext cx="12193162" cy="2022866"/>
            <a:chOff x="0" y="-788695"/>
            <a:chExt cx="12193162" cy="2022866"/>
          </a:xfrm>
        </p:grpSpPr>
        <p:sp>
          <p:nvSpPr>
            <p:cNvPr id="4" name="Rectangle 3"/>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0" y="-788695"/>
              <a:ext cx="12192000" cy="1379350"/>
              <a:chOff x="0" y="-23921"/>
              <a:chExt cx="12192000" cy="1379350"/>
            </a:xfrm>
          </p:grpSpPr>
          <p:sp>
            <p:nvSpPr>
              <p:cNvPr id="17"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19" name="Rectangle 18"/>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04254" y="650592"/>
              <a:ext cx="1553787" cy="369332"/>
            </a:xfrm>
            <a:prstGeom prst="rect">
              <a:avLst/>
            </a:prstGeom>
            <a:noFill/>
          </p:spPr>
          <p:txBody>
            <a:bodyPr wrap="square" rtlCol="0">
              <a:spAutoFit/>
            </a:bodyPr>
            <a:lstStyle/>
            <a:p>
              <a:pPr algn="ctr"/>
              <a:r>
                <a:rPr lang="en-US" b="1" dirty="0" smtClean="0"/>
                <a:t>The Dataset</a:t>
              </a:r>
              <a:endParaRPr lang="en-US" b="1" dirty="0"/>
            </a:p>
          </p:txBody>
        </p:sp>
        <p:sp>
          <p:nvSpPr>
            <p:cNvPr id="14" name="Rectangle 13"/>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354"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6" name="TextBox 15"/>
            <p:cNvSpPr txBox="1"/>
            <p:nvPr/>
          </p:nvSpPr>
          <p:spPr>
            <a:xfrm>
              <a:off x="1498322" y="653284"/>
              <a:ext cx="2791045" cy="369332"/>
            </a:xfrm>
            <a:prstGeom prst="rect">
              <a:avLst/>
            </a:prstGeom>
            <a:noFill/>
          </p:spPr>
          <p:txBody>
            <a:bodyPr wrap="square" rtlCol="0">
              <a:spAutoFit/>
            </a:bodyPr>
            <a:lstStyle/>
            <a:p>
              <a:pPr algn="ctr"/>
              <a:r>
                <a:rPr lang="en-US" b="1" dirty="0" smtClean="0"/>
                <a:t>Data Components</a:t>
              </a:r>
              <a:endParaRPr lang="en-US" b="1" dirty="0"/>
            </a:p>
          </p:txBody>
        </p:sp>
      </p:grpSp>
      <p:sp>
        <p:nvSpPr>
          <p:cNvPr id="20" name="TextBox 19"/>
          <p:cNvSpPr txBox="1"/>
          <p:nvPr/>
        </p:nvSpPr>
        <p:spPr>
          <a:xfrm>
            <a:off x="440574" y="1620131"/>
            <a:ext cx="3175462" cy="369332"/>
          </a:xfrm>
          <a:prstGeom prst="rect">
            <a:avLst/>
          </a:prstGeom>
          <a:noFill/>
        </p:spPr>
        <p:txBody>
          <a:bodyPr wrap="square" rtlCol="0">
            <a:spAutoFit/>
          </a:bodyPr>
          <a:lstStyle/>
          <a:p>
            <a:pPr algn="ctr"/>
            <a:r>
              <a:rPr lang="en-US" b="1" smtClean="0"/>
              <a:t>• MTQ Dataset </a:t>
            </a:r>
            <a:r>
              <a:rPr lang="en-US" b="1" dirty="0" smtClean="0"/>
              <a:t>Organization </a:t>
            </a:r>
            <a:endParaRPr lang="en-US" b="1" dirty="0"/>
          </a:p>
        </p:txBody>
      </p:sp>
      <mc:AlternateContent xmlns:mc="http://schemas.openxmlformats.org/markup-compatibility/2006" xmlns:a14="http://schemas.microsoft.com/office/drawing/2010/main">
        <mc:Choice Requires="a14">
          <p:graphicFrame>
            <p:nvGraphicFramePr>
              <p:cNvPr id="30" name="Diagram 29"/>
              <p:cNvGraphicFramePr/>
              <p:nvPr>
                <p:extLst>
                  <p:ext uri="{D42A27DB-BD31-4B8C-83A1-F6EECF244321}">
                    <p14:modId xmlns:p14="http://schemas.microsoft.com/office/powerpoint/2010/main" val="25191971"/>
                  </p:ext>
                </p:extLst>
              </p:nvPr>
            </p:nvGraphicFramePr>
            <p:xfrm>
              <a:off x="2614776" y="1840930"/>
              <a:ext cx="6862618" cy="4567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0" name="Diagram 29"/>
              <p:cNvGraphicFramePr/>
              <p:nvPr>
                <p:extLst>
                  <p:ext uri="{D42A27DB-BD31-4B8C-83A1-F6EECF244321}">
                    <p14:modId xmlns:p14="http://schemas.microsoft.com/office/powerpoint/2010/main" val="25191971"/>
                  </p:ext>
                </p:extLst>
              </p:nvPr>
            </p:nvGraphicFramePr>
            <p:xfrm>
              <a:off x="2614776" y="1840930"/>
              <a:ext cx="6862618" cy="45672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sp>
            <p:nvSpPr>
              <p:cNvPr id="21" name="TextBox 20"/>
              <p:cNvSpPr txBox="1"/>
              <p:nvPr/>
            </p:nvSpPr>
            <p:spPr>
              <a:xfrm>
                <a:off x="5565408" y="5129940"/>
                <a:ext cx="9613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charset="0"/>
                        </a:rPr>
                        <m:t>~1.3 </m:t>
                      </m:r>
                      <m:r>
                        <a:rPr lang="en-US" i="1" dirty="0" smtClean="0">
                          <a:latin typeface="Cambria Math" charset="0"/>
                        </a:rPr>
                        <m:t>𝑀</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565408" y="5129940"/>
                <a:ext cx="961353" cy="369332"/>
              </a:xfrm>
              <a:prstGeom prst="rect">
                <a:avLst/>
              </a:prstGeom>
              <a:blipFill rotWithShape="0">
                <a:blip r:embed="rId12"/>
                <a:stretch>
                  <a:fillRect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7166901" y="5565927"/>
                <a:ext cx="958917" cy="477054"/>
              </a:xfrm>
              <a:prstGeom prst="rect">
                <a:avLst/>
              </a:prstGeom>
              <a:noFill/>
            </p:spPr>
            <p:txBody>
              <a:bodyPr wrap="none" rtlCol="0">
                <a:spAutoFit/>
              </a:bodyPr>
              <a:lstStyle/>
              <a:p>
                <a:r>
                  <a:rPr lang="en-US" sz="1300" b="0" dirty="0" smtClean="0"/>
                  <a:t>Inspections</a:t>
                </a:r>
              </a:p>
              <a:p>
                <a:pPr/>
                <a14:m>
                  <m:oMathPara xmlns:m="http://schemas.openxmlformats.org/officeDocument/2006/math">
                    <m:oMathParaPr>
                      <m:jc m:val="centerGroup"/>
                    </m:oMathParaPr>
                    <m:oMath xmlns:m="http://schemas.openxmlformats.org/officeDocument/2006/math">
                      <m:r>
                        <a:rPr lang="en-US" sz="1200" i="1" dirty="0" smtClean="0">
                          <a:latin typeface="Cambria Math" charset="0"/>
                        </a:rPr>
                        <m:t>~</m:t>
                      </m:r>
                      <m:r>
                        <a:rPr lang="en-US" sz="1200" b="0" i="1" dirty="0" smtClean="0">
                          <a:latin typeface="Cambria Math" charset="0"/>
                        </a:rPr>
                        <m:t>84</m:t>
                      </m:r>
                      <m:r>
                        <a:rPr lang="en-US" sz="1200" i="1" dirty="0" smtClean="0">
                          <a:latin typeface="Cambria Math" charset="0"/>
                        </a:rPr>
                        <m:t> </m:t>
                      </m:r>
                      <m:r>
                        <a:rPr lang="en-US" sz="1200" b="0" i="1" dirty="0" smtClean="0">
                          <a:latin typeface="Cambria Math" charset="0"/>
                        </a:rPr>
                        <m:t>𝐾</m:t>
                      </m:r>
                    </m:oMath>
                  </m:oMathPara>
                </a14:m>
                <a:endParaRPr lang="en-US"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7166901" y="5565927"/>
                <a:ext cx="958917" cy="477054"/>
              </a:xfrm>
              <a:prstGeom prst="rect">
                <a:avLst/>
              </a:prstGeom>
              <a:blipFill rotWithShape="0">
                <a:blip r:embed="rId13"/>
                <a:stretch>
                  <a:fillRect l="-1274" t="-3846" b="-5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095653" y="5727237"/>
                <a:ext cx="6766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charset="0"/>
                        </a:rPr>
                        <m:t>~</m:t>
                      </m:r>
                      <m:r>
                        <a:rPr lang="en-US" sz="1200" b="0" i="1" dirty="0" smtClean="0">
                          <a:latin typeface="Cambria Math" charset="0"/>
                        </a:rPr>
                        <m:t>7.8</m:t>
                      </m:r>
                      <m:r>
                        <a:rPr lang="en-US" sz="1200" i="1" dirty="0" smtClean="0">
                          <a:latin typeface="Cambria Math" charset="0"/>
                        </a:rPr>
                        <m:t> </m:t>
                      </m:r>
                      <m:r>
                        <a:rPr lang="en-US" sz="1200" b="0" i="1" dirty="0" smtClean="0">
                          <a:latin typeface="Cambria Math" charset="0"/>
                        </a:rPr>
                        <m:t>𝐾</m:t>
                      </m:r>
                    </m:oMath>
                  </m:oMathPara>
                </a14:m>
                <a:endParaRPr lang="en-US" sz="1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4095653" y="5727237"/>
                <a:ext cx="676660" cy="276999"/>
              </a:xfrm>
              <a:prstGeom prst="rect">
                <a:avLst/>
              </a:prstGeom>
              <a:blipFill rotWithShape="0">
                <a:blip r:embed="rId14"/>
                <a:stretch>
                  <a:fillRect t="-82222" b="-10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723784" y="2922229"/>
                <a:ext cx="64460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charset="0"/>
                        </a:rPr>
                        <m:t>~</m:t>
                      </m:r>
                      <m:r>
                        <a:rPr lang="en-US" sz="1200" b="0" i="1" dirty="0" smtClean="0">
                          <a:latin typeface="Cambria Math" charset="0"/>
                        </a:rPr>
                        <m:t>13</m:t>
                      </m:r>
                      <m:r>
                        <a:rPr lang="en-US" sz="1200" i="1" dirty="0" smtClean="0">
                          <a:latin typeface="Cambria Math" charset="0"/>
                        </a:rPr>
                        <m:t> </m:t>
                      </m:r>
                      <m:r>
                        <a:rPr lang="en-US" sz="1200" b="0" i="1" dirty="0" smtClean="0">
                          <a:latin typeface="Cambria Math" charset="0"/>
                        </a:rPr>
                        <m:t>𝐾</m:t>
                      </m:r>
                    </m:oMath>
                  </m:oMathPara>
                </a14:m>
                <a:endParaRPr lang="en-US"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5723784" y="2922229"/>
                <a:ext cx="644600" cy="276999"/>
              </a:xfrm>
              <a:prstGeom prst="rect">
                <a:avLst/>
              </a:prstGeom>
              <a:blipFill rotWithShape="0">
                <a:blip r:embed="rId15"/>
                <a:stretch>
                  <a:fillRect t="-78261" b="-97826"/>
                </a:stretch>
              </a:blipFill>
            </p:spPr>
            <p:txBody>
              <a:bodyPr/>
              <a:lstStyle/>
              <a:p>
                <a:r>
                  <a:rPr lang="en-US">
                    <a:noFill/>
                  </a:rPr>
                  <a:t> </a:t>
                </a:r>
              </a:p>
            </p:txBody>
          </p:sp>
        </mc:Fallback>
      </mc:AlternateContent>
      <p:sp>
        <p:nvSpPr>
          <p:cNvPr id="22" name="Slide Number Placeholder 21"/>
          <p:cNvSpPr>
            <a:spLocks noGrp="1"/>
          </p:cNvSpPr>
          <p:nvPr>
            <p:ph type="sldNum" sz="quarter" idx="12"/>
          </p:nvPr>
        </p:nvSpPr>
        <p:spPr/>
        <p:txBody>
          <a:bodyPr/>
          <a:lstStyle/>
          <a:p>
            <a:fld id="{32D2B785-FA3C-F848-9CD0-8196455CE6D3}" type="slidenum">
              <a:rPr lang="en-US" smtClean="0"/>
              <a:t>4</a:t>
            </a:fld>
            <a:endParaRPr lang="en-US"/>
          </a:p>
        </p:txBody>
      </p:sp>
    </p:spTree>
    <p:extLst>
      <p:ext uri="{BB962C8B-B14F-4D97-AF65-F5344CB8AC3E}">
        <p14:creationId xmlns:p14="http://schemas.microsoft.com/office/powerpoint/2010/main" val="813003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0" y="-780383"/>
            <a:ext cx="12193162" cy="2022866"/>
            <a:chOff x="0" y="-788695"/>
            <a:chExt cx="12193162" cy="2022866"/>
          </a:xfrm>
        </p:grpSpPr>
        <p:sp>
          <p:nvSpPr>
            <p:cNvPr id="4" name="Rectangle 3"/>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0" y="-788695"/>
              <a:ext cx="12192000" cy="1379350"/>
              <a:chOff x="0" y="-23921"/>
              <a:chExt cx="12192000" cy="1379350"/>
            </a:xfrm>
          </p:grpSpPr>
          <p:sp>
            <p:nvSpPr>
              <p:cNvPr id="17"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19" name="Rectangle 18"/>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04254" y="650592"/>
              <a:ext cx="1553787" cy="369332"/>
            </a:xfrm>
            <a:prstGeom prst="rect">
              <a:avLst/>
            </a:prstGeom>
            <a:noFill/>
          </p:spPr>
          <p:txBody>
            <a:bodyPr wrap="square" rtlCol="0">
              <a:spAutoFit/>
            </a:bodyPr>
            <a:lstStyle/>
            <a:p>
              <a:pPr algn="ctr"/>
              <a:r>
                <a:rPr lang="en-US" b="1" dirty="0" smtClean="0"/>
                <a:t>The Dataset</a:t>
              </a:r>
              <a:endParaRPr lang="en-US" b="1" dirty="0"/>
            </a:p>
          </p:txBody>
        </p:sp>
        <p:sp>
          <p:nvSpPr>
            <p:cNvPr id="14" name="Rectangle 13"/>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354"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6" name="TextBox 15"/>
            <p:cNvSpPr txBox="1"/>
            <p:nvPr/>
          </p:nvSpPr>
          <p:spPr>
            <a:xfrm>
              <a:off x="1498322" y="653284"/>
              <a:ext cx="2791045" cy="369332"/>
            </a:xfrm>
            <a:prstGeom prst="rect">
              <a:avLst/>
            </a:prstGeom>
            <a:noFill/>
          </p:spPr>
          <p:txBody>
            <a:bodyPr wrap="square" rtlCol="0">
              <a:spAutoFit/>
            </a:bodyPr>
            <a:lstStyle/>
            <a:p>
              <a:pPr algn="ctr"/>
              <a:r>
                <a:rPr lang="en-US" b="1" dirty="0" smtClean="0"/>
                <a:t>Data Components</a:t>
              </a:r>
              <a:endParaRPr lang="en-US" b="1" dirty="0"/>
            </a:p>
          </p:txBody>
        </p:sp>
      </p:grpSp>
      <p:sp>
        <p:nvSpPr>
          <p:cNvPr id="20" name="TextBox 19"/>
          <p:cNvSpPr txBox="1"/>
          <p:nvPr/>
        </p:nvSpPr>
        <p:spPr>
          <a:xfrm>
            <a:off x="440574" y="2421032"/>
            <a:ext cx="3697086" cy="369332"/>
          </a:xfrm>
          <a:prstGeom prst="rect">
            <a:avLst/>
          </a:prstGeom>
          <a:noFill/>
        </p:spPr>
        <p:txBody>
          <a:bodyPr wrap="square" rtlCol="0">
            <a:spAutoFit/>
          </a:bodyPr>
          <a:lstStyle/>
          <a:p>
            <a:pPr algn="ctr"/>
            <a:r>
              <a:rPr lang="en-US" b="1" dirty="0" smtClean="0"/>
              <a:t>• </a:t>
            </a:r>
            <a:r>
              <a:rPr lang="en-US" b="1" dirty="0" smtClean="0"/>
              <a:t>Structures (Bridges</a:t>
            </a:r>
            <a:r>
              <a:rPr lang="en-US" b="1" smtClean="0"/>
              <a:t>) Dataset</a:t>
            </a:r>
            <a:endParaRPr lang="en-US" b="1" dirty="0"/>
          </a:p>
        </p:txBody>
      </p:sp>
      <p:sp>
        <p:nvSpPr>
          <p:cNvPr id="21" name="TextBox 20"/>
          <p:cNvSpPr txBox="1"/>
          <p:nvPr/>
        </p:nvSpPr>
        <p:spPr>
          <a:xfrm>
            <a:off x="454908" y="3289250"/>
            <a:ext cx="2825502" cy="369332"/>
          </a:xfrm>
          <a:prstGeom prst="rect">
            <a:avLst/>
          </a:prstGeom>
          <a:noFill/>
        </p:spPr>
        <p:txBody>
          <a:bodyPr wrap="square" rtlCol="0">
            <a:spAutoFit/>
          </a:bodyPr>
          <a:lstStyle/>
          <a:p>
            <a:pPr algn="ctr"/>
            <a:r>
              <a:rPr lang="en-US" b="1" smtClean="0"/>
              <a:t>• </a:t>
            </a:r>
            <a:r>
              <a:rPr lang="en-US" b="1" smtClean="0"/>
              <a:t>Inspectors Dataset</a:t>
            </a:r>
            <a:endParaRPr lang="en-US" b="1" dirty="0"/>
          </a:p>
        </p:txBody>
      </p:sp>
      <p:sp>
        <p:nvSpPr>
          <p:cNvPr id="22" name="TextBox 21"/>
          <p:cNvSpPr txBox="1"/>
          <p:nvPr/>
        </p:nvSpPr>
        <p:spPr>
          <a:xfrm>
            <a:off x="570940" y="4157468"/>
            <a:ext cx="2858060" cy="369332"/>
          </a:xfrm>
          <a:prstGeom prst="rect">
            <a:avLst/>
          </a:prstGeom>
          <a:noFill/>
        </p:spPr>
        <p:txBody>
          <a:bodyPr wrap="square" rtlCol="0">
            <a:spAutoFit/>
          </a:bodyPr>
          <a:lstStyle/>
          <a:p>
            <a:pPr algn="ctr"/>
            <a:r>
              <a:rPr lang="en-US" b="1" dirty="0" smtClean="0"/>
              <a:t>• </a:t>
            </a:r>
            <a:r>
              <a:rPr lang="en-US" b="1" smtClean="0"/>
              <a:t>Interventions Dataset</a:t>
            </a:r>
            <a:endParaRPr lang="en-US" b="1" dirty="0"/>
          </a:p>
        </p:txBody>
      </p:sp>
      <p:sp>
        <p:nvSpPr>
          <p:cNvPr id="23" name="TextBox 22"/>
          <p:cNvSpPr txBox="1"/>
          <p:nvPr/>
        </p:nvSpPr>
        <p:spPr>
          <a:xfrm>
            <a:off x="380517" y="1505229"/>
            <a:ext cx="3908849" cy="369332"/>
          </a:xfrm>
          <a:prstGeom prst="rect">
            <a:avLst/>
          </a:prstGeom>
          <a:noFill/>
        </p:spPr>
        <p:txBody>
          <a:bodyPr wrap="square" rtlCol="0">
            <a:spAutoFit/>
          </a:bodyPr>
          <a:lstStyle/>
          <a:p>
            <a:pPr algn="ctr"/>
            <a:r>
              <a:rPr lang="en-US" b="1" dirty="0" smtClean="0"/>
              <a:t>• </a:t>
            </a:r>
            <a:r>
              <a:rPr lang="en-US" b="1" smtClean="0"/>
              <a:t>Structural </a:t>
            </a:r>
            <a:r>
              <a:rPr lang="en-US" b="1" smtClean="0"/>
              <a:t>Elements Dataset</a:t>
            </a:r>
            <a:endParaRPr lang="en-US" b="1" dirty="0"/>
          </a:p>
        </p:txBody>
      </p:sp>
      <p:sp>
        <p:nvSpPr>
          <p:cNvPr id="24" name="TextBox 23"/>
          <p:cNvSpPr txBox="1"/>
          <p:nvPr/>
        </p:nvSpPr>
        <p:spPr>
          <a:xfrm>
            <a:off x="973505" y="1870068"/>
            <a:ext cx="5277666" cy="369332"/>
          </a:xfrm>
          <a:prstGeom prst="rect">
            <a:avLst/>
          </a:prstGeom>
          <a:noFill/>
        </p:spPr>
        <p:txBody>
          <a:bodyPr wrap="square" rtlCol="0">
            <a:spAutoFit/>
          </a:bodyPr>
          <a:lstStyle/>
          <a:p>
            <a:pPr marL="285750" indent="-285750">
              <a:buFontTx/>
              <a:buChar char="-"/>
            </a:pPr>
            <a:r>
              <a:rPr lang="en-US" dirty="0" smtClean="0"/>
              <a:t>Element details (i.e. ID, type, material and position)</a:t>
            </a:r>
          </a:p>
        </p:txBody>
      </p:sp>
      <p:sp>
        <p:nvSpPr>
          <p:cNvPr id="25" name="TextBox 24"/>
          <p:cNvSpPr txBox="1"/>
          <p:nvPr/>
        </p:nvSpPr>
        <p:spPr>
          <a:xfrm>
            <a:off x="973505" y="2119511"/>
            <a:ext cx="5277666" cy="369332"/>
          </a:xfrm>
          <a:prstGeom prst="rect">
            <a:avLst/>
          </a:prstGeom>
          <a:noFill/>
        </p:spPr>
        <p:txBody>
          <a:bodyPr wrap="square" rtlCol="0">
            <a:spAutoFit/>
          </a:bodyPr>
          <a:lstStyle/>
          <a:p>
            <a:pPr marL="285750" indent="-285750">
              <a:buFontTx/>
              <a:buChar char="-"/>
            </a:pPr>
            <a:r>
              <a:rPr lang="en-US" dirty="0" smtClean="0"/>
              <a:t>Inspection date and evaluation (A%, B%, C%, D%)</a:t>
            </a:r>
          </a:p>
        </p:txBody>
      </p:sp>
      <p:sp>
        <p:nvSpPr>
          <p:cNvPr id="26" name="TextBox 25"/>
          <p:cNvSpPr txBox="1"/>
          <p:nvPr/>
        </p:nvSpPr>
        <p:spPr>
          <a:xfrm>
            <a:off x="973504" y="2696861"/>
            <a:ext cx="6848772" cy="646331"/>
          </a:xfrm>
          <a:prstGeom prst="rect">
            <a:avLst/>
          </a:prstGeom>
          <a:noFill/>
        </p:spPr>
        <p:txBody>
          <a:bodyPr wrap="square" rtlCol="0">
            <a:spAutoFit/>
          </a:bodyPr>
          <a:lstStyle/>
          <a:p>
            <a:pPr marL="285750" indent="-285750">
              <a:buFontTx/>
              <a:buChar char="-"/>
            </a:pPr>
            <a:r>
              <a:rPr lang="en-US" dirty="0" smtClean="0"/>
              <a:t>Structure details (i.e. ID, type, construction year, location and status)</a:t>
            </a:r>
          </a:p>
          <a:p>
            <a:pPr marL="285750" indent="-285750">
              <a:buFontTx/>
              <a:buChar char="-"/>
            </a:pPr>
            <a:r>
              <a:rPr lang="en-US" dirty="0" smtClean="0"/>
              <a:t>Structure loads (i.e. annual average of daily truck load DJMA)</a:t>
            </a:r>
          </a:p>
        </p:txBody>
      </p:sp>
      <p:sp>
        <p:nvSpPr>
          <p:cNvPr id="27" name="TextBox 26"/>
          <p:cNvSpPr txBox="1"/>
          <p:nvPr/>
        </p:nvSpPr>
        <p:spPr>
          <a:xfrm>
            <a:off x="973504" y="3584860"/>
            <a:ext cx="6848772" cy="369332"/>
          </a:xfrm>
          <a:prstGeom prst="rect">
            <a:avLst/>
          </a:prstGeom>
          <a:noFill/>
        </p:spPr>
        <p:txBody>
          <a:bodyPr wrap="square" rtlCol="0">
            <a:spAutoFit/>
          </a:bodyPr>
          <a:lstStyle/>
          <a:p>
            <a:pPr marL="285750" indent="-285750">
              <a:buFontTx/>
              <a:buChar char="-"/>
            </a:pPr>
            <a:r>
              <a:rPr lang="en-US" dirty="0" smtClean="0"/>
              <a:t>Inspector details (i.e. ID, name and inspection procedure ID)</a:t>
            </a:r>
          </a:p>
        </p:txBody>
      </p:sp>
      <p:sp>
        <p:nvSpPr>
          <p:cNvPr id="28" name="TextBox 27"/>
          <p:cNvSpPr txBox="1"/>
          <p:nvPr/>
        </p:nvSpPr>
        <p:spPr>
          <a:xfrm>
            <a:off x="973504" y="4495746"/>
            <a:ext cx="6848772" cy="646331"/>
          </a:xfrm>
          <a:prstGeom prst="rect">
            <a:avLst/>
          </a:prstGeom>
          <a:noFill/>
        </p:spPr>
        <p:txBody>
          <a:bodyPr wrap="square" rtlCol="0">
            <a:spAutoFit/>
          </a:bodyPr>
          <a:lstStyle/>
          <a:p>
            <a:pPr marL="285750" indent="-285750">
              <a:buFontTx/>
              <a:buChar char="-"/>
            </a:pPr>
            <a:r>
              <a:rPr lang="en-US" dirty="0" smtClean="0"/>
              <a:t>Structure ID</a:t>
            </a:r>
          </a:p>
          <a:p>
            <a:pPr marL="285750" indent="-285750">
              <a:buFontTx/>
              <a:buChar char="-"/>
            </a:pPr>
            <a:r>
              <a:rPr lang="en-US" dirty="0" smtClean="0"/>
              <a:t>Cost and yearly schedule of intervention progress </a:t>
            </a:r>
          </a:p>
        </p:txBody>
      </p:sp>
      <p:sp>
        <p:nvSpPr>
          <p:cNvPr id="29" name="Slide Number Placeholder 28"/>
          <p:cNvSpPr>
            <a:spLocks noGrp="1"/>
          </p:cNvSpPr>
          <p:nvPr>
            <p:ph type="sldNum" sz="quarter" idx="12"/>
          </p:nvPr>
        </p:nvSpPr>
        <p:spPr/>
        <p:txBody>
          <a:bodyPr/>
          <a:lstStyle/>
          <a:p>
            <a:fld id="{32D2B785-FA3C-F848-9CD0-8196455CE6D3}" type="slidenum">
              <a:rPr lang="en-US" smtClean="0"/>
              <a:t>5</a:t>
            </a:fld>
            <a:endParaRPr lang="en-US"/>
          </a:p>
        </p:txBody>
      </p:sp>
    </p:spTree>
    <p:extLst>
      <p:ext uri="{BB962C8B-B14F-4D97-AF65-F5344CB8AC3E}">
        <p14:creationId xmlns:p14="http://schemas.microsoft.com/office/powerpoint/2010/main" val="48018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0" y="-780383"/>
            <a:ext cx="12193162" cy="2022866"/>
            <a:chOff x="0" y="-788695"/>
            <a:chExt cx="12193162" cy="2022866"/>
          </a:xfrm>
        </p:grpSpPr>
        <p:sp>
          <p:nvSpPr>
            <p:cNvPr id="4" name="Rectangle 3"/>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0" y="-788695"/>
              <a:ext cx="12192000" cy="1379350"/>
              <a:chOff x="0" y="-23921"/>
              <a:chExt cx="12192000" cy="1379350"/>
            </a:xfrm>
          </p:grpSpPr>
          <p:sp>
            <p:nvSpPr>
              <p:cNvPr id="17"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19" name="Rectangle 18"/>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04254" y="650592"/>
              <a:ext cx="1553787" cy="369332"/>
            </a:xfrm>
            <a:prstGeom prst="rect">
              <a:avLst/>
            </a:prstGeom>
            <a:noFill/>
          </p:spPr>
          <p:txBody>
            <a:bodyPr wrap="square" rtlCol="0">
              <a:spAutoFit/>
            </a:bodyPr>
            <a:lstStyle/>
            <a:p>
              <a:pPr algn="ctr"/>
              <a:r>
                <a:rPr lang="en-US" b="1" dirty="0" smtClean="0"/>
                <a:t>Objective</a:t>
              </a:r>
              <a:endParaRPr lang="en-US" b="1" dirty="0"/>
            </a:p>
          </p:txBody>
        </p:sp>
        <p:sp>
          <p:nvSpPr>
            <p:cNvPr id="14" name="Rectangle 13"/>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354"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6" name="TextBox 15"/>
            <p:cNvSpPr txBox="1"/>
            <p:nvPr/>
          </p:nvSpPr>
          <p:spPr>
            <a:xfrm>
              <a:off x="1665192" y="653284"/>
              <a:ext cx="2791045" cy="369332"/>
            </a:xfrm>
            <a:prstGeom prst="rect">
              <a:avLst/>
            </a:prstGeom>
            <a:noFill/>
          </p:spPr>
          <p:txBody>
            <a:bodyPr wrap="square" rtlCol="0">
              <a:spAutoFit/>
            </a:bodyPr>
            <a:lstStyle/>
            <a:p>
              <a:pPr algn="ctr"/>
              <a:r>
                <a:rPr lang="en-US" b="1" smtClean="0"/>
                <a:t>Data Analysis </a:t>
              </a:r>
              <a:r>
                <a:rPr lang="en-US" b="1" dirty="0" smtClean="0"/>
                <a:t>Objective</a:t>
              </a:r>
              <a:endParaRPr lang="en-US" b="1" dirty="0"/>
            </a:p>
          </p:txBody>
        </p:sp>
      </p:grpSp>
      <p:graphicFrame>
        <p:nvGraphicFramePr>
          <p:cNvPr id="23" name="Diagram 22"/>
          <p:cNvGraphicFramePr/>
          <p:nvPr>
            <p:extLst>
              <p:ext uri="{D42A27DB-BD31-4B8C-83A1-F6EECF244321}">
                <p14:modId xmlns:p14="http://schemas.microsoft.com/office/powerpoint/2010/main" val="308688634"/>
              </p:ext>
            </p:extLst>
          </p:nvPr>
        </p:nvGraphicFramePr>
        <p:xfrm>
          <a:off x="594331" y="2287767"/>
          <a:ext cx="5632335" cy="3395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9" name="Group 68"/>
          <p:cNvGrpSpPr/>
          <p:nvPr/>
        </p:nvGrpSpPr>
        <p:grpSpPr>
          <a:xfrm>
            <a:off x="5236105" y="1468913"/>
            <a:ext cx="3669367" cy="2351971"/>
            <a:chOff x="220287" y="2071707"/>
            <a:chExt cx="3669367" cy="2351971"/>
          </a:xfrm>
        </p:grpSpPr>
        <p:grpSp>
          <p:nvGrpSpPr>
            <p:cNvPr id="66" name="Group 65"/>
            <p:cNvGrpSpPr/>
            <p:nvPr/>
          </p:nvGrpSpPr>
          <p:grpSpPr>
            <a:xfrm>
              <a:off x="220287" y="2071707"/>
              <a:ext cx="3669367" cy="2351971"/>
              <a:chOff x="174221" y="1771698"/>
              <a:chExt cx="3669367" cy="2351971"/>
            </a:xfrm>
          </p:grpSpPr>
          <p:cxnSp>
            <p:nvCxnSpPr>
              <p:cNvPr id="33" name="Straight Arrow Connector 32"/>
              <p:cNvCxnSpPr/>
              <p:nvPr/>
            </p:nvCxnSpPr>
            <p:spPr>
              <a:xfrm>
                <a:off x="1101435" y="3832167"/>
                <a:ext cx="25727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65192" y="2677687"/>
                <a:ext cx="615141" cy="266007"/>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2280333" y="2943694"/>
                <a:ext cx="629122" cy="723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266964" y="2950794"/>
                <a:ext cx="642491" cy="25890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266963" y="2962657"/>
                <a:ext cx="642492" cy="57921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2271683" y="2702619"/>
                <a:ext cx="3931"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a:off x="1665191" y="2702619"/>
                <a:ext cx="0"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a:off x="2909455" y="2702619"/>
                <a:ext cx="0" cy="1139769"/>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sp>
            <p:nvSpPr>
              <p:cNvPr id="57" name="TextBox 56"/>
              <p:cNvSpPr txBox="1"/>
              <p:nvPr/>
            </p:nvSpPr>
            <p:spPr>
              <a:xfrm>
                <a:off x="174221" y="1771698"/>
                <a:ext cx="898003" cy="307777"/>
              </a:xfrm>
              <a:prstGeom prst="rect">
                <a:avLst/>
              </a:prstGeom>
              <a:noFill/>
            </p:spPr>
            <p:txBody>
              <a:bodyPr wrap="none" rtlCol="0">
                <a:spAutoFit/>
              </a:bodyPr>
              <a:lstStyle/>
              <a:p>
                <a:r>
                  <a:rPr lang="en-US" sz="1400" dirty="0" smtClean="0"/>
                  <a:t>Condition</a:t>
                </a:r>
                <a:endParaRPr lang="en-US" dirty="0"/>
              </a:p>
            </p:txBody>
          </p:sp>
          <p:sp>
            <p:nvSpPr>
              <p:cNvPr id="58" name="TextBox 57"/>
              <p:cNvSpPr txBox="1"/>
              <p:nvPr/>
            </p:nvSpPr>
            <p:spPr>
              <a:xfrm>
                <a:off x="3344669" y="3815891"/>
                <a:ext cx="498919" cy="307777"/>
              </a:xfrm>
              <a:prstGeom prst="rect">
                <a:avLst/>
              </a:prstGeom>
              <a:noFill/>
            </p:spPr>
            <p:txBody>
              <a:bodyPr wrap="none" rtlCol="0">
                <a:spAutoFit/>
              </a:bodyPr>
              <a:lstStyle/>
              <a:p>
                <a:r>
                  <a:rPr lang="en-US" sz="1400" smtClean="0"/>
                  <a:t>Year</a:t>
                </a:r>
                <a:endParaRPr lang="en-US" dirty="0"/>
              </a:p>
            </p:txBody>
          </p:sp>
          <p:sp>
            <p:nvSpPr>
              <p:cNvPr id="59" name="TextBox 58"/>
              <p:cNvSpPr txBox="1"/>
              <p:nvPr/>
            </p:nvSpPr>
            <p:spPr>
              <a:xfrm>
                <a:off x="2664691" y="3815891"/>
                <a:ext cx="550151" cy="307777"/>
              </a:xfrm>
              <a:prstGeom prst="rect">
                <a:avLst/>
              </a:prstGeom>
              <a:noFill/>
            </p:spPr>
            <p:txBody>
              <a:bodyPr wrap="none" rtlCol="0">
                <a:spAutoFit/>
              </a:bodyPr>
              <a:lstStyle/>
              <a:p>
                <a:r>
                  <a:rPr lang="en-US" sz="1400" dirty="0" smtClean="0"/>
                  <a:t>2018</a:t>
                </a:r>
                <a:endParaRPr lang="en-US" dirty="0"/>
              </a:p>
            </p:txBody>
          </p:sp>
          <p:sp>
            <p:nvSpPr>
              <p:cNvPr id="60" name="TextBox 59"/>
              <p:cNvSpPr txBox="1"/>
              <p:nvPr/>
            </p:nvSpPr>
            <p:spPr>
              <a:xfrm>
                <a:off x="1415731" y="3815892"/>
                <a:ext cx="550151" cy="307777"/>
              </a:xfrm>
              <a:prstGeom prst="rect">
                <a:avLst/>
              </a:prstGeom>
              <a:noFill/>
            </p:spPr>
            <p:txBody>
              <a:bodyPr wrap="none" rtlCol="0">
                <a:spAutoFit/>
              </a:bodyPr>
              <a:lstStyle/>
              <a:p>
                <a:r>
                  <a:rPr lang="en-US" sz="1400" smtClean="0"/>
                  <a:t>2014</a:t>
                </a:r>
                <a:endParaRPr lang="en-US" dirty="0"/>
              </a:p>
            </p:txBody>
          </p:sp>
          <p:sp>
            <p:nvSpPr>
              <p:cNvPr id="61" name="TextBox 60"/>
              <p:cNvSpPr txBox="1"/>
              <p:nvPr/>
            </p:nvSpPr>
            <p:spPr>
              <a:xfrm>
                <a:off x="1983564" y="3815892"/>
                <a:ext cx="550151" cy="307777"/>
              </a:xfrm>
              <a:prstGeom prst="rect">
                <a:avLst/>
              </a:prstGeom>
              <a:noFill/>
            </p:spPr>
            <p:txBody>
              <a:bodyPr wrap="none" rtlCol="0">
                <a:spAutoFit/>
              </a:bodyPr>
              <a:lstStyle/>
              <a:p>
                <a:r>
                  <a:rPr lang="en-US" sz="1400" dirty="0" smtClean="0"/>
                  <a:t>2016</a:t>
                </a:r>
                <a:endParaRPr lang="en-US" dirty="0"/>
              </a:p>
            </p:txBody>
          </p:sp>
          <p:cxnSp>
            <p:nvCxnSpPr>
              <p:cNvPr id="64" name="Straight Arrow Connector 63"/>
              <p:cNvCxnSpPr/>
              <p:nvPr/>
            </p:nvCxnSpPr>
            <p:spPr>
              <a:xfrm flipH="1">
                <a:off x="2369921" y="2356896"/>
                <a:ext cx="625534" cy="497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p:nvPr/>
            </p:nvCxnSpPr>
            <p:spPr>
              <a:xfrm flipH="1">
                <a:off x="3031902" y="2680266"/>
                <a:ext cx="625534" cy="497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sp>
          <p:nvSpPr>
            <p:cNvPr id="67" name="TextBox 66"/>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68" name="TextBox 67"/>
            <p:cNvSpPr txBox="1"/>
            <p:nvPr/>
          </p:nvSpPr>
          <p:spPr>
            <a:xfrm>
              <a:off x="702998" y="2366894"/>
              <a:ext cx="458780" cy="307777"/>
            </a:xfrm>
            <a:prstGeom prst="rect">
              <a:avLst/>
            </a:prstGeom>
            <a:noFill/>
          </p:spPr>
          <p:txBody>
            <a:bodyPr wrap="none" rtlCol="0">
              <a:spAutoFit/>
            </a:bodyPr>
            <a:lstStyle/>
            <a:p>
              <a:r>
                <a:rPr lang="en-US" sz="1400" dirty="0" smtClean="0"/>
                <a:t>100</a:t>
              </a:r>
              <a:endParaRPr lang="en-US" dirty="0"/>
            </a:p>
          </p:txBody>
        </p:sp>
      </p:grpSp>
      <p:grpSp>
        <p:nvGrpSpPr>
          <p:cNvPr id="114" name="Group 113"/>
          <p:cNvGrpSpPr/>
          <p:nvPr/>
        </p:nvGrpSpPr>
        <p:grpSpPr>
          <a:xfrm>
            <a:off x="6584929" y="4096195"/>
            <a:ext cx="4256079" cy="2358300"/>
            <a:chOff x="6584929" y="4096195"/>
            <a:chExt cx="4256079" cy="2358300"/>
          </a:xfrm>
        </p:grpSpPr>
        <p:cxnSp>
          <p:nvCxnSpPr>
            <p:cNvPr id="100" name="Straight Connector 99"/>
            <p:cNvCxnSpPr/>
            <p:nvPr/>
          </p:nvCxnSpPr>
          <p:spPr>
            <a:xfrm>
              <a:off x="10000890" y="4534973"/>
              <a:ext cx="0" cy="1640414"/>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grpSp>
          <p:nvGrpSpPr>
            <p:cNvPr id="113" name="Group 112"/>
            <p:cNvGrpSpPr/>
            <p:nvPr/>
          </p:nvGrpSpPr>
          <p:grpSpPr>
            <a:xfrm>
              <a:off x="6584929" y="4096195"/>
              <a:ext cx="4256079" cy="2358300"/>
              <a:chOff x="6584929" y="4096195"/>
              <a:chExt cx="4256079" cy="2358300"/>
            </a:xfrm>
          </p:grpSpPr>
          <p:grpSp>
            <p:nvGrpSpPr>
              <p:cNvPr id="70" name="Group 69"/>
              <p:cNvGrpSpPr/>
              <p:nvPr/>
            </p:nvGrpSpPr>
            <p:grpSpPr>
              <a:xfrm>
                <a:off x="6584929" y="4102524"/>
                <a:ext cx="4256079" cy="2351971"/>
                <a:chOff x="220287" y="2071707"/>
                <a:chExt cx="4256079" cy="2351971"/>
              </a:xfrm>
            </p:grpSpPr>
            <p:grpSp>
              <p:nvGrpSpPr>
                <p:cNvPr id="71" name="Group 70"/>
                <p:cNvGrpSpPr/>
                <p:nvPr/>
              </p:nvGrpSpPr>
              <p:grpSpPr>
                <a:xfrm>
                  <a:off x="220287" y="2071707"/>
                  <a:ext cx="4256079" cy="2351971"/>
                  <a:chOff x="174221" y="1771698"/>
                  <a:chExt cx="4256079" cy="2351971"/>
                </a:xfrm>
              </p:grpSpPr>
              <p:cxnSp>
                <p:nvCxnSpPr>
                  <p:cNvPr id="74" name="Straight Arrow Connector 73"/>
                  <p:cNvCxnSpPr/>
                  <p:nvPr/>
                </p:nvCxnSpPr>
                <p:spPr>
                  <a:xfrm>
                    <a:off x="1101435" y="3832167"/>
                    <a:ext cx="28122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101435" y="1934094"/>
                    <a:ext cx="0" cy="189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1658507" y="2214278"/>
                    <a:ext cx="581106" cy="84100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p:cNvCxnSpPr/>
                  <p:nvPr/>
                </p:nvCxnSpPr>
                <p:spPr>
                  <a:xfrm>
                    <a:off x="2229652" y="2250905"/>
                    <a:ext cx="1335615" cy="72426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223151" y="2235803"/>
                    <a:ext cx="1367031" cy="32376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2246114" y="2217576"/>
                    <a:ext cx="1344068" cy="1220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239612" y="2229228"/>
                    <a:ext cx="36002" cy="1613160"/>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a:off x="1658507" y="2250905"/>
                    <a:ext cx="6684" cy="1591483"/>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cxnSp>
                <p:nvCxnSpPr>
                  <p:cNvPr id="82" name="Straight Connector 81"/>
                  <p:cNvCxnSpPr/>
                  <p:nvPr/>
                </p:nvCxnSpPr>
                <p:spPr>
                  <a:xfrm>
                    <a:off x="2906666" y="2214278"/>
                    <a:ext cx="2789" cy="1628110"/>
                  </a:xfrm>
                  <a:prstGeom prst="line">
                    <a:avLst/>
                  </a:prstGeom>
                  <a:ln>
                    <a:prstDash val="lgDashDotDot"/>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174221" y="1771698"/>
                    <a:ext cx="898003" cy="307777"/>
                  </a:xfrm>
                  <a:prstGeom prst="rect">
                    <a:avLst/>
                  </a:prstGeom>
                  <a:noFill/>
                </p:spPr>
                <p:txBody>
                  <a:bodyPr wrap="none" rtlCol="0">
                    <a:spAutoFit/>
                  </a:bodyPr>
                  <a:lstStyle/>
                  <a:p>
                    <a:r>
                      <a:rPr lang="en-US" sz="1400" dirty="0" smtClean="0"/>
                      <a:t>Condition</a:t>
                    </a:r>
                    <a:endParaRPr lang="en-US" dirty="0"/>
                  </a:p>
                </p:txBody>
              </p:sp>
              <p:sp>
                <p:nvSpPr>
                  <p:cNvPr id="84" name="TextBox 83"/>
                  <p:cNvSpPr txBox="1"/>
                  <p:nvPr/>
                </p:nvSpPr>
                <p:spPr>
                  <a:xfrm>
                    <a:off x="3931381" y="3688421"/>
                    <a:ext cx="498919" cy="307777"/>
                  </a:xfrm>
                  <a:prstGeom prst="rect">
                    <a:avLst/>
                  </a:prstGeom>
                  <a:noFill/>
                </p:spPr>
                <p:txBody>
                  <a:bodyPr wrap="none" rtlCol="0">
                    <a:spAutoFit/>
                  </a:bodyPr>
                  <a:lstStyle/>
                  <a:p>
                    <a:r>
                      <a:rPr lang="en-US" sz="1400" smtClean="0"/>
                      <a:t>Year</a:t>
                    </a:r>
                    <a:endParaRPr lang="en-US" dirty="0"/>
                  </a:p>
                </p:txBody>
              </p:sp>
              <p:sp>
                <p:nvSpPr>
                  <p:cNvPr id="85" name="TextBox 84"/>
                  <p:cNvSpPr txBox="1"/>
                  <p:nvPr/>
                </p:nvSpPr>
                <p:spPr>
                  <a:xfrm>
                    <a:off x="2664691" y="3815891"/>
                    <a:ext cx="550151" cy="307777"/>
                  </a:xfrm>
                  <a:prstGeom prst="rect">
                    <a:avLst/>
                  </a:prstGeom>
                  <a:noFill/>
                </p:spPr>
                <p:txBody>
                  <a:bodyPr wrap="none" rtlCol="0">
                    <a:spAutoFit/>
                  </a:bodyPr>
                  <a:lstStyle/>
                  <a:p>
                    <a:r>
                      <a:rPr lang="en-US" sz="1400" dirty="0" smtClean="0"/>
                      <a:t>2018</a:t>
                    </a:r>
                    <a:endParaRPr lang="en-US" dirty="0"/>
                  </a:p>
                </p:txBody>
              </p:sp>
              <p:sp>
                <p:nvSpPr>
                  <p:cNvPr id="86" name="TextBox 85"/>
                  <p:cNvSpPr txBox="1"/>
                  <p:nvPr/>
                </p:nvSpPr>
                <p:spPr>
                  <a:xfrm>
                    <a:off x="1415731" y="3815892"/>
                    <a:ext cx="550151" cy="307777"/>
                  </a:xfrm>
                  <a:prstGeom prst="rect">
                    <a:avLst/>
                  </a:prstGeom>
                  <a:noFill/>
                </p:spPr>
                <p:txBody>
                  <a:bodyPr wrap="none" rtlCol="0">
                    <a:spAutoFit/>
                  </a:bodyPr>
                  <a:lstStyle/>
                  <a:p>
                    <a:r>
                      <a:rPr lang="en-US" sz="1400" dirty="0" smtClean="0"/>
                      <a:t>2014</a:t>
                    </a:r>
                    <a:endParaRPr lang="en-US" dirty="0"/>
                  </a:p>
                </p:txBody>
              </p:sp>
              <p:sp>
                <p:nvSpPr>
                  <p:cNvPr id="87" name="TextBox 86"/>
                  <p:cNvSpPr txBox="1"/>
                  <p:nvPr/>
                </p:nvSpPr>
                <p:spPr>
                  <a:xfrm>
                    <a:off x="1983564" y="3815892"/>
                    <a:ext cx="550151" cy="307777"/>
                  </a:xfrm>
                  <a:prstGeom prst="rect">
                    <a:avLst/>
                  </a:prstGeom>
                  <a:noFill/>
                </p:spPr>
                <p:txBody>
                  <a:bodyPr wrap="none" rtlCol="0">
                    <a:spAutoFit/>
                  </a:bodyPr>
                  <a:lstStyle/>
                  <a:p>
                    <a:r>
                      <a:rPr lang="en-US" sz="1400" dirty="0" smtClean="0"/>
                      <a:t>2016</a:t>
                    </a:r>
                    <a:endParaRPr lang="en-US" dirty="0"/>
                  </a:p>
                </p:txBody>
              </p:sp>
              <p:cxnSp>
                <p:nvCxnSpPr>
                  <p:cNvPr id="89" name="Straight Arrow Connector 88"/>
                  <p:cNvCxnSpPr/>
                  <p:nvPr/>
                </p:nvCxnSpPr>
                <p:spPr>
                  <a:xfrm flipH="1">
                    <a:off x="2303785" y="1925586"/>
                    <a:ext cx="360906" cy="27046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grpSp>
            <p:sp>
              <p:nvSpPr>
                <p:cNvPr id="72" name="TextBox 71"/>
                <p:cNvSpPr txBox="1"/>
                <p:nvPr/>
              </p:nvSpPr>
              <p:spPr>
                <a:xfrm>
                  <a:off x="862770" y="3924920"/>
                  <a:ext cx="276038" cy="307777"/>
                </a:xfrm>
                <a:prstGeom prst="rect">
                  <a:avLst/>
                </a:prstGeom>
                <a:noFill/>
              </p:spPr>
              <p:txBody>
                <a:bodyPr wrap="none" rtlCol="0">
                  <a:spAutoFit/>
                </a:bodyPr>
                <a:lstStyle/>
                <a:p>
                  <a:r>
                    <a:rPr lang="en-US" sz="1400" smtClean="0"/>
                    <a:t>0</a:t>
                  </a:r>
                  <a:endParaRPr lang="en-US" dirty="0"/>
                </a:p>
              </p:txBody>
            </p:sp>
            <p:sp>
              <p:nvSpPr>
                <p:cNvPr id="73" name="TextBox 72"/>
                <p:cNvSpPr txBox="1"/>
                <p:nvPr/>
              </p:nvSpPr>
              <p:spPr>
                <a:xfrm>
                  <a:off x="702998" y="2366894"/>
                  <a:ext cx="458780" cy="307777"/>
                </a:xfrm>
                <a:prstGeom prst="rect">
                  <a:avLst/>
                </a:prstGeom>
                <a:noFill/>
              </p:spPr>
              <p:txBody>
                <a:bodyPr wrap="none" rtlCol="0">
                  <a:spAutoFit/>
                </a:bodyPr>
                <a:lstStyle/>
                <a:p>
                  <a:r>
                    <a:rPr lang="en-US" sz="1400" dirty="0" smtClean="0"/>
                    <a:t>100</a:t>
                  </a:r>
                  <a:endParaRPr lang="en-US" dirty="0"/>
                </a:p>
              </p:txBody>
            </p:sp>
          </p:grpSp>
          <p:sp>
            <p:nvSpPr>
              <p:cNvPr id="102" name="TextBox 101"/>
              <p:cNvSpPr txBox="1"/>
              <p:nvPr/>
            </p:nvSpPr>
            <p:spPr>
              <a:xfrm>
                <a:off x="9700900" y="6146716"/>
                <a:ext cx="550151" cy="307777"/>
              </a:xfrm>
              <a:prstGeom prst="rect">
                <a:avLst/>
              </a:prstGeom>
              <a:noFill/>
            </p:spPr>
            <p:txBody>
              <a:bodyPr wrap="none" rtlCol="0">
                <a:spAutoFit/>
              </a:bodyPr>
              <a:lstStyle/>
              <a:p>
                <a:r>
                  <a:rPr lang="en-US" sz="1400" dirty="0" smtClean="0"/>
                  <a:t>2020</a:t>
                </a:r>
                <a:endParaRPr lang="en-US" dirty="0"/>
              </a:p>
            </p:txBody>
          </p:sp>
          <p:sp>
            <p:nvSpPr>
              <p:cNvPr id="111" name="TextBox 110"/>
              <p:cNvSpPr txBox="1"/>
              <p:nvPr/>
            </p:nvSpPr>
            <p:spPr>
              <a:xfrm>
                <a:off x="9050529" y="4096195"/>
                <a:ext cx="1090170" cy="307777"/>
              </a:xfrm>
              <a:prstGeom prst="rect">
                <a:avLst/>
              </a:prstGeom>
              <a:noFill/>
            </p:spPr>
            <p:txBody>
              <a:bodyPr wrap="none" rtlCol="0">
                <a:spAutoFit/>
              </a:bodyPr>
              <a:lstStyle/>
              <a:p>
                <a:r>
                  <a:rPr lang="en-US" sz="1400" dirty="0" smtClean="0"/>
                  <a:t>Intervention</a:t>
                </a:r>
                <a:endParaRPr lang="en-US" dirty="0"/>
              </a:p>
            </p:txBody>
          </p:sp>
        </p:grpSp>
      </p:grpSp>
      <p:sp>
        <p:nvSpPr>
          <p:cNvPr id="20" name="Slide Number Placeholder 19"/>
          <p:cNvSpPr>
            <a:spLocks noGrp="1"/>
          </p:cNvSpPr>
          <p:nvPr>
            <p:ph type="sldNum" sz="quarter" idx="12"/>
          </p:nvPr>
        </p:nvSpPr>
        <p:spPr/>
        <p:txBody>
          <a:bodyPr/>
          <a:lstStyle/>
          <a:p>
            <a:fld id="{32D2B785-FA3C-F848-9CD0-8196455CE6D3}" type="slidenum">
              <a:rPr lang="en-US" smtClean="0"/>
              <a:t>6</a:t>
            </a:fld>
            <a:endParaRPr lang="en-US"/>
          </a:p>
        </p:txBody>
      </p:sp>
      <p:cxnSp>
        <p:nvCxnSpPr>
          <p:cNvPr id="88" name="Straight Arrow Connector 87"/>
          <p:cNvCxnSpPr/>
          <p:nvPr/>
        </p:nvCxnSpPr>
        <p:spPr>
          <a:xfrm flipH="1">
            <a:off x="6728871" y="2035654"/>
            <a:ext cx="1328468" cy="290125"/>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90" name="TextBox 89"/>
          <p:cNvSpPr txBox="1"/>
          <p:nvPr/>
        </p:nvSpPr>
        <p:spPr>
          <a:xfrm>
            <a:off x="6503661" y="1754949"/>
            <a:ext cx="2401811" cy="307777"/>
          </a:xfrm>
          <a:prstGeom prst="rect">
            <a:avLst/>
          </a:prstGeom>
          <a:noFill/>
        </p:spPr>
        <p:txBody>
          <a:bodyPr wrap="none" rtlCol="0">
            <a:spAutoFit/>
          </a:bodyPr>
          <a:lstStyle/>
          <a:p>
            <a:r>
              <a:rPr lang="en-US" sz="1400" smtClean="0"/>
              <a:t>Element condition time series</a:t>
            </a:r>
            <a:endParaRPr lang="en-US" dirty="0"/>
          </a:p>
        </p:txBody>
      </p:sp>
      <p:sp>
        <p:nvSpPr>
          <p:cNvPr id="91" name="TextBox 90"/>
          <p:cNvSpPr txBox="1"/>
          <p:nvPr/>
        </p:nvSpPr>
        <p:spPr>
          <a:xfrm>
            <a:off x="8359768" y="2117059"/>
            <a:ext cx="1685974" cy="307777"/>
          </a:xfrm>
          <a:prstGeom prst="rect">
            <a:avLst/>
          </a:prstGeom>
          <a:noFill/>
        </p:spPr>
        <p:txBody>
          <a:bodyPr wrap="none" rtlCol="0">
            <a:spAutoFit/>
          </a:bodyPr>
          <a:lstStyle/>
          <a:p>
            <a:r>
              <a:rPr lang="en-US" sz="1400" dirty="0" smtClean="0"/>
              <a:t>Condition prediction</a:t>
            </a:r>
            <a:endParaRPr lang="en-US" dirty="0"/>
          </a:p>
        </p:txBody>
      </p:sp>
    </p:spTree>
    <p:extLst>
      <p:ext uri="{BB962C8B-B14F-4D97-AF65-F5344CB8AC3E}">
        <p14:creationId xmlns:p14="http://schemas.microsoft.com/office/powerpoint/2010/main" val="583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0" y="-780383"/>
            <a:ext cx="12193162" cy="2022866"/>
            <a:chOff x="0" y="-788695"/>
            <a:chExt cx="12193162" cy="2022866"/>
          </a:xfrm>
        </p:grpSpPr>
        <p:sp>
          <p:nvSpPr>
            <p:cNvPr id="4" name="Rectangle 3"/>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0" y="-788695"/>
              <a:ext cx="12192000" cy="1379350"/>
              <a:chOff x="0" y="-23921"/>
              <a:chExt cx="12192000" cy="1379350"/>
            </a:xfrm>
          </p:grpSpPr>
          <p:sp>
            <p:nvSpPr>
              <p:cNvPr id="17"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19" name="Rectangle 18"/>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14" name="Rectangle 13"/>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354" y="585038"/>
              <a:ext cx="10526808" cy="496284"/>
            </a:xfrm>
            <a:prstGeom prst="rect">
              <a:avLst/>
            </a:prstGeom>
            <a:solidFill>
              <a:srgbClr val="BDD7EF"/>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16" name="TextBox 15"/>
            <p:cNvSpPr txBox="1"/>
            <p:nvPr/>
          </p:nvSpPr>
          <p:spPr>
            <a:xfrm>
              <a:off x="1821925" y="660362"/>
              <a:ext cx="2466849" cy="369332"/>
            </a:xfrm>
            <a:prstGeom prst="rect">
              <a:avLst/>
            </a:prstGeom>
            <a:noFill/>
          </p:spPr>
          <p:txBody>
            <a:bodyPr wrap="square" rtlCol="0">
              <a:spAutoFit/>
            </a:bodyPr>
            <a:lstStyle/>
            <a:p>
              <a:pPr algn="ctr"/>
              <a:r>
                <a:rPr lang="en-US" b="1" smtClean="0"/>
                <a:t>Dataset Pre-processing</a:t>
              </a:r>
              <a:endParaRPr lang="en-US" b="1" dirty="0"/>
            </a:p>
          </p:txBody>
        </p:sp>
      </p:grpSp>
      <p:sp>
        <p:nvSpPr>
          <p:cNvPr id="20" name="TextBox 19"/>
          <p:cNvSpPr txBox="1"/>
          <p:nvPr/>
        </p:nvSpPr>
        <p:spPr>
          <a:xfrm>
            <a:off x="598940" y="1636757"/>
            <a:ext cx="4546497" cy="369332"/>
          </a:xfrm>
          <a:prstGeom prst="rect">
            <a:avLst/>
          </a:prstGeom>
          <a:noFill/>
        </p:spPr>
        <p:txBody>
          <a:bodyPr wrap="square" rtlCol="0">
            <a:spAutoFit/>
          </a:bodyPr>
          <a:lstStyle/>
          <a:p>
            <a:pPr algn="ctr"/>
            <a:r>
              <a:rPr lang="en-US" b="1" dirty="0" smtClean="0"/>
              <a:t>• </a:t>
            </a:r>
            <a:r>
              <a:rPr lang="en-US" b="1" smtClean="0"/>
              <a:t>Main challenges </a:t>
            </a:r>
            <a:r>
              <a:rPr lang="en-US" b="1" dirty="0" smtClean="0"/>
              <a:t>to expect with the dataset</a:t>
            </a:r>
            <a:endParaRPr lang="en-US" b="1" dirty="0"/>
          </a:p>
        </p:txBody>
      </p:sp>
      <p:sp>
        <p:nvSpPr>
          <p:cNvPr id="23" name="TextBox 22"/>
          <p:cNvSpPr txBox="1"/>
          <p:nvPr/>
        </p:nvSpPr>
        <p:spPr>
          <a:xfrm>
            <a:off x="981817" y="2006089"/>
            <a:ext cx="6848772" cy="2031325"/>
          </a:xfrm>
          <a:prstGeom prst="rect">
            <a:avLst/>
          </a:prstGeom>
          <a:noFill/>
        </p:spPr>
        <p:txBody>
          <a:bodyPr wrap="square" rtlCol="0">
            <a:spAutoFit/>
          </a:bodyPr>
          <a:lstStyle/>
          <a:p>
            <a:pPr marL="285750" indent="-285750">
              <a:buFontTx/>
              <a:buChar char="-"/>
            </a:pPr>
            <a:r>
              <a:rPr lang="en-US" dirty="0" smtClean="0"/>
              <a:t>Loading the dataset.</a:t>
            </a:r>
          </a:p>
          <a:p>
            <a:pPr marL="285750" indent="-285750">
              <a:buFontTx/>
              <a:buChar char="-"/>
            </a:pPr>
            <a:r>
              <a:rPr lang="en-US" dirty="0" smtClean="0"/>
              <a:t>The four metrics evaluation system (A, B, C, D).</a:t>
            </a:r>
          </a:p>
          <a:p>
            <a:pPr marL="285750" indent="-285750">
              <a:buFontTx/>
              <a:buChar char="-"/>
            </a:pPr>
            <a:r>
              <a:rPr lang="en-US" dirty="0" smtClean="0"/>
              <a:t>Handling Categorical Data (i.e. Bridge’s element material).</a:t>
            </a:r>
          </a:p>
          <a:p>
            <a:pPr marL="285750" indent="-285750">
              <a:buFontTx/>
              <a:buChar char="-"/>
            </a:pPr>
            <a:r>
              <a:rPr lang="en-US" dirty="0" smtClean="0"/>
              <a:t>Covariates selection for the prediction system.</a:t>
            </a:r>
          </a:p>
          <a:p>
            <a:pPr marL="285750" indent="-285750">
              <a:buFontTx/>
              <a:buChar char="-"/>
            </a:pPr>
            <a:r>
              <a:rPr lang="en-US" dirty="0" smtClean="0"/>
              <a:t>Missing data.</a:t>
            </a:r>
          </a:p>
          <a:p>
            <a:pPr marL="285750" indent="-285750">
              <a:buFontTx/>
              <a:buChar char="-"/>
            </a:pPr>
            <a:r>
              <a:rPr lang="en-US" dirty="0" smtClean="0"/>
              <a:t>Bias (common in health datasets).</a:t>
            </a:r>
          </a:p>
          <a:p>
            <a:pPr marL="285750" indent="-285750">
              <a:buFontTx/>
              <a:buChar char="-"/>
            </a:pPr>
            <a:r>
              <a:rPr lang="en-US" dirty="0" smtClean="0"/>
              <a:t>The Variability (inspectors evaluation is subjective).</a:t>
            </a:r>
          </a:p>
        </p:txBody>
      </p:sp>
      <p:sp>
        <p:nvSpPr>
          <p:cNvPr id="21" name="Slide Number Placeholder 20"/>
          <p:cNvSpPr>
            <a:spLocks noGrp="1"/>
          </p:cNvSpPr>
          <p:nvPr>
            <p:ph type="sldNum" sz="quarter" idx="12"/>
          </p:nvPr>
        </p:nvSpPr>
        <p:spPr/>
        <p:txBody>
          <a:bodyPr/>
          <a:lstStyle/>
          <a:p>
            <a:fld id="{32D2B785-FA3C-F848-9CD0-8196455CE6D3}" type="slidenum">
              <a:rPr lang="en-US" smtClean="0"/>
              <a:t>7</a:t>
            </a:fld>
            <a:endParaRPr lang="en-US"/>
          </a:p>
        </p:txBody>
      </p:sp>
    </p:spTree>
    <p:extLst>
      <p:ext uri="{BB962C8B-B14F-4D97-AF65-F5344CB8AC3E}">
        <p14:creationId xmlns:p14="http://schemas.microsoft.com/office/powerpoint/2010/main" val="1017513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31731" y="6317672"/>
            <a:ext cx="191193" cy="4126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98940" y="1636757"/>
            <a:ext cx="2534958" cy="369332"/>
          </a:xfrm>
          <a:prstGeom prst="rect">
            <a:avLst/>
          </a:prstGeom>
          <a:noFill/>
        </p:spPr>
        <p:txBody>
          <a:bodyPr wrap="square" rtlCol="0">
            <a:spAutoFit/>
          </a:bodyPr>
          <a:lstStyle/>
          <a:p>
            <a:pPr algn="ctr"/>
            <a:r>
              <a:rPr lang="en-US" b="1" dirty="0" smtClean="0"/>
              <a:t>• Loading </a:t>
            </a:r>
            <a:r>
              <a:rPr lang="en-US" b="1" smtClean="0"/>
              <a:t>the dataset</a:t>
            </a:r>
            <a:endParaRPr lang="en-US" b="1" dirty="0"/>
          </a:p>
        </p:txBody>
      </p:sp>
      <p:sp>
        <p:nvSpPr>
          <p:cNvPr id="23" name="TextBox 22"/>
          <p:cNvSpPr txBox="1"/>
          <p:nvPr/>
        </p:nvSpPr>
        <p:spPr>
          <a:xfrm>
            <a:off x="981817" y="2006089"/>
            <a:ext cx="7696670" cy="3693319"/>
          </a:xfrm>
          <a:prstGeom prst="rect">
            <a:avLst/>
          </a:prstGeom>
          <a:noFill/>
        </p:spPr>
        <p:txBody>
          <a:bodyPr wrap="square" rtlCol="0">
            <a:spAutoFit/>
          </a:bodyPr>
          <a:lstStyle/>
          <a:p>
            <a:pPr marL="285750" indent="-285750">
              <a:buFontTx/>
              <a:buChar char="-"/>
            </a:pPr>
            <a:r>
              <a:rPr lang="en-US" dirty="0" smtClean="0"/>
              <a:t>Database connection depending on the database file type (generic method).</a:t>
            </a:r>
          </a:p>
          <a:p>
            <a:pPr marL="285750" indent="-285750">
              <a:buFontTx/>
              <a:buChar char="-"/>
            </a:pPr>
            <a:r>
              <a:rPr lang="en-US" dirty="0" smtClean="0"/>
              <a:t>Example code</a:t>
            </a:r>
          </a:p>
          <a:p>
            <a:pPr marL="285750" indent="-285750">
              <a:buFontTx/>
              <a:buChar char="-"/>
            </a:pPr>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smtClean="0"/>
          </a:p>
          <a:p>
            <a:pPr marL="285750" indent="-285750">
              <a:buFontTx/>
              <a:buChar char="-"/>
            </a:pPr>
            <a:endParaRPr lang="en-US" dirty="0"/>
          </a:p>
          <a:p>
            <a:pPr marL="285750" indent="-285750">
              <a:buFontTx/>
              <a:buChar char="-"/>
            </a:pPr>
            <a:endParaRPr lang="en-US" dirty="0" smtClean="0"/>
          </a:p>
          <a:p>
            <a:pPr marL="285750" indent="-285750">
              <a:buFontTx/>
              <a:buChar char="-"/>
            </a:pPr>
            <a:r>
              <a:rPr lang="en-US" dirty="0" err="1" smtClean="0"/>
              <a:t>Matlab</a:t>
            </a:r>
            <a:r>
              <a:rPr lang="en-US" dirty="0" smtClean="0"/>
              <a:t> </a:t>
            </a:r>
            <a:r>
              <a:rPr lang="en-US" dirty="0" err="1" smtClean="0"/>
              <a:t>Datastore</a:t>
            </a:r>
            <a:r>
              <a:rPr lang="en-US" dirty="0" smtClean="0"/>
              <a:t> (specific method). </a:t>
            </a:r>
          </a:p>
          <a:p>
            <a:pPr marL="285750" indent="-285750">
              <a:buFontTx/>
              <a:buChar char="-"/>
            </a:pPr>
            <a:endParaRPr lang="en-US" dirty="0" smtClean="0"/>
          </a:p>
        </p:txBody>
      </p:sp>
      <p:sp>
        <p:nvSpPr>
          <p:cNvPr id="21" name="TextBox 20"/>
          <p:cNvSpPr txBox="1"/>
          <p:nvPr/>
        </p:nvSpPr>
        <p:spPr>
          <a:xfrm>
            <a:off x="1321722" y="2756842"/>
            <a:ext cx="6549485" cy="2031325"/>
          </a:xfrm>
          <a:prstGeom prst="rect">
            <a:avLst/>
          </a:prstGeom>
          <a:solidFill>
            <a:schemeClr val="bg2"/>
          </a:solidFill>
          <a:ln>
            <a:solidFill>
              <a:srgbClr val="FF0000"/>
            </a:solidFill>
          </a:ln>
        </p:spPr>
        <p:txBody>
          <a:bodyPr wrap="none" rtlCol="0">
            <a:spAutoFit/>
          </a:bodyPr>
          <a:lstStyle/>
          <a:p>
            <a:r>
              <a:rPr lang="en-US" dirty="0" err="1" smtClean="0"/>
              <a:t>datasource</a:t>
            </a:r>
            <a:r>
              <a:rPr lang="en-US" dirty="0" smtClean="0"/>
              <a:t> = '</a:t>
            </a:r>
            <a:r>
              <a:rPr lang="en-US" dirty="0" err="1" smtClean="0"/>
              <a:t>dbname</a:t>
            </a:r>
            <a:r>
              <a:rPr lang="en-US" dirty="0" smtClean="0"/>
              <a:t>';  username = 'username'; password = '</a:t>
            </a:r>
            <a:r>
              <a:rPr lang="en-US" dirty="0" err="1" smtClean="0"/>
              <a:t>pwd</a:t>
            </a:r>
            <a:r>
              <a:rPr lang="en-US" dirty="0" smtClean="0"/>
              <a:t>'; </a:t>
            </a:r>
          </a:p>
          <a:p>
            <a:r>
              <a:rPr lang="en-US" dirty="0" smtClean="0"/>
              <a:t>driver = '</a:t>
            </a:r>
            <a:r>
              <a:rPr lang="en-US" dirty="0" err="1" smtClean="0"/>
              <a:t>org.postgresql.Driver</a:t>
            </a:r>
            <a:r>
              <a:rPr lang="en-US" dirty="0" smtClean="0"/>
              <a:t>'; </a:t>
            </a:r>
          </a:p>
          <a:p>
            <a:r>
              <a:rPr lang="en-US" dirty="0" err="1" smtClean="0"/>
              <a:t>url</a:t>
            </a:r>
            <a:r>
              <a:rPr lang="en-US" dirty="0" smtClean="0"/>
              <a:t> = '</a:t>
            </a:r>
            <a:r>
              <a:rPr lang="en-US" dirty="0" err="1" smtClean="0"/>
              <a:t>jdbc:postgresql</a:t>
            </a:r>
            <a:r>
              <a:rPr lang="en-US" dirty="0" smtClean="0"/>
              <a:t>://</a:t>
            </a:r>
            <a:r>
              <a:rPr lang="en-US" i="1" dirty="0" err="1" smtClean="0">
                <a:effectLst/>
              </a:rPr>
              <a:t>host:port</a:t>
            </a:r>
            <a:r>
              <a:rPr lang="en-US" i="1" dirty="0" smtClean="0">
                <a:effectLst/>
              </a:rPr>
              <a:t>/</a:t>
            </a:r>
            <a:r>
              <a:rPr lang="en-US" i="1" dirty="0" err="1" smtClean="0">
                <a:effectLst/>
              </a:rPr>
              <a:t>dbname</a:t>
            </a:r>
            <a:r>
              <a:rPr lang="en-US" dirty="0" smtClean="0"/>
              <a:t>'; </a:t>
            </a:r>
          </a:p>
          <a:p>
            <a:r>
              <a:rPr lang="en-US" dirty="0" smtClean="0"/>
              <a:t>conn = database(</a:t>
            </a:r>
            <a:r>
              <a:rPr lang="en-US" dirty="0" err="1" smtClean="0"/>
              <a:t>datasource,username,password,driver,url</a:t>
            </a:r>
            <a:r>
              <a:rPr lang="en-US" dirty="0" smtClean="0"/>
              <a:t>)</a:t>
            </a:r>
          </a:p>
          <a:p>
            <a:r>
              <a:rPr lang="en-US" dirty="0" err="1" smtClean="0"/>
              <a:t>selectquery</a:t>
            </a:r>
            <a:r>
              <a:rPr lang="en-US" dirty="0" smtClean="0"/>
              <a:t> = </a:t>
            </a:r>
            <a:r>
              <a:rPr lang="en-US" dirty="0"/>
              <a:t>'SELECT * FROM </a:t>
            </a:r>
            <a:r>
              <a:rPr lang="en-US" dirty="0" err="1"/>
              <a:t>inventoryTable</a:t>
            </a:r>
            <a:r>
              <a:rPr lang="en-US" dirty="0"/>
              <a:t>'</a:t>
            </a:r>
            <a:r>
              <a:rPr lang="en-US" dirty="0" smtClean="0"/>
              <a:t>; </a:t>
            </a:r>
          </a:p>
          <a:p>
            <a:r>
              <a:rPr lang="en-US" dirty="0" smtClean="0"/>
              <a:t>data = select(</a:t>
            </a:r>
            <a:r>
              <a:rPr lang="en-US" dirty="0" err="1" smtClean="0"/>
              <a:t>conn,selectquery</a:t>
            </a:r>
            <a:r>
              <a:rPr lang="en-US" dirty="0" smtClean="0"/>
              <a:t>); </a:t>
            </a:r>
          </a:p>
          <a:p>
            <a:r>
              <a:rPr lang="en-US" dirty="0" smtClean="0"/>
              <a:t>data(1:3,:);close(conn);</a:t>
            </a:r>
            <a:endParaRPr lang="en-US" dirty="0"/>
          </a:p>
        </p:txBody>
      </p:sp>
      <p:sp>
        <p:nvSpPr>
          <p:cNvPr id="24" name="TextBox 23"/>
          <p:cNvSpPr txBox="1"/>
          <p:nvPr/>
        </p:nvSpPr>
        <p:spPr>
          <a:xfrm>
            <a:off x="1321722" y="5521162"/>
            <a:ext cx="9102556" cy="923330"/>
          </a:xfrm>
          <a:prstGeom prst="rect">
            <a:avLst/>
          </a:prstGeom>
          <a:solidFill>
            <a:schemeClr val="bg2"/>
          </a:solidFill>
          <a:ln>
            <a:solidFill>
              <a:srgbClr val="FF0000"/>
            </a:solidFill>
          </a:ln>
        </p:spPr>
        <p:txBody>
          <a:bodyPr wrap="none" rtlCol="0">
            <a:spAutoFit/>
          </a:bodyPr>
          <a:lstStyle/>
          <a:p>
            <a:r>
              <a:rPr lang="en-US" dirty="0" err="1" smtClean="0"/>
              <a:t>EDStore</a:t>
            </a:r>
            <a:r>
              <a:rPr lang="en-US" dirty="0" smtClean="0"/>
              <a:t>=</a:t>
            </a:r>
            <a:r>
              <a:rPr lang="en-US" dirty="0" err="1" smtClean="0"/>
              <a:t>datastore</a:t>
            </a:r>
            <a:r>
              <a:rPr lang="en-US" dirty="0" smtClean="0"/>
              <a:t>('T_elements_inspectes_historiques_2017-07-07.csv', '</a:t>
            </a:r>
            <a:r>
              <a:rPr lang="en-US" dirty="0" err="1" smtClean="0"/>
              <a:t>TreatAsMissing</a:t>
            </a:r>
            <a:r>
              <a:rPr lang="en-US" dirty="0" smtClean="0"/>
              <a:t>','NA');</a:t>
            </a:r>
          </a:p>
          <a:p>
            <a:r>
              <a:rPr lang="en-US" dirty="0" err="1" smtClean="0"/>
              <a:t>EDStore.SelectedVariableNames</a:t>
            </a:r>
            <a:r>
              <a:rPr lang="en-US" dirty="0" smtClean="0"/>
              <a:t> = {'x_A','x_B','x_C','x_D'};</a:t>
            </a:r>
          </a:p>
          <a:p>
            <a:r>
              <a:rPr lang="en-US" dirty="0" err="1" smtClean="0"/>
              <a:t>EData</a:t>
            </a:r>
            <a:r>
              <a:rPr lang="en-US" dirty="0" smtClean="0"/>
              <a:t> = </a:t>
            </a:r>
            <a:r>
              <a:rPr lang="en-US" dirty="0" err="1" smtClean="0"/>
              <a:t>readall</a:t>
            </a:r>
            <a:r>
              <a:rPr lang="en-US" dirty="0" smtClean="0"/>
              <a:t>(</a:t>
            </a:r>
            <a:r>
              <a:rPr lang="en-US" dirty="0" err="1" smtClean="0"/>
              <a:t>EDStore</a:t>
            </a:r>
            <a:r>
              <a:rPr lang="en-US" dirty="0" smtClean="0"/>
              <a:t>);</a:t>
            </a:r>
            <a:endParaRPr lang="en-US" dirty="0"/>
          </a:p>
        </p:txBody>
      </p:sp>
      <p:grpSp>
        <p:nvGrpSpPr>
          <p:cNvPr id="25" name="Group 24"/>
          <p:cNvGrpSpPr/>
          <p:nvPr/>
        </p:nvGrpSpPr>
        <p:grpSpPr>
          <a:xfrm>
            <a:off x="-2" y="-788695"/>
            <a:ext cx="12193162" cy="2022866"/>
            <a:chOff x="0" y="-788695"/>
            <a:chExt cx="12193162" cy="2022866"/>
          </a:xfrm>
        </p:grpSpPr>
        <p:sp>
          <p:nvSpPr>
            <p:cNvPr id="26" name="Rectangle 25"/>
            <p:cNvSpPr/>
            <p:nvPr/>
          </p:nvSpPr>
          <p:spPr>
            <a:xfrm>
              <a:off x="0" y="593351"/>
              <a:ext cx="12192000" cy="4962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0" y="-7076"/>
              <a:ext cx="440574" cy="590655"/>
            </a:xfrm>
            <a:prstGeom prst="rect">
              <a:avLst/>
            </a:prstGeom>
            <a:solidFill>
              <a:srgbClr val="37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0574" y="-2694"/>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81148" y="-4382"/>
              <a:ext cx="440574" cy="590655"/>
            </a:xfrm>
            <a:prstGeom prst="rect">
              <a:avLst/>
            </a:prstGeom>
            <a:solidFill>
              <a:srgbClr val="84B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321722" y="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747962" y="-4382"/>
              <a:ext cx="440574" cy="590655"/>
            </a:xfrm>
            <a:prstGeom prst="rect">
              <a:avLst/>
            </a:prstGeom>
            <a:solidFill>
              <a:srgbClr val="EB8B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614776" y="-4382"/>
              <a:ext cx="440574" cy="590655"/>
            </a:xfrm>
            <a:prstGeom prst="rect">
              <a:avLst/>
            </a:prstGeom>
            <a:solidFill>
              <a:srgbClr val="AD2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174202" y="-11460"/>
              <a:ext cx="440574" cy="590655"/>
            </a:xfrm>
            <a:prstGeom prst="rect">
              <a:avLst/>
            </a:prstGeom>
            <a:solidFill>
              <a:srgbClr val="1B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0" y="-788695"/>
              <a:ext cx="12192000" cy="1379350"/>
              <a:chOff x="0" y="-23921"/>
              <a:chExt cx="12192000" cy="1379350"/>
            </a:xfrm>
          </p:grpSpPr>
          <p:sp>
            <p:nvSpPr>
              <p:cNvPr id="40" name="Rectangle 4"/>
              <p:cNvSpPr/>
              <p:nvPr/>
            </p:nvSpPr>
            <p:spPr>
              <a:xfrm>
                <a:off x="4889715" y="-16171"/>
                <a:ext cx="7302285" cy="1371600"/>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285" h="1371600">
                    <a:moveTo>
                      <a:pt x="0" y="0"/>
                    </a:moveTo>
                    <a:lnTo>
                      <a:pt x="7294536" y="7749"/>
                    </a:lnTo>
                    <a:lnTo>
                      <a:pt x="7302285" y="1363850"/>
                    </a:lnTo>
                    <a:lnTo>
                      <a:pt x="1286359" y="1371600"/>
                    </a:lnTo>
                    <a:cubicBezTo>
                      <a:pt x="116237" y="834327"/>
                      <a:pt x="0" y="630264"/>
                      <a:pt x="0" y="0"/>
                    </a:cubicBez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
              <p:cNvSpPr/>
              <p:nvPr/>
            </p:nvSpPr>
            <p:spPr>
              <a:xfrm>
                <a:off x="4856136" y="-23921"/>
                <a:ext cx="7328713" cy="1372274"/>
              </a:xfrm>
              <a:custGeom>
                <a:avLst/>
                <a:gdLst>
                  <a:gd name="connsiteX0" fmla="*/ 0 w 8077200"/>
                  <a:gd name="connsiteY0" fmla="*/ 0 h 1177871"/>
                  <a:gd name="connsiteX1" fmla="*/ 8077200 w 8077200"/>
                  <a:gd name="connsiteY1" fmla="*/ 0 h 1177871"/>
                  <a:gd name="connsiteX2" fmla="*/ 8077200 w 8077200"/>
                  <a:gd name="connsiteY2" fmla="*/ 1177871 h 1177871"/>
                  <a:gd name="connsiteX3" fmla="*/ 0 w 8077200"/>
                  <a:gd name="connsiteY3" fmla="*/ 1177871 h 1177871"/>
                  <a:gd name="connsiteX4" fmla="*/ 0 w 8077200"/>
                  <a:gd name="connsiteY4" fmla="*/ 0 h 1177871"/>
                  <a:gd name="connsiteX0" fmla="*/ 2781946 w 10859146"/>
                  <a:gd name="connsiteY0" fmla="*/ 0 h 1495586"/>
                  <a:gd name="connsiteX1" fmla="*/ 10859146 w 10859146"/>
                  <a:gd name="connsiteY1" fmla="*/ 0 h 1495586"/>
                  <a:gd name="connsiteX2" fmla="*/ 10859146 w 10859146"/>
                  <a:gd name="connsiteY2" fmla="*/ 1177871 h 1495586"/>
                  <a:gd name="connsiteX3" fmla="*/ 0 w 10859146"/>
                  <a:gd name="connsiteY3" fmla="*/ 1495586 h 1495586"/>
                  <a:gd name="connsiteX4" fmla="*/ 2781946 w 10859146"/>
                  <a:gd name="connsiteY4" fmla="*/ 0 h 1495586"/>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091553 w 12168753"/>
                  <a:gd name="connsiteY0" fmla="*/ 0 h 1379349"/>
                  <a:gd name="connsiteX1" fmla="*/ 12168753 w 12168753"/>
                  <a:gd name="connsiteY1" fmla="*/ 0 h 1379349"/>
                  <a:gd name="connsiteX2" fmla="*/ 12168753 w 12168753"/>
                  <a:gd name="connsiteY2" fmla="*/ 1177871 h 1379349"/>
                  <a:gd name="connsiteX3" fmla="*/ 0 w 12168753"/>
                  <a:gd name="connsiteY3" fmla="*/ 1379349 h 1379349"/>
                  <a:gd name="connsiteX4" fmla="*/ 4091553 w 12168753"/>
                  <a:gd name="connsiteY4" fmla="*/ 0 h 1379349"/>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185620 h 1387098"/>
                  <a:gd name="connsiteX3" fmla="*/ 0 w 12168753"/>
                  <a:gd name="connsiteY3" fmla="*/ 1387098 h 1387098"/>
                  <a:gd name="connsiteX4" fmla="*/ 4874217 w 12168753"/>
                  <a:gd name="connsiteY4" fmla="*/ 0 h 1387098"/>
                  <a:gd name="connsiteX0" fmla="*/ 4874217 w 12168753"/>
                  <a:gd name="connsiteY0" fmla="*/ 0 h 1387098"/>
                  <a:gd name="connsiteX1" fmla="*/ 12168753 w 12168753"/>
                  <a:gd name="connsiteY1" fmla="*/ 7749 h 1387098"/>
                  <a:gd name="connsiteX2" fmla="*/ 12168753 w 12168753"/>
                  <a:gd name="connsiteY2" fmla="*/ 1340603 h 1387098"/>
                  <a:gd name="connsiteX3" fmla="*/ 0 w 12168753"/>
                  <a:gd name="connsiteY3" fmla="*/ 1387098 h 1387098"/>
                  <a:gd name="connsiteX4" fmla="*/ 4874217 w 12168753"/>
                  <a:gd name="connsiteY4" fmla="*/ 0 h 1387098"/>
                  <a:gd name="connsiteX0" fmla="*/ 4874217 w 12176502"/>
                  <a:gd name="connsiteY0" fmla="*/ 0 h 1387098"/>
                  <a:gd name="connsiteX1" fmla="*/ 12168753 w 12176502"/>
                  <a:gd name="connsiteY1" fmla="*/ 7749 h 1387098"/>
                  <a:gd name="connsiteX2" fmla="*/ 12176502 w 12176502"/>
                  <a:gd name="connsiteY2" fmla="*/ 1363850 h 1387098"/>
                  <a:gd name="connsiteX3" fmla="*/ 0 w 12176502"/>
                  <a:gd name="connsiteY3" fmla="*/ 1387098 h 1387098"/>
                  <a:gd name="connsiteX4" fmla="*/ 4874217 w 12176502"/>
                  <a:gd name="connsiteY4" fmla="*/ 0 h 1387098"/>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302285"/>
                  <a:gd name="connsiteY0" fmla="*/ 0 h 1371600"/>
                  <a:gd name="connsiteX1" fmla="*/ 7294536 w 7302285"/>
                  <a:gd name="connsiteY1" fmla="*/ 7749 h 1371600"/>
                  <a:gd name="connsiteX2" fmla="*/ 7302285 w 7302285"/>
                  <a:gd name="connsiteY2" fmla="*/ 1363850 h 1371600"/>
                  <a:gd name="connsiteX3" fmla="*/ 1286359 w 7302285"/>
                  <a:gd name="connsiteY3" fmla="*/ 1371600 h 1371600"/>
                  <a:gd name="connsiteX4" fmla="*/ 0 w 7302285"/>
                  <a:gd name="connsiteY4" fmla="*/ 0 h 1371600"/>
                  <a:gd name="connsiteX0" fmla="*/ 0 w 7948826"/>
                  <a:gd name="connsiteY0" fmla="*/ 0 h 1380277"/>
                  <a:gd name="connsiteX1" fmla="*/ 7941077 w 7948826"/>
                  <a:gd name="connsiteY1" fmla="*/ 16426 h 1380277"/>
                  <a:gd name="connsiteX2" fmla="*/ 7948826 w 7948826"/>
                  <a:gd name="connsiteY2" fmla="*/ 1372527 h 1380277"/>
                  <a:gd name="connsiteX3" fmla="*/ 1932900 w 7948826"/>
                  <a:gd name="connsiteY3" fmla="*/ 1380277 h 1380277"/>
                  <a:gd name="connsiteX4" fmla="*/ 0 w 7948826"/>
                  <a:gd name="connsiteY4" fmla="*/ 0 h 1380277"/>
                  <a:gd name="connsiteX0" fmla="*/ 0 w 7948826"/>
                  <a:gd name="connsiteY0" fmla="*/ 0 h 1536450"/>
                  <a:gd name="connsiteX1" fmla="*/ 7941077 w 7948826"/>
                  <a:gd name="connsiteY1" fmla="*/ 16426 h 1536450"/>
                  <a:gd name="connsiteX2" fmla="*/ 7948826 w 7948826"/>
                  <a:gd name="connsiteY2" fmla="*/ 1372527 h 1536450"/>
                  <a:gd name="connsiteX3" fmla="*/ 2780962 w 7948826"/>
                  <a:gd name="connsiteY3" fmla="*/ 1536450 h 1536450"/>
                  <a:gd name="connsiteX4" fmla="*/ 0 w 7948826"/>
                  <a:gd name="connsiteY4" fmla="*/ 0 h 1536450"/>
                  <a:gd name="connsiteX0" fmla="*/ 0 w 7941077"/>
                  <a:gd name="connsiteY0" fmla="*/ 0 h 1536450"/>
                  <a:gd name="connsiteX1" fmla="*/ 7941077 w 7941077"/>
                  <a:gd name="connsiteY1" fmla="*/ 16426 h 1536450"/>
                  <a:gd name="connsiteX2" fmla="*/ 7940430 w 7941077"/>
                  <a:gd name="connsiteY2" fmla="*/ 1520024 h 1536450"/>
                  <a:gd name="connsiteX3" fmla="*/ 2780962 w 7941077"/>
                  <a:gd name="connsiteY3" fmla="*/ 1536450 h 1536450"/>
                  <a:gd name="connsiteX4" fmla="*/ 0 w 7941077"/>
                  <a:gd name="connsiteY4" fmla="*/ 0 h 1536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1077" h="1536450">
                    <a:moveTo>
                      <a:pt x="0" y="0"/>
                    </a:moveTo>
                    <a:lnTo>
                      <a:pt x="7941077" y="16426"/>
                    </a:lnTo>
                    <a:cubicBezTo>
                      <a:pt x="7940861" y="517625"/>
                      <a:pt x="7940646" y="1018825"/>
                      <a:pt x="7940430" y="1520024"/>
                    </a:cubicBezTo>
                    <a:lnTo>
                      <a:pt x="2780962" y="1536450"/>
                    </a:lnTo>
                    <a:cubicBezTo>
                      <a:pt x="1610840" y="999177"/>
                      <a:pt x="0" y="630264"/>
                      <a:pt x="0" y="0"/>
                    </a:cubicBezTo>
                    <a:close/>
                  </a:path>
                </a:pathLst>
              </a:cu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76200" dir="5400000" algn="t" rotWithShape="0">
                      <a:prstClr val="black">
                        <a:alpha val="40000"/>
                      </a:prstClr>
                    </a:outerShdw>
                  </a:effectLst>
                </a:endParaRPr>
              </a:p>
            </p:txBody>
          </p:sp>
          <p:sp>
            <p:nvSpPr>
              <p:cNvPr id="42" name="Rectangle 41"/>
              <p:cNvSpPr/>
              <p:nvPr/>
            </p:nvSpPr>
            <p:spPr>
              <a:xfrm>
                <a:off x="0" y="1201119"/>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04254" y="650592"/>
              <a:ext cx="1553787" cy="369332"/>
            </a:xfrm>
            <a:prstGeom prst="rect">
              <a:avLst/>
            </a:prstGeom>
            <a:noFill/>
          </p:spPr>
          <p:txBody>
            <a:bodyPr wrap="square" rtlCol="0">
              <a:spAutoFit/>
            </a:bodyPr>
            <a:lstStyle/>
            <a:p>
              <a:pPr algn="ctr"/>
              <a:r>
                <a:rPr lang="en-US" b="1" dirty="0" smtClean="0"/>
                <a:t>Analysis</a:t>
              </a:r>
              <a:endParaRPr lang="en-US" b="1" dirty="0"/>
            </a:p>
          </p:txBody>
        </p:sp>
        <p:sp>
          <p:nvSpPr>
            <p:cNvPr id="36" name="Rectangle 35"/>
            <p:cNvSpPr/>
            <p:nvPr/>
          </p:nvSpPr>
          <p:spPr>
            <a:xfrm>
              <a:off x="1162" y="1079861"/>
              <a:ext cx="12192000" cy="15431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658041" y="585038"/>
              <a:ext cx="10526808" cy="496284"/>
            </a:xfrm>
            <a:prstGeom prst="rect">
              <a:avLst/>
            </a:prstGeom>
            <a:solidFill>
              <a:schemeClr val="accent3">
                <a:lumMod val="20000"/>
                <a:lumOff val="80000"/>
              </a:schemeClr>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8" name="Rectangle 37"/>
            <p:cNvSpPr/>
            <p:nvPr/>
          </p:nvSpPr>
          <p:spPr>
            <a:xfrm>
              <a:off x="2931720" y="579195"/>
              <a:ext cx="9260282" cy="496284"/>
            </a:xfrm>
            <a:prstGeom prst="rect">
              <a:avLst/>
            </a:prstGeom>
            <a:solidFill>
              <a:srgbClr val="BDD7F0"/>
            </a:solidFill>
            <a:ln>
              <a:noFill/>
            </a:ln>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63500">
                    <a:schemeClr val="accent2">
                      <a:satMod val="175000"/>
                      <a:alpha val="40000"/>
                    </a:schemeClr>
                  </a:glow>
                  <a:outerShdw blurRad="50800" dist="76200" dir="8100000" algn="tr" rotWithShape="0">
                    <a:prstClr val="black">
                      <a:alpha val="40000"/>
                    </a:prstClr>
                  </a:outerShdw>
                </a:effectLst>
              </a:endParaRPr>
            </a:p>
          </p:txBody>
        </p:sp>
        <p:sp>
          <p:nvSpPr>
            <p:cNvPr id="39" name="TextBox 38"/>
            <p:cNvSpPr txBox="1"/>
            <p:nvPr/>
          </p:nvSpPr>
          <p:spPr>
            <a:xfrm>
              <a:off x="2797876" y="650592"/>
              <a:ext cx="2597086" cy="369332"/>
            </a:xfrm>
            <a:prstGeom prst="rect">
              <a:avLst/>
            </a:prstGeom>
            <a:noFill/>
          </p:spPr>
          <p:txBody>
            <a:bodyPr wrap="square" rtlCol="0">
              <a:spAutoFit/>
            </a:bodyPr>
            <a:lstStyle/>
            <a:p>
              <a:pPr algn="ctr"/>
              <a:r>
                <a:rPr lang="en-US" b="1" dirty="0" smtClean="0"/>
                <a:t>Loading Big Datasets</a:t>
              </a:r>
              <a:endParaRPr lang="en-US" b="1" dirty="0"/>
            </a:p>
          </p:txBody>
        </p:sp>
      </p:grpSp>
      <p:sp>
        <p:nvSpPr>
          <p:cNvPr id="43" name="TextBox 42"/>
          <p:cNvSpPr txBox="1"/>
          <p:nvPr/>
        </p:nvSpPr>
        <p:spPr>
          <a:xfrm>
            <a:off x="1564592" y="677441"/>
            <a:ext cx="1553787" cy="369332"/>
          </a:xfrm>
          <a:prstGeom prst="rect">
            <a:avLst/>
          </a:prstGeom>
          <a:noFill/>
        </p:spPr>
        <p:txBody>
          <a:bodyPr wrap="square" rtlCol="0">
            <a:spAutoFit/>
          </a:bodyPr>
          <a:lstStyle/>
          <a:p>
            <a:pPr algn="ctr"/>
            <a:r>
              <a:rPr lang="en-US" b="1" dirty="0" smtClean="0"/>
              <a:t>Problems</a:t>
            </a:r>
            <a:endParaRPr lang="en-US" b="1" dirty="0"/>
          </a:p>
        </p:txBody>
      </p:sp>
      <p:sp>
        <p:nvSpPr>
          <p:cNvPr id="3" name="Slide Number Placeholder 2"/>
          <p:cNvSpPr>
            <a:spLocks noGrp="1"/>
          </p:cNvSpPr>
          <p:nvPr>
            <p:ph type="sldNum" sz="quarter" idx="12"/>
          </p:nvPr>
        </p:nvSpPr>
        <p:spPr/>
        <p:txBody>
          <a:bodyPr/>
          <a:lstStyle/>
          <a:p>
            <a:fld id="{32D2B785-FA3C-F848-9CD0-8196455CE6D3}" type="slidenum">
              <a:rPr lang="en-US" smtClean="0"/>
              <a:t>8</a:t>
            </a:fld>
            <a:endParaRPr lang="en-US"/>
          </a:p>
        </p:txBody>
      </p:sp>
    </p:spTree>
    <p:extLst>
      <p:ext uri="{BB962C8B-B14F-4D97-AF65-F5344CB8AC3E}">
        <p14:creationId xmlns:p14="http://schemas.microsoft.com/office/powerpoint/2010/main" val="4319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11330</TotalTime>
  <Words>2844</Words>
  <Application>Microsoft Macintosh PowerPoint</Application>
  <PresentationFormat>Widescreen</PresentationFormat>
  <Paragraphs>548</Paragraphs>
  <Slides>23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Cambria Math</vt:lpstr>
      <vt:lpstr>Mangal</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Hamida (Alumni)</dc:creator>
  <cp:lastModifiedBy>Zachary Hamida (Alumni)</cp:lastModifiedBy>
  <cp:revision>164</cp:revision>
  <dcterms:created xsi:type="dcterms:W3CDTF">2017-09-12T19:14:10Z</dcterms:created>
  <dcterms:modified xsi:type="dcterms:W3CDTF">2017-09-20T19:20:49Z</dcterms:modified>
</cp:coreProperties>
</file>