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tif" ContentType="image/tif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64" r:id="rId6"/>
    <p:sldId id="270" r:id="rId7"/>
    <p:sldId id="271" r:id="rId8"/>
    <p:sldId id="281" r:id="rId9"/>
    <p:sldId id="272" r:id="rId10"/>
    <p:sldId id="273" r:id="rId11"/>
    <p:sldId id="278" r:id="rId12"/>
    <p:sldId id="274" r:id="rId13"/>
    <p:sldId id="275" r:id="rId14"/>
    <p:sldId id="282" r:id="rId15"/>
    <p:sldId id="283" r:id="rId16"/>
    <p:sldId id="261" r:id="rId17"/>
    <p:sldId id="276" r:id="rId18"/>
    <p:sldId id="267" r:id="rId19"/>
    <p:sldId id="277" r:id="rId20"/>
    <p:sldId id="284" r:id="rId21"/>
    <p:sldId id="285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BDD7F0"/>
    <a:srgbClr val="BDD7EF"/>
    <a:srgbClr val="AD2836"/>
    <a:srgbClr val="EB8B2C"/>
    <a:srgbClr val="1B1919"/>
    <a:srgbClr val="84BF42"/>
    <a:srgbClr val="37A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1"/>
    <p:restoredTop sz="94640"/>
  </p:normalViewPr>
  <p:slideViewPr>
    <p:cSldViewPr snapToGrid="0" snapToObjects="1">
      <p:cViewPr>
        <p:scale>
          <a:sx n="180" d="100"/>
          <a:sy n="180" d="100"/>
        </p:scale>
        <p:origin x="144" y="-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86D06-C91C-614D-94ED-70D594B89403}" type="doc">
      <dgm:prSet loTypeId="urn:microsoft.com/office/officeart/2005/8/layout/process1" loCatId="" qsTypeId="urn:microsoft.com/office/officeart/2005/8/quickstyle/simple2" qsCatId="simple" csTypeId="urn:microsoft.com/office/officeart/2005/8/colors/accent3_2" csCatId="accent3" phldr="1"/>
      <dgm:spPr/>
    </dgm:pt>
    <dgm:pt modelId="{C04B69B5-F754-DC4B-A903-CCE64AA82959}">
      <dgm:prSet phldrT="[Text]"/>
      <dgm:spPr/>
      <dgm:t>
        <a:bodyPr/>
        <a:lstStyle/>
        <a:p>
          <a:r>
            <a:rPr lang="en-US" dirty="0" smtClean="0"/>
            <a:t>KF</a:t>
          </a:r>
          <a:endParaRPr lang="en-US" dirty="0"/>
        </a:p>
      </dgm:t>
    </dgm:pt>
    <dgm:pt modelId="{77EEEEA8-4A75-D749-93F5-1C752E341FE5}" type="parTrans" cxnId="{CF94F9FD-8A06-6548-B931-F0EE694356DD}">
      <dgm:prSet/>
      <dgm:spPr/>
      <dgm:t>
        <a:bodyPr/>
        <a:lstStyle/>
        <a:p>
          <a:endParaRPr lang="en-US"/>
        </a:p>
      </dgm:t>
    </dgm:pt>
    <dgm:pt modelId="{D758024C-A73E-7642-BED4-F2F81251346A}" type="sibTrans" cxnId="{CF94F9FD-8A06-6548-B931-F0EE694356DD}">
      <dgm:prSet/>
      <dgm:spPr/>
      <dgm:t>
        <a:bodyPr/>
        <a:lstStyle/>
        <a:p>
          <a:endParaRPr lang="en-US"/>
        </a:p>
      </dgm:t>
    </dgm:pt>
    <dgm:pt modelId="{90B27D02-D486-D642-8035-D64AA793806F}">
      <dgm:prSet phldrT="[Text]"/>
      <dgm:spPr/>
      <dgm:t>
        <a:bodyPr/>
        <a:lstStyle/>
        <a:p>
          <a:r>
            <a:rPr lang="en-US" dirty="0" smtClean="0"/>
            <a:t>SF</a:t>
          </a:r>
          <a:endParaRPr lang="en-US" dirty="0"/>
        </a:p>
      </dgm:t>
    </dgm:pt>
    <dgm:pt modelId="{E46A2491-FEFA-0F4F-A9C1-8F69400AF042}" type="parTrans" cxnId="{18A58297-F485-D044-A1A6-AE2606343FCE}">
      <dgm:prSet/>
      <dgm:spPr/>
      <dgm:t>
        <a:bodyPr/>
        <a:lstStyle/>
        <a:p>
          <a:endParaRPr lang="en-US"/>
        </a:p>
      </dgm:t>
    </dgm:pt>
    <dgm:pt modelId="{6E328715-6246-834D-8738-1E4899CFDEAC}" type="sibTrans" cxnId="{18A58297-F485-D044-A1A6-AE2606343FCE}">
      <dgm:prSet/>
      <dgm:spPr/>
      <dgm:t>
        <a:bodyPr/>
        <a:lstStyle/>
        <a:p>
          <a:endParaRPr lang="en-US"/>
        </a:p>
      </dgm:t>
    </dgm:pt>
    <dgm:pt modelId="{181E5A5D-4AF6-BE4E-8B7F-F321E337609A}">
      <dgm:prSet phldrT="[Text]"/>
      <dgm:spPr/>
      <dgm:t>
        <a:bodyPr/>
        <a:lstStyle/>
        <a:p>
          <a:r>
            <a:rPr lang="en-US" dirty="0" smtClean="0"/>
            <a:t>KF</a:t>
          </a:r>
          <a:endParaRPr lang="en-US" dirty="0"/>
        </a:p>
      </dgm:t>
    </dgm:pt>
    <dgm:pt modelId="{52FF6DC6-C12A-814B-92AF-CC75704FA577}" type="parTrans" cxnId="{27AC7987-C336-C342-9F77-028F77AAC2DA}">
      <dgm:prSet/>
      <dgm:spPr/>
      <dgm:t>
        <a:bodyPr/>
        <a:lstStyle/>
        <a:p>
          <a:endParaRPr lang="en-US"/>
        </a:p>
      </dgm:t>
    </dgm:pt>
    <dgm:pt modelId="{0F502391-62CE-AE4E-BD94-C97F25B0C981}" type="sibTrans" cxnId="{27AC7987-C336-C342-9F77-028F77AAC2DA}">
      <dgm:prSet/>
      <dgm:spPr/>
      <dgm:t>
        <a:bodyPr/>
        <a:lstStyle/>
        <a:p>
          <a:pPr rtl="0"/>
          <a:endParaRPr lang="en-US"/>
        </a:p>
      </dgm:t>
    </dgm:pt>
    <dgm:pt modelId="{A81E9F33-0EFC-EF45-9730-A882782A5AE8}" type="pres">
      <dgm:prSet presAssocID="{2E686D06-C91C-614D-94ED-70D594B89403}" presName="Name0" presStyleCnt="0">
        <dgm:presLayoutVars>
          <dgm:dir/>
          <dgm:resizeHandles val="exact"/>
        </dgm:presLayoutVars>
      </dgm:prSet>
      <dgm:spPr/>
    </dgm:pt>
    <dgm:pt modelId="{CEC2999F-17DD-E845-A842-503E91E2CB0E}" type="pres">
      <dgm:prSet presAssocID="{C04B69B5-F754-DC4B-A903-CCE64AA829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DE621-1863-1342-9943-C1F24D29D7D4}" type="pres">
      <dgm:prSet presAssocID="{D758024C-A73E-7642-BED4-F2F81251346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20FFE2F-226F-D04A-B5AC-74A3FDE10B4F}" type="pres">
      <dgm:prSet presAssocID="{D758024C-A73E-7642-BED4-F2F81251346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264BDD3-E9BE-A343-9AA9-9473B4B75C01}" type="pres">
      <dgm:prSet presAssocID="{90B27D02-D486-D642-8035-D64AA793806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24D47-BBA1-ED44-9950-220171DD287D}" type="pres">
      <dgm:prSet presAssocID="{6E328715-6246-834D-8738-1E4899CFDE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34A68C1-7666-194E-AA2F-85F344FF354A}" type="pres">
      <dgm:prSet presAssocID="{6E328715-6246-834D-8738-1E4899CFDE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81A6FC3-A403-D240-8006-F199286670E6}" type="pres">
      <dgm:prSet presAssocID="{181E5A5D-4AF6-BE4E-8B7F-F321E337609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4F9FD-8A06-6548-B931-F0EE694356DD}" srcId="{2E686D06-C91C-614D-94ED-70D594B89403}" destId="{C04B69B5-F754-DC4B-A903-CCE64AA82959}" srcOrd="0" destOrd="0" parTransId="{77EEEEA8-4A75-D749-93F5-1C752E341FE5}" sibTransId="{D758024C-A73E-7642-BED4-F2F81251346A}"/>
    <dgm:cxn modelId="{B0B8AEB3-8D85-8946-9EE9-3A004594DDEC}" type="presOf" srcId="{90B27D02-D486-D642-8035-D64AA793806F}" destId="{7264BDD3-E9BE-A343-9AA9-9473B4B75C01}" srcOrd="0" destOrd="0" presId="urn:microsoft.com/office/officeart/2005/8/layout/process1"/>
    <dgm:cxn modelId="{9B86F34F-493D-0748-A646-AD1D86C91ACE}" type="presOf" srcId="{D758024C-A73E-7642-BED4-F2F81251346A}" destId="{2BADE621-1863-1342-9943-C1F24D29D7D4}" srcOrd="0" destOrd="0" presId="urn:microsoft.com/office/officeart/2005/8/layout/process1"/>
    <dgm:cxn modelId="{AAD8B578-43F6-D443-A3B6-98B0095EED30}" type="presOf" srcId="{6E328715-6246-834D-8738-1E4899CFDEAC}" destId="{234A68C1-7666-194E-AA2F-85F344FF354A}" srcOrd="1" destOrd="0" presId="urn:microsoft.com/office/officeart/2005/8/layout/process1"/>
    <dgm:cxn modelId="{D0782724-911C-EA4C-AE12-9A2665A20C18}" type="presOf" srcId="{C04B69B5-F754-DC4B-A903-CCE64AA82959}" destId="{CEC2999F-17DD-E845-A842-503E91E2CB0E}" srcOrd="0" destOrd="0" presId="urn:microsoft.com/office/officeart/2005/8/layout/process1"/>
    <dgm:cxn modelId="{18A58297-F485-D044-A1A6-AE2606343FCE}" srcId="{2E686D06-C91C-614D-94ED-70D594B89403}" destId="{90B27D02-D486-D642-8035-D64AA793806F}" srcOrd="1" destOrd="0" parTransId="{E46A2491-FEFA-0F4F-A9C1-8F69400AF042}" sibTransId="{6E328715-6246-834D-8738-1E4899CFDEAC}"/>
    <dgm:cxn modelId="{BFB85F31-95C0-E246-A02C-1F34875116AF}" type="presOf" srcId="{D758024C-A73E-7642-BED4-F2F81251346A}" destId="{C20FFE2F-226F-D04A-B5AC-74A3FDE10B4F}" srcOrd="1" destOrd="0" presId="urn:microsoft.com/office/officeart/2005/8/layout/process1"/>
    <dgm:cxn modelId="{8680FB07-7687-C346-815B-44BA3A7A1104}" type="presOf" srcId="{181E5A5D-4AF6-BE4E-8B7F-F321E337609A}" destId="{F81A6FC3-A403-D240-8006-F199286670E6}" srcOrd="0" destOrd="0" presId="urn:microsoft.com/office/officeart/2005/8/layout/process1"/>
    <dgm:cxn modelId="{03FB091B-90EA-0F4A-B534-936B4B8F97CE}" type="presOf" srcId="{2E686D06-C91C-614D-94ED-70D594B89403}" destId="{A81E9F33-0EFC-EF45-9730-A882782A5AE8}" srcOrd="0" destOrd="0" presId="urn:microsoft.com/office/officeart/2005/8/layout/process1"/>
    <dgm:cxn modelId="{27AC7987-C336-C342-9F77-028F77AAC2DA}" srcId="{2E686D06-C91C-614D-94ED-70D594B89403}" destId="{181E5A5D-4AF6-BE4E-8B7F-F321E337609A}" srcOrd="2" destOrd="0" parTransId="{52FF6DC6-C12A-814B-92AF-CC75704FA577}" sibTransId="{0F502391-62CE-AE4E-BD94-C97F25B0C981}"/>
    <dgm:cxn modelId="{876B9C49-5252-2747-B9AC-654D72BCF3D0}" type="presOf" srcId="{6E328715-6246-834D-8738-1E4899CFDEAC}" destId="{15C24D47-BBA1-ED44-9950-220171DD287D}" srcOrd="0" destOrd="0" presId="urn:microsoft.com/office/officeart/2005/8/layout/process1"/>
    <dgm:cxn modelId="{91D7F9BE-D396-2447-B4DF-7EA7606BA0F1}" type="presParOf" srcId="{A81E9F33-0EFC-EF45-9730-A882782A5AE8}" destId="{CEC2999F-17DD-E845-A842-503E91E2CB0E}" srcOrd="0" destOrd="0" presId="urn:microsoft.com/office/officeart/2005/8/layout/process1"/>
    <dgm:cxn modelId="{E7D22509-9198-CD42-94E5-713A2995AF01}" type="presParOf" srcId="{A81E9F33-0EFC-EF45-9730-A882782A5AE8}" destId="{2BADE621-1863-1342-9943-C1F24D29D7D4}" srcOrd="1" destOrd="0" presId="urn:microsoft.com/office/officeart/2005/8/layout/process1"/>
    <dgm:cxn modelId="{DA4C7641-57E3-584E-835A-D4CADD10722E}" type="presParOf" srcId="{2BADE621-1863-1342-9943-C1F24D29D7D4}" destId="{C20FFE2F-226F-D04A-B5AC-74A3FDE10B4F}" srcOrd="0" destOrd="0" presId="urn:microsoft.com/office/officeart/2005/8/layout/process1"/>
    <dgm:cxn modelId="{0C22646D-4870-4949-A230-C4BA636DA900}" type="presParOf" srcId="{A81E9F33-0EFC-EF45-9730-A882782A5AE8}" destId="{7264BDD3-E9BE-A343-9AA9-9473B4B75C01}" srcOrd="2" destOrd="0" presId="urn:microsoft.com/office/officeart/2005/8/layout/process1"/>
    <dgm:cxn modelId="{A86A90BC-9449-A041-9C4E-E3F6589768DF}" type="presParOf" srcId="{A81E9F33-0EFC-EF45-9730-A882782A5AE8}" destId="{15C24D47-BBA1-ED44-9950-220171DD287D}" srcOrd="3" destOrd="0" presId="urn:microsoft.com/office/officeart/2005/8/layout/process1"/>
    <dgm:cxn modelId="{3598409E-404D-F24E-9F1E-E31EC9EA059B}" type="presParOf" srcId="{15C24D47-BBA1-ED44-9950-220171DD287D}" destId="{234A68C1-7666-194E-AA2F-85F344FF354A}" srcOrd="0" destOrd="0" presId="urn:microsoft.com/office/officeart/2005/8/layout/process1"/>
    <dgm:cxn modelId="{CF05F3C7-5FF0-2449-9978-7BCC7DF44DB8}" type="presParOf" srcId="{A81E9F33-0EFC-EF45-9730-A882782A5AE8}" destId="{F81A6FC3-A403-D240-8006-F199286670E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2999F-17DD-E845-A842-503E91E2CB0E}">
      <dsp:nvSpPr>
        <dsp:cNvPr id="0" name=""/>
        <dsp:cNvSpPr/>
      </dsp:nvSpPr>
      <dsp:spPr>
        <a:xfrm>
          <a:off x="4863" y="321861"/>
          <a:ext cx="1453509" cy="8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KF</a:t>
          </a:r>
          <a:endParaRPr lang="en-US" sz="3800" kern="1200" dirty="0"/>
        </a:p>
      </dsp:txBody>
      <dsp:txXfrm>
        <a:off x="30406" y="347404"/>
        <a:ext cx="1402423" cy="821019"/>
      </dsp:txXfrm>
    </dsp:sp>
    <dsp:sp modelId="{2BADE621-1863-1342-9943-C1F24D29D7D4}">
      <dsp:nvSpPr>
        <dsp:cNvPr id="0" name=""/>
        <dsp:cNvSpPr/>
      </dsp:nvSpPr>
      <dsp:spPr>
        <a:xfrm>
          <a:off x="1603724" y="577679"/>
          <a:ext cx="308144" cy="36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03724" y="649773"/>
        <a:ext cx="215701" cy="216282"/>
      </dsp:txXfrm>
    </dsp:sp>
    <dsp:sp modelId="{7264BDD3-E9BE-A343-9AA9-9473B4B75C01}">
      <dsp:nvSpPr>
        <dsp:cNvPr id="0" name=""/>
        <dsp:cNvSpPr/>
      </dsp:nvSpPr>
      <dsp:spPr>
        <a:xfrm>
          <a:off x="2039777" y="321861"/>
          <a:ext cx="1453509" cy="8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SF</a:t>
          </a:r>
          <a:endParaRPr lang="en-US" sz="3800" kern="1200" dirty="0"/>
        </a:p>
      </dsp:txBody>
      <dsp:txXfrm>
        <a:off x="2065320" y="347404"/>
        <a:ext cx="1402423" cy="821019"/>
      </dsp:txXfrm>
    </dsp:sp>
    <dsp:sp modelId="{15C24D47-BBA1-ED44-9950-220171DD287D}">
      <dsp:nvSpPr>
        <dsp:cNvPr id="0" name=""/>
        <dsp:cNvSpPr/>
      </dsp:nvSpPr>
      <dsp:spPr>
        <a:xfrm>
          <a:off x="3638637" y="577679"/>
          <a:ext cx="308144" cy="3604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38637" y="649773"/>
        <a:ext cx="215701" cy="216282"/>
      </dsp:txXfrm>
    </dsp:sp>
    <dsp:sp modelId="{F81A6FC3-A403-D240-8006-F199286670E6}">
      <dsp:nvSpPr>
        <dsp:cNvPr id="0" name=""/>
        <dsp:cNvSpPr/>
      </dsp:nvSpPr>
      <dsp:spPr>
        <a:xfrm>
          <a:off x="4074690" y="321861"/>
          <a:ext cx="1453509" cy="8721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KF</a:t>
          </a:r>
          <a:endParaRPr lang="en-US" sz="3800" kern="1200" dirty="0"/>
        </a:p>
      </dsp:txBody>
      <dsp:txXfrm>
        <a:off x="4100233" y="347404"/>
        <a:ext cx="1402423" cy="821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389A-B928-3F4F-AE3C-A269AA7B15C9}" type="datetimeFigureOut">
              <a:rPr lang="en-US" smtClean="0"/>
              <a:t>11/1/17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F1B6-DF95-7849-8507-36BE753D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39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dirty="0" smtClean="0"/>
              <a:t>Visual inspection database</a:t>
            </a:r>
          </a:p>
          <a:p>
            <a:pPr marL="0" algn="l" defTabSz="914400" rtl="0" eaLnBrk="1" latinLnBrk="0" hangingPunct="1"/>
            <a:r>
              <a:rPr lang="en-US" dirty="0" smtClean="0"/>
              <a:t>We moved</a:t>
            </a:r>
            <a:r>
              <a:rPr lang="en-US" baseline="0" dirty="0" smtClean="0"/>
              <a:t> to our motivations to do analysis</a:t>
            </a:r>
            <a:r>
              <a:rPr lang="mr-IN" baseline="0" dirty="0" smtClean="0"/>
              <a:t>…</a:t>
            </a:r>
            <a:r>
              <a:rPr lang="en-US" baseline="0" dirty="0" smtClean="0"/>
              <a:t> which is to do forecast mainly</a:t>
            </a:r>
          </a:p>
          <a:p>
            <a:pPr marL="0" algn="l" defTabSz="914400" rtl="0" eaLnBrk="1" latinLnBrk="0" hangingPunct="1"/>
            <a:r>
              <a:rPr lang="en-US" baseline="0" dirty="0" smtClean="0"/>
              <a:t>Then we moved to cover some of </a:t>
            </a:r>
            <a:r>
              <a:rPr lang="en-US" baseline="0" smtClean="0"/>
              <a:t>the preprocessing </a:t>
            </a:r>
          </a:p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3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framework would provide a _ forecasts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framework would provide a _ forecasts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framework would provide a _ forecasts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55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framework would provide a _ forecasts for each element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1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Damaged: http://</a:t>
            </a:r>
            <a:r>
              <a:rPr lang="en-US" dirty="0" err="1" smtClean="0"/>
              <a:t>db.concretecoalition.org</a:t>
            </a:r>
            <a:r>
              <a:rPr lang="en-US" dirty="0" smtClean="0"/>
              <a:t>/building/102</a:t>
            </a:r>
          </a:p>
          <a:p>
            <a:r>
              <a:rPr lang="en-US" dirty="0" smtClean="0"/>
              <a:t>Half: http://</a:t>
            </a:r>
            <a:r>
              <a:rPr lang="en-US" dirty="0" err="1" smtClean="0"/>
              <a:t>kcwardco.com</a:t>
            </a:r>
            <a:r>
              <a:rPr lang="en-US" dirty="0" smtClean="0"/>
              <a:t>/</a:t>
            </a:r>
            <a:r>
              <a:rPr lang="en-US" dirty="0" err="1" smtClean="0"/>
              <a:t>wp</a:t>
            </a:r>
            <a:r>
              <a:rPr lang="en-US" dirty="0" smtClean="0"/>
              <a:t>-content/gallery/</a:t>
            </a:r>
            <a:r>
              <a:rPr lang="en-US" dirty="0" err="1" smtClean="0"/>
              <a:t>jordan</a:t>
            </a:r>
            <a:r>
              <a:rPr lang="en-US" dirty="0" smtClean="0"/>
              <a:t>-commons-</a:t>
            </a:r>
            <a:r>
              <a:rPr lang="en-US" dirty="0" err="1" smtClean="0"/>
              <a:t>larry</a:t>
            </a:r>
            <a:r>
              <a:rPr lang="en-US" dirty="0" smtClean="0"/>
              <a:t>-h-</a:t>
            </a:r>
            <a:r>
              <a:rPr lang="en-US" dirty="0" err="1" smtClean="0"/>
              <a:t>mller</a:t>
            </a:r>
            <a:r>
              <a:rPr lang="en-US" dirty="0" smtClean="0"/>
              <a:t>-office-tower/DSC01263.jpg</a:t>
            </a:r>
          </a:p>
          <a:p>
            <a:r>
              <a:rPr lang="en-US" dirty="0" err="1" smtClean="0"/>
              <a:t>Good:http</a:t>
            </a:r>
            <a:r>
              <a:rPr lang="en-US" dirty="0" smtClean="0"/>
              <a:t>://</a:t>
            </a:r>
            <a:r>
              <a:rPr lang="en-US" dirty="0" err="1" smtClean="0"/>
              <a:t>www.archiproducts.com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/products/ape/reinforced-concrete-beam-for-bridge-trave_14561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1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0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4F1B6-DF95-7849-8507-36BE753D15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BD2E-FD6A-2D4B-AB05-26908C6B5A59}" type="datetime1">
              <a:rPr lang="en-CA" smtClean="0"/>
              <a:t>2017-11-01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AA08-3CC8-7D44-98C9-1F3D64FC30AF}" type="datetime1">
              <a:rPr lang="en-CA" smtClean="0"/>
              <a:t>2017-11-01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E4ACD-D7E3-3D4C-904E-C4C1BE0837D2}" type="datetime1">
              <a:rPr lang="en-CA" smtClean="0"/>
              <a:t>2017-11-01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105E-6F34-4140-90C0-7868E7E90AAA}" type="datetime1">
              <a:rPr lang="en-CA" smtClean="0"/>
              <a:t>2017-11-01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600EE-A0AE-7F40-B10A-A325A0EA5054}" type="datetime1">
              <a:rPr lang="en-CA" smtClean="0"/>
              <a:t>2017-11-01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5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4A55F-F319-C247-B501-1AF3A983D273}" type="datetime1">
              <a:rPr lang="en-CA" smtClean="0"/>
              <a:t>2017-11-01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84A1-5DFC-0F4D-8E39-200A76DD5031}" type="datetime1">
              <a:rPr lang="en-CA" smtClean="0"/>
              <a:t>2017-11-01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CEED-2E2F-C448-ADB1-54E12123FBDE}" type="datetime1">
              <a:rPr lang="en-CA" smtClean="0"/>
              <a:t>2017-11-01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396E-303D-C549-9043-837C991E360D}" type="datetime1">
              <a:rPr lang="en-CA" smtClean="0"/>
              <a:t>2017-11-01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0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B1E04-65D5-094C-A1E1-B5529222485C}" type="datetime1">
              <a:rPr lang="en-CA" smtClean="0"/>
              <a:t>2017-11-01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4DB9-26F2-1241-A24F-BE13A526B18B}" type="datetime1">
              <a:rPr lang="en-CA" smtClean="0"/>
              <a:t>2017-11-01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A9B4E-F6EC-AC49-8B2D-2C3F093A184F}" type="datetime1">
              <a:rPr lang="en-CA" smtClean="0"/>
              <a:t>2017-11-01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2B785-FA3C-F848-9CD0-8196455CE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60.png"/><Relationship Id="rId5" Type="http://schemas.openxmlformats.org/officeDocument/2006/relationships/image" Target="../media/image70.png"/><Relationship Id="rId6" Type="http://schemas.openxmlformats.org/officeDocument/2006/relationships/image" Target="../media/image80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4" y="149398"/>
            <a:ext cx="3782292" cy="857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9715" y="-16171"/>
            <a:ext cx="7302285" cy="1371600"/>
          </a:xfrm>
          <a:custGeom>
            <a:avLst/>
            <a:gdLst>
              <a:gd name="connsiteX0" fmla="*/ 0 w 8077200"/>
              <a:gd name="connsiteY0" fmla="*/ 0 h 1177871"/>
              <a:gd name="connsiteX1" fmla="*/ 8077200 w 8077200"/>
              <a:gd name="connsiteY1" fmla="*/ 0 h 1177871"/>
              <a:gd name="connsiteX2" fmla="*/ 8077200 w 8077200"/>
              <a:gd name="connsiteY2" fmla="*/ 1177871 h 1177871"/>
              <a:gd name="connsiteX3" fmla="*/ 0 w 8077200"/>
              <a:gd name="connsiteY3" fmla="*/ 1177871 h 1177871"/>
              <a:gd name="connsiteX4" fmla="*/ 0 w 8077200"/>
              <a:gd name="connsiteY4" fmla="*/ 0 h 1177871"/>
              <a:gd name="connsiteX0" fmla="*/ 2781946 w 10859146"/>
              <a:gd name="connsiteY0" fmla="*/ 0 h 1495586"/>
              <a:gd name="connsiteX1" fmla="*/ 10859146 w 10859146"/>
              <a:gd name="connsiteY1" fmla="*/ 0 h 1495586"/>
              <a:gd name="connsiteX2" fmla="*/ 10859146 w 10859146"/>
              <a:gd name="connsiteY2" fmla="*/ 1177871 h 1495586"/>
              <a:gd name="connsiteX3" fmla="*/ 0 w 10859146"/>
              <a:gd name="connsiteY3" fmla="*/ 1495586 h 1495586"/>
              <a:gd name="connsiteX4" fmla="*/ 2781946 w 10859146"/>
              <a:gd name="connsiteY4" fmla="*/ 0 h 1495586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874217 w 12168753"/>
              <a:gd name="connsiteY0" fmla="*/ 0 h 1387098"/>
              <a:gd name="connsiteX1" fmla="*/ 12168753 w 12168753"/>
              <a:gd name="connsiteY1" fmla="*/ 7749 h 1387098"/>
              <a:gd name="connsiteX2" fmla="*/ 12168753 w 12168753"/>
              <a:gd name="connsiteY2" fmla="*/ 1185620 h 1387098"/>
              <a:gd name="connsiteX3" fmla="*/ 0 w 12168753"/>
              <a:gd name="connsiteY3" fmla="*/ 1387098 h 1387098"/>
              <a:gd name="connsiteX4" fmla="*/ 4874217 w 12168753"/>
              <a:gd name="connsiteY4" fmla="*/ 0 h 1387098"/>
              <a:gd name="connsiteX0" fmla="*/ 4874217 w 12168753"/>
              <a:gd name="connsiteY0" fmla="*/ 0 h 1387098"/>
              <a:gd name="connsiteX1" fmla="*/ 12168753 w 12168753"/>
              <a:gd name="connsiteY1" fmla="*/ 7749 h 1387098"/>
              <a:gd name="connsiteX2" fmla="*/ 12168753 w 12168753"/>
              <a:gd name="connsiteY2" fmla="*/ 1185620 h 1387098"/>
              <a:gd name="connsiteX3" fmla="*/ 0 w 12168753"/>
              <a:gd name="connsiteY3" fmla="*/ 1387098 h 1387098"/>
              <a:gd name="connsiteX4" fmla="*/ 4874217 w 12168753"/>
              <a:gd name="connsiteY4" fmla="*/ 0 h 1387098"/>
              <a:gd name="connsiteX0" fmla="*/ 4874217 w 12168753"/>
              <a:gd name="connsiteY0" fmla="*/ 0 h 1387098"/>
              <a:gd name="connsiteX1" fmla="*/ 12168753 w 12168753"/>
              <a:gd name="connsiteY1" fmla="*/ 7749 h 1387098"/>
              <a:gd name="connsiteX2" fmla="*/ 12168753 w 12168753"/>
              <a:gd name="connsiteY2" fmla="*/ 1340603 h 1387098"/>
              <a:gd name="connsiteX3" fmla="*/ 0 w 12168753"/>
              <a:gd name="connsiteY3" fmla="*/ 1387098 h 1387098"/>
              <a:gd name="connsiteX4" fmla="*/ 4874217 w 12168753"/>
              <a:gd name="connsiteY4" fmla="*/ 0 h 1387098"/>
              <a:gd name="connsiteX0" fmla="*/ 4874217 w 12176502"/>
              <a:gd name="connsiteY0" fmla="*/ 0 h 1387098"/>
              <a:gd name="connsiteX1" fmla="*/ 12168753 w 12176502"/>
              <a:gd name="connsiteY1" fmla="*/ 7749 h 1387098"/>
              <a:gd name="connsiteX2" fmla="*/ 12176502 w 12176502"/>
              <a:gd name="connsiteY2" fmla="*/ 1363850 h 1387098"/>
              <a:gd name="connsiteX3" fmla="*/ 0 w 12176502"/>
              <a:gd name="connsiteY3" fmla="*/ 1387098 h 1387098"/>
              <a:gd name="connsiteX4" fmla="*/ 4874217 w 12176502"/>
              <a:gd name="connsiteY4" fmla="*/ 0 h 1387098"/>
              <a:gd name="connsiteX0" fmla="*/ 0 w 7302285"/>
              <a:gd name="connsiteY0" fmla="*/ 0 h 1371600"/>
              <a:gd name="connsiteX1" fmla="*/ 7294536 w 7302285"/>
              <a:gd name="connsiteY1" fmla="*/ 7749 h 1371600"/>
              <a:gd name="connsiteX2" fmla="*/ 7302285 w 7302285"/>
              <a:gd name="connsiteY2" fmla="*/ 1363850 h 1371600"/>
              <a:gd name="connsiteX3" fmla="*/ 1286359 w 7302285"/>
              <a:gd name="connsiteY3" fmla="*/ 1371600 h 1371600"/>
              <a:gd name="connsiteX4" fmla="*/ 0 w 7302285"/>
              <a:gd name="connsiteY4" fmla="*/ 0 h 1371600"/>
              <a:gd name="connsiteX0" fmla="*/ 0 w 7302285"/>
              <a:gd name="connsiteY0" fmla="*/ 0 h 1371600"/>
              <a:gd name="connsiteX1" fmla="*/ 7294536 w 7302285"/>
              <a:gd name="connsiteY1" fmla="*/ 7749 h 1371600"/>
              <a:gd name="connsiteX2" fmla="*/ 7302285 w 7302285"/>
              <a:gd name="connsiteY2" fmla="*/ 1363850 h 1371600"/>
              <a:gd name="connsiteX3" fmla="*/ 1286359 w 7302285"/>
              <a:gd name="connsiteY3" fmla="*/ 1371600 h 1371600"/>
              <a:gd name="connsiteX4" fmla="*/ 0 w 7302285"/>
              <a:gd name="connsiteY4" fmla="*/ 0 h 1371600"/>
              <a:gd name="connsiteX0" fmla="*/ 0 w 7302285"/>
              <a:gd name="connsiteY0" fmla="*/ 0 h 1371600"/>
              <a:gd name="connsiteX1" fmla="*/ 7294536 w 7302285"/>
              <a:gd name="connsiteY1" fmla="*/ 7749 h 1371600"/>
              <a:gd name="connsiteX2" fmla="*/ 7302285 w 7302285"/>
              <a:gd name="connsiteY2" fmla="*/ 1363850 h 1371600"/>
              <a:gd name="connsiteX3" fmla="*/ 1286359 w 7302285"/>
              <a:gd name="connsiteY3" fmla="*/ 1371600 h 1371600"/>
              <a:gd name="connsiteX4" fmla="*/ 0 w 7302285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285" h="1371600">
                <a:moveTo>
                  <a:pt x="0" y="0"/>
                </a:moveTo>
                <a:lnTo>
                  <a:pt x="7294536" y="7749"/>
                </a:lnTo>
                <a:lnTo>
                  <a:pt x="7302285" y="1363850"/>
                </a:lnTo>
                <a:lnTo>
                  <a:pt x="1286359" y="1371600"/>
                </a:lnTo>
                <a:cubicBezTo>
                  <a:pt x="116237" y="834327"/>
                  <a:pt x="0" y="63026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4856136" y="-23921"/>
            <a:ext cx="7328713" cy="1372274"/>
          </a:xfrm>
          <a:custGeom>
            <a:avLst/>
            <a:gdLst>
              <a:gd name="connsiteX0" fmla="*/ 0 w 8077200"/>
              <a:gd name="connsiteY0" fmla="*/ 0 h 1177871"/>
              <a:gd name="connsiteX1" fmla="*/ 8077200 w 8077200"/>
              <a:gd name="connsiteY1" fmla="*/ 0 h 1177871"/>
              <a:gd name="connsiteX2" fmla="*/ 8077200 w 8077200"/>
              <a:gd name="connsiteY2" fmla="*/ 1177871 h 1177871"/>
              <a:gd name="connsiteX3" fmla="*/ 0 w 8077200"/>
              <a:gd name="connsiteY3" fmla="*/ 1177871 h 1177871"/>
              <a:gd name="connsiteX4" fmla="*/ 0 w 8077200"/>
              <a:gd name="connsiteY4" fmla="*/ 0 h 1177871"/>
              <a:gd name="connsiteX0" fmla="*/ 2781946 w 10859146"/>
              <a:gd name="connsiteY0" fmla="*/ 0 h 1495586"/>
              <a:gd name="connsiteX1" fmla="*/ 10859146 w 10859146"/>
              <a:gd name="connsiteY1" fmla="*/ 0 h 1495586"/>
              <a:gd name="connsiteX2" fmla="*/ 10859146 w 10859146"/>
              <a:gd name="connsiteY2" fmla="*/ 1177871 h 1495586"/>
              <a:gd name="connsiteX3" fmla="*/ 0 w 10859146"/>
              <a:gd name="connsiteY3" fmla="*/ 1495586 h 1495586"/>
              <a:gd name="connsiteX4" fmla="*/ 2781946 w 10859146"/>
              <a:gd name="connsiteY4" fmla="*/ 0 h 1495586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091553 w 12168753"/>
              <a:gd name="connsiteY0" fmla="*/ 0 h 1379349"/>
              <a:gd name="connsiteX1" fmla="*/ 12168753 w 12168753"/>
              <a:gd name="connsiteY1" fmla="*/ 0 h 1379349"/>
              <a:gd name="connsiteX2" fmla="*/ 12168753 w 12168753"/>
              <a:gd name="connsiteY2" fmla="*/ 1177871 h 1379349"/>
              <a:gd name="connsiteX3" fmla="*/ 0 w 12168753"/>
              <a:gd name="connsiteY3" fmla="*/ 1379349 h 1379349"/>
              <a:gd name="connsiteX4" fmla="*/ 4091553 w 12168753"/>
              <a:gd name="connsiteY4" fmla="*/ 0 h 1379349"/>
              <a:gd name="connsiteX0" fmla="*/ 4874217 w 12168753"/>
              <a:gd name="connsiteY0" fmla="*/ 0 h 1387098"/>
              <a:gd name="connsiteX1" fmla="*/ 12168753 w 12168753"/>
              <a:gd name="connsiteY1" fmla="*/ 7749 h 1387098"/>
              <a:gd name="connsiteX2" fmla="*/ 12168753 w 12168753"/>
              <a:gd name="connsiteY2" fmla="*/ 1185620 h 1387098"/>
              <a:gd name="connsiteX3" fmla="*/ 0 w 12168753"/>
              <a:gd name="connsiteY3" fmla="*/ 1387098 h 1387098"/>
              <a:gd name="connsiteX4" fmla="*/ 4874217 w 12168753"/>
              <a:gd name="connsiteY4" fmla="*/ 0 h 1387098"/>
              <a:gd name="connsiteX0" fmla="*/ 4874217 w 12168753"/>
              <a:gd name="connsiteY0" fmla="*/ 0 h 1387098"/>
              <a:gd name="connsiteX1" fmla="*/ 12168753 w 12168753"/>
              <a:gd name="connsiteY1" fmla="*/ 7749 h 1387098"/>
              <a:gd name="connsiteX2" fmla="*/ 12168753 w 12168753"/>
              <a:gd name="connsiteY2" fmla="*/ 1185620 h 1387098"/>
              <a:gd name="connsiteX3" fmla="*/ 0 w 12168753"/>
              <a:gd name="connsiteY3" fmla="*/ 1387098 h 1387098"/>
              <a:gd name="connsiteX4" fmla="*/ 4874217 w 12168753"/>
              <a:gd name="connsiteY4" fmla="*/ 0 h 1387098"/>
              <a:gd name="connsiteX0" fmla="*/ 4874217 w 12168753"/>
              <a:gd name="connsiteY0" fmla="*/ 0 h 1387098"/>
              <a:gd name="connsiteX1" fmla="*/ 12168753 w 12168753"/>
              <a:gd name="connsiteY1" fmla="*/ 7749 h 1387098"/>
              <a:gd name="connsiteX2" fmla="*/ 12168753 w 12168753"/>
              <a:gd name="connsiteY2" fmla="*/ 1340603 h 1387098"/>
              <a:gd name="connsiteX3" fmla="*/ 0 w 12168753"/>
              <a:gd name="connsiteY3" fmla="*/ 1387098 h 1387098"/>
              <a:gd name="connsiteX4" fmla="*/ 4874217 w 12168753"/>
              <a:gd name="connsiteY4" fmla="*/ 0 h 1387098"/>
              <a:gd name="connsiteX0" fmla="*/ 4874217 w 12176502"/>
              <a:gd name="connsiteY0" fmla="*/ 0 h 1387098"/>
              <a:gd name="connsiteX1" fmla="*/ 12168753 w 12176502"/>
              <a:gd name="connsiteY1" fmla="*/ 7749 h 1387098"/>
              <a:gd name="connsiteX2" fmla="*/ 12176502 w 12176502"/>
              <a:gd name="connsiteY2" fmla="*/ 1363850 h 1387098"/>
              <a:gd name="connsiteX3" fmla="*/ 0 w 12176502"/>
              <a:gd name="connsiteY3" fmla="*/ 1387098 h 1387098"/>
              <a:gd name="connsiteX4" fmla="*/ 4874217 w 12176502"/>
              <a:gd name="connsiteY4" fmla="*/ 0 h 1387098"/>
              <a:gd name="connsiteX0" fmla="*/ 0 w 7302285"/>
              <a:gd name="connsiteY0" fmla="*/ 0 h 1371600"/>
              <a:gd name="connsiteX1" fmla="*/ 7294536 w 7302285"/>
              <a:gd name="connsiteY1" fmla="*/ 7749 h 1371600"/>
              <a:gd name="connsiteX2" fmla="*/ 7302285 w 7302285"/>
              <a:gd name="connsiteY2" fmla="*/ 1363850 h 1371600"/>
              <a:gd name="connsiteX3" fmla="*/ 1286359 w 7302285"/>
              <a:gd name="connsiteY3" fmla="*/ 1371600 h 1371600"/>
              <a:gd name="connsiteX4" fmla="*/ 0 w 7302285"/>
              <a:gd name="connsiteY4" fmla="*/ 0 h 1371600"/>
              <a:gd name="connsiteX0" fmla="*/ 0 w 7302285"/>
              <a:gd name="connsiteY0" fmla="*/ 0 h 1371600"/>
              <a:gd name="connsiteX1" fmla="*/ 7294536 w 7302285"/>
              <a:gd name="connsiteY1" fmla="*/ 7749 h 1371600"/>
              <a:gd name="connsiteX2" fmla="*/ 7302285 w 7302285"/>
              <a:gd name="connsiteY2" fmla="*/ 1363850 h 1371600"/>
              <a:gd name="connsiteX3" fmla="*/ 1286359 w 7302285"/>
              <a:gd name="connsiteY3" fmla="*/ 1371600 h 1371600"/>
              <a:gd name="connsiteX4" fmla="*/ 0 w 7302285"/>
              <a:gd name="connsiteY4" fmla="*/ 0 h 1371600"/>
              <a:gd name="connsiteX0" fmla="*/ 0 w 7302285"/>
              <a:gd name="connsiteY0" fmla="*/ 0 h 1371600"/>
              <a:gd name="connsiteX1" fmla="*/ 7294536 w 7302285"/>
              <a:gd name="connsiteY1" fmla="*/ 7749 h 1371600"/>
              <a:gd name="connsiteX2" fmla="*/ 7302285 w 7302285"/>
              <a:gd name="connsiteY2" fmla="*/ 1363850 h 1371600"/>
              <a:gd name="connsiteX3" fmla="*/ 1286359 w 7302285"/>
              <a:gd name="connsiteY3" fmla="*/ 1371600 h 1371600"/>
              <a:gd name="connsiteX4" fmla="*/ 0 w 7302285"/>
              <a:gd name="connsiteY4" fmla="*/ 0 h 1371600"/>
              <a:gd name="connsiteX0" fmla="*/ 0 w 7948826"/>
              <a:gd name="connsiteY0" fmla="*/ 0 h 1380277"/>
              <a:gd name="connsiteX1" fmla="*/ 7941077 w 7948826"/>
              <a:gd name="connsiteY1" fmla="*/ 16426 h 1380277"/>
              <a:gd name="connsiteX2" fmla="*/ 7948826 w 7948826"/>
              <a:gd name="connsiteY2" fmla="*/ 1372527 h 1380277"/>
              <a:gd name="connsiteX3" fmla="*/ 1932900 w 7948826"/>
              <a:gd name="connsiteY3" fmla="*/ 1380277 h 1380277"/>
              <a:gd name="connsiteX4" fmla="*/ 0 w 7948826"/>
              <a:gd name="connsiteY4" fmla="*/ 0 h 1380277"/>
              <a:gd name="connsiteX0" fmla="*/ 0 w 7948826"/>
              <a:gd name="connsiteY0" fmla="*/ 0 h 1536450"/>
              <a:gd name="connsiteX1" fmla="*/ 7941077 w 7948826"/>
              <a:gd name="connsiteY1" fmla="*/ 16426 h 1536450"/>
              <a:gd name="connsiteX2" fmla="*/ 7948826 w 7948826"/>
              <a:gd name="connsiteY2" fmla="*/ 1372527 h 1536450"/>
              <a:gd name="connsiteX3" fmla="*/ 2780962 w 7948826"/>
              <a:gd name="connsiteY3" fmla="*/ 1536450 h 1536450"/>
              <a:gd name="connsiteX4" fmla="*/ 0 w 7948826"/>
              <a:gd name="connsiteY4" fmla="*/ 0 h 1536450"/>
              <a:gd name="connsiteX0" fmla="*/ 0 w 7941077"/>
              <a:gd name="connsiteY0" fmla="*/ 0 h 1536450"/>
              <a:gd name="connsiteX1" fmla="*/ 7941077 w 7941077"/>
              <a:gd name="connsiteY1" fmla="*/ 16426 h 1536450"/>
              <a:gd name="connsiteX2" fmla="*/ 7940430 w 7941077"/>
              <a:gd name="connsiteY2" fmla="*/ 1520024 h 1536450"/>
              <a:gd name="connsiteX3" fmla="*/ 2780962 w 7941077"/>
              <a:gd name="connsiteY3" fmla="*/ 1536450 h 1536450"/>
              <a:gd name="connsiteX4" fmla="*/ 0 w 7941077"/>
              <a:gd name="connsiteY4" fmla="*/ 0 h 153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1077" h="1536450">
                <a:moveTo>
                  <a:pt x="0" y="0"/>
                </a:moveTo>
                <a:lnTo>
                  <a:pt x="7941077" y="16426"/>
                </a:lnTo>
                <a:cubicBezTo>
                  <a:pt x="7940861" y="517625"/>
                  <a:pt x="7940646" y="1018825"/>
                  <a:pt x="7940430" y="1520024"/>
                </a:cubicBezTo>
                <a:lnTo>
                  <a:pt x="2780962" y="1536450"/>
                </a:lnTo>
                <a:cubicBezTo>
                  <a:pt x="1610840" y="999177"/>
                  <a:pt x="0" y="63026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01119"/>
            <a:ext cx="12192000" cy="154310"/>
          </a:xfrm>
          <a:prstGeom prst="rect">
            <a:avLst/>
          </a:prstGeom>
          <a:solidFill>
            <a:srgbClr val="37A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4150" y="2083854"/>
            <a:ext cx="86484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Improving Prediction Models Capacity in Time Series Problems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1624" y="3591959"/>
            <a:ext cx="35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Zachary Hamida, Ph.D. Candidate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1624" y="3961291"/>
            <a:ext cx="352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James-A Goulet, Advisor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0524" y="6356350"/>
            <a:ext cx="1593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Total Slides: 22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08805" y="2141188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Since the number of observations per-element is too low, the KF model will be highly sensitive to each state value in the time series. Therefore, an acceptable estimation for the initial state is necessary.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261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• </a:t>
            </a:r>
            <a:r>
              <a:rPr lang="en-US" sz="2000" b="1" smtClean="0"/>
              <a:t>The initial </a:t>
            </a:r>
            <a:r>
              <a:rPr lang="en-US" sz="2000" b="1" dirty="0" smtClean="0"/>
              <a:t>state: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46737" y="3229439"/>
            <a:ext cx="261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• </a:t>
            </a:r>
            <a:r>
              <a:rPr lang="en-US" sz="2000" b="1" dirty="0" err="1" smtClean="0"/>
              <a:t>Kalman</a:t>
            </a:r>
            <a:r>
              <a:rPr lang="en-US" sz="2000" b="1" dirty="0" smtClean="0"/>
              <a:t> Smoother:</a:t>
            </a:r>
            <a:endParaRPr 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08805" y="3629549"/>
            <a:ext cx="875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 err="1" smtClean="0"/>
              <a:t>Kalman</a:t>
            </a:r>
            <a:r>
              <a:rPr lang="en-US" dirty="0" smtClean="0"/>
              <a:t> smoother can be summarized in the following equations: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14776" y="4050947"/>
                <a:ext cx="6096000" cy="98135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lvl="1"/>
                <a:endParaRPr lang="en-US" dirty="0">
                  <a:ea typeface="Cambria Math" charset="0"/>
                  <a:cs typeface="Cambria Math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76" y="4050947"/>
                <a:ext cx="6096000" cy="981359"/>
              </a:xfrm>
              <a:prstGeom prst="rect">
                <a:avLst/>
              </a:prstGeom>
              <a:blipFill rotWithShape="0">
                <a:blip r:embed="rId2"/>
                <a:stretch>
                  <a:fillRect t="-36025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54770" y="5153495"/>
                <a:ext cx="2065309" cy="419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70" y="5153495"/>
                <a:ext cx="2065309" cy="419025"/>
              </a:xfrm>
              <a:prstGeom prst="rect">
                <a:avLst/>
              </a:prstGeom>
              <a:blipFill rotWithShape="0">
                <a:blip r:embed="rId3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4776" y="5693709"/>
                <a:ext cx="6096000" cy="9928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+1|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+1|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+1|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76" y="5693709"/>
                <a:ext cx="6096000" cy="992836"/>
              </a:xfrm>
              <a:prstGeom prst="rect">
                <a:avLst/>
              </a:prstGeom>
              <a:blipFill rotWithShape="0">
                <a:blip r:embed="rId4"/>
                <a:stretch>
                  <a:fillRect t="-35583" b="-4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59605" y="2177535"/>
            <a:ext cx="875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Forward </a:t>
            </a:r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Kalman</a:t>
            </a:r>
            <a:r>
              <a:rPr lang="en-US" dirty="0" smtClean="0"/>
              <a:t> Smoother </a:t>
            </a:r>
            <a:r>
              <a:rPr lang="mr-IN" dirty="0" smtClean="0"/>
              <a:t>–</a:t>
            </a:r>
            <a:r>
              <a:rPr lang="en-US" dirty="0" smtClean="0"/>
              <a:t> Forward </a:t>
            </a:r>
            <a:r>
              <a:rPr lang="en-US" dirty="0" err="1" smtClean="0"/>
              <a:t>Kalman</a:t>
            </a:r>
            <a:r>
              <a:rPr lang="en-US" dirty="0" smtClean="0"/>
              <a:t> Filter.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2611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• </a:t>
            </a:r>
            <a:r>
              <a:rPr lang="en-US" sz="2000" b="1" dirty="0" smtClean="0"/>
              <a:t>The Full System:</a:t>
            </a:r>
            <a:endParaRPr lang="en-US" sz="2000" b="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20641696"/>
              </p:ext>
            </p:extLst>
          </p:nvPr>
        </p:nvGraphicFramePr>
        <p:xfrm>
          <a:off x="3052108" y="2651768"/>
          <a:ext cx="5533064" cy="1515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132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• </a:t>
            </a:r>
            <a:r>
              <a:rPr lang="en-US" sz="2000" b="1" smtClean="0"/>
              <a:t>Results: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02967" y="2123376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low variability</a:t>
            </a:r>
            <a:br>
              <a:rPr lang="en-US" dirty="0" smtClean="0"/>
            </a:br>
            <a:r>
              <a:rPr lang="en-US" dirty="0" smtClean="0"/>
              <a:t> in the observations.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00002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036" y="1276631"/>
            <a:ext cx="6731226" cy="55738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26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0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132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• </a:t>
            </a:r>
            <a:r>
              <a:rPr lang="en-US" sz="2000" b="1" dirty="0" smtClean="0"/>
              <a:t>Results: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02967" y="2123376"/>
            <a:ext cx="307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low variability</a:t>
            </a:r>
            <a:br>
              <a:rPr lang="en-US" dirty="0" smtClean="0"/>
            </a:br>
            <a:r>
              <a:rPr lang="en-US" dirty="0" smtClean="0"/>
              <a:t> in the observations (15 years forecast).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00002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384207"/>
            <a:ext cx="6731000" cy="54737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26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46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132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• </a:t>
            </a:r>
            <a:r>
              <a:rPr lang="en-US" sz="2000" b="1" smtClean="0"/>
              <a:t>Results: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02967" y="2123376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high variability</a:t>
            </a:r>
            <a:br>
              <a:rPr lang="en-US" dirty="0" smtClean="0"/>
            </a:br>
            <a:r>
              <a:rPr lang="en-US" dirty="0" smtClean="0"/>
              <a:t> in the observations.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01425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864" y="1276631"/>
            <a:ext cx="6715570" cy="55738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26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0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1321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• </a:t>
            </a:r>
            <a:r>
              <a:rPr lang="en-US" sz="2000" b="1" dirty="0" smtClean="0"/>
              <a:t>Results: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4839" y="2096314"/>
            <a:ext cx="3203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</a:t>
            </a:r>
            <a:r>
              <a:rPr lang="en-US" smtClean="0"/>
              <a:t>with high </a:t>
            </a:r>
            <a:r>
              <a:rPr lang="en-US" dirty="0" smtClean="0"/>
              <a:t>variability</a:t>
            </a:r>
            <a:br>
              <a:rPr lang="en-US" dirty="0" smtClean="0"/>
            </a:br>
            <a:r>
              <a:rPr lang="en-US" dirty="0" smtClean="0"/>
              <a:t> in the observations (15 years forecast).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01425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79" y="1428702"/>
            <a:ext cx="6786621" cy="54292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26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040750" cy="6435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1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-780382"/>
            <a:ext cx="12193162" cy="2022866"/>
            <a:chOff x="0" y="-788695"/>
            <a:chExt cx="12193162" cy="2022866"/>
          </a:xfrm>
        </p:grpSpPr>
        <p:sp>
          <p:nvSpPr>
            <p:cNvPr id="5" name="Rectangle 4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21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1720" y="593351"/>
              <a:ext cx="9260282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7876" y="650592"/>
              <a:ext cx="148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App.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4592" y="677441"/>
            <a:ext cx="15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939" y="163675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Modeling Uncertainty: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140077" y="585038"/>
            <a:ext cx="8044770" cy="496284"/>
          </a:xfrm>
          <a:prstGeom prst="rect">
            <a:avLst/>
          </a:prstGeom>
          <a:solidFill>
            <a:srgbClr val="BDD7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5341" y="658905"/>
            <a:ext cx="265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Modeling Uncertainty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61843" y="2006089"/>
            <a:ext cx="875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practical point of view for uncertainty: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8" y="2676814"/>
            <a:ext cx="3274289" cy="2197048"/>
          </a:xfrm>
          <a:prstGeom prst="rect">
            <a:avLst/>
          </a:prstGeom>
        </p:spPr>
      </p:pic>
      <p:sp>
        <p:nvSpPr>
          <p:cNvPr id="19" name="Frame 18"/>
          <p:cNvSpPr/>
          <p:nvPr/>
        </p:nvSpPr>
        <p:spPr>
          <a:xfrm>
            <a:off x="1257925" y="2821172"/>
            <a:ext cx="2818357" cy="2161954"/>
          </a:xfrm>
          <a:prstGeom prst="frame">
            <a:avLst>
              <a:gd name="adj1" fmla="val 49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859069" y="2375421"/>
            <a:ext cx="3792737" cy="2498440"/>
            <a:chOff x="7859069" y="2375421"/>
            <a:chExt cx="3792737" cy="249844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48"/>
            <a:stretch/>
          </p:blipFill>
          <p:spPr>
            <a:xfrm>
              <a:off x="7963369" y="2676815"/>
              <a:ext cx="3688437" cy="2197046"/>
            </a:xfrm>
            <a:prstGeom prst="rect">
              <a:avLst/>
            </a:prstGeom>
          </p:spPr>
        </p:pic>
        <p:sp>
          <p:nvSpPr>
            <p:cNvPr id="29" name="Frame 28"/>
            <p:cNvSpPr/>
            <p:nvPr/>
          </p:nvSpPr>
          <p:spPr>
            <a:xfrm>
              <a:off x="7859069" y="2375421"/>
              <a:ext cx="2818357" cy="2161954"/>
            </a:xfrm>
            <a:prstGeom prst="frame">
              <a:avLst>
                <a:gd name="adj1" fmla="val 49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25126" y="2690991"/>
            <a:ext cx="2984206" cy="2393963"/>
            <a:chOff x="4525126" y="2690991"/>
            <a:chExt cx="2984206" cy="23939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9937" y="2690991"/>
              <a:ext cx="2929395" cy="2197047"/>
            </a:xfrm>
            <a:prstGeom prst="rect">
              <a:avLst/>
            </a:prstGeom>
          </p:spPr>
        </p:pic>
        <p:sp>
          <p:nvSpPr>
            <p:cNvPr id="30" name="Frame 29"/>
            <p:cNvSpPr/>
            <p:nvPr/>
          </p:nvSpPr>
          <p:spPr>
            <a:xfrm>
              <a:off x="4525126" y="2923000"/>
              <a:ext cx="2818357" cy="2161954"/>
            </a:xfrm>
            <a:prstGeom prst="frame">
              <a:avLst>
                <a:gd name="adj1" fmla="val 495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931718" y="5720450"/>
            <a:ext cx="6336529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55348" y="5796869"/>
            <a:ext cx="42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</a:t>
            </a:r>
            <a:endParaRPr lang="en-US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757218" y="5796869"/>
            <a:ext cx="5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50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540855" y="5796869"/>
            <a:ext cx="58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34753" y="5938860"/>
            <a:ext cx="182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Perfect Condition</a:t>
            </a:r>
            <a:endParaRPr lang="en-US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931414" y="5535784"/>
            <a:ext cx="20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Seriously damaged</a:t>
            </a:r>
            <a:endParaRPr lang="en-US" dirty="0" smtClean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4252" y="6124269"/>
            <a:ext cx="58256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Sources:</a:t>
            </a:r>
            <a:b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1: 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db.concretecoalition.org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/building/102</a:t>
            </a:r>
          </a:p>
          <a:p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2: 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kcwardco.com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wp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-content/gallery/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jordan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-commons-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larry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-h-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mller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-office-tower/DSC01263.jpg</a:t>
            </a:r>
          </a:p>
          <a:p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3:http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://</a:t>
            </a:r>
            <a:r>
              <a:rPr lang="en-US" sz="1050" dirty="0" err="1" smtClean="0">
                <a:solidFill>
                  <a:schemeClr val="bg2">
                    <a:lumMod val="50000"/>
                  </a:schemeClr>
                </a:solidFill>
              </a:rPr>
              <a:t>www.archiproducts.com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en-US" sz="1050" dirty="0" err="1" smtClean="0">
                <a:solidFill>
                  <a:schemeClr val="bg2">
                    <a:lumMod val="50000"/>
                  </a:schemeClr>
                </a:solidFill>
              </a:rPr>
              <a:t>en</a:t>
            </a:r>
            <a:r>
              <a:rPr lang="en-US" sz="1050" dirty="0" smtClean="0">
                <a:solidFill>
                  <a:schemeClr val="bg2">
                    <a:lumMod val="50000"/>
                  </a:schemeClr>
                </a:solidFill>
              </a:rPr>
              <a:t>/products/ape/reinforced-concrete-beam-for-bridge-trave_14561</a:t>
            </a:r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7082" y="5031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25126" y="50537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63369" y="5055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7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-780382"/>
            <a:ext cx="12193162" cy="2022866"/>
            <a:chOff x="0" y="-788695"/>
            <a:chExt cx="12193162" cy="2022866"/>
          </a:xfrm>
        </p:grpSpPr>
        <p:sp>
          <p:nvSpPr>
            <p:cNvPr id="5" name="Rectangle 4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21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1720" y="593351"/>
              <a:ext cx="9260282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7876" y="650592"/>
              <a:ext cx="1489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App.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4592" y="677441"/>
            <a:ext cx="15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939" y="163675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Modeling Uncertainty: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140077" y="585038"/>
            <a:ext cx="8044770" cy="496284"/>
          </a:xfrm>
          <a:prstGeom prst="rect">
            <a:avLst/>
          </a:prstGeom>
          <a:solidFill>
            <a:srgbClr val="BDD7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15341" y="658905"/>
            <a:ext cx="265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Modeling Uncertainty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61843" y="2006089"/>
            <a:ext cx="875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model proposed: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62" y="1809182"/>
            <a:ext cx="6096000" cy="4572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114462" y="3725850"/>
            <a:ext cx="72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M%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97362" y="6086966"/>
                <a:ext cx="722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62" y="6086966"/>
                <a:ext cx="72278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24829" y="2444310"/>
                <a:ext cx="4661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i="1" dirty="0"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r>
                        <a:rPr lang="mr-IN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r>
                        <a:rPr lang="mr-IN" i="1" dirty="0" smtClean="0">
                          <a:latin typeface="Cambria Math" charset="0"/>
                        </a:rPr>
                        <m:t>∗(−</m:t>
                      </m:r>
                      <m:sSup>
                        <m:sSupPr>
                          <m:ctrlPr>
                            <a:rPr lang="mr-IN" b="0" i="1" dirty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b="0" i="1" dirty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𝑀</m:t>
                              </m:r>
                              <m:r>
                                <a:rPr lang="mr-IN" i="1" dirty="0">
                                  <a:latin typeface="Cambria Math" charset="0"/>
                                </a:rPr>
                                <m:t>−62.5</m:t>
                              </m:r>
                            </m:e>
                          </m:d>
                        </m:e>
                        <m:sup>
                          <m:r>
                            <a:rPr lang="mr-IN" i="1" dirty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mr-IN" i="1" dirty="0">
                          <a:latin typeface="Cambria Math" charset="0"/>
                        </a:rPr>
                        <m:t>+1406.25)+1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2444310"/>
                <a:ext cx="4661037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78105" y="3261697"/>
            <a:ext cx="432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Whereby n is a hyper parameter to tuned through maximizing the log-likelihood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6820" y="2863616"/>
                <a:ext cx="4964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mr-IN" i="1" dirty="0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charset="0"/>
                            </a:rPr>
                            <m:t>𝑤</m:t>
                          </m:r>
                        </m:sub>
                      </m:sSub>
                      <m:r>
                        <a:rPr lang="mr-IN" i="1" dirty="0" smtClean="0">
                          <a:latin typeface="Cambria Math" charset="0"/>
                        </a:rPr>
                        <m:t>∗</m:t>
                      </m:r>
                      <m:d>
                        <m:dPr>
                          <m:ctrlPr>
                            <a:rPr lang="mr-IN" i="1" dirty="0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mr-IN" i="1" dirty="0" smtClean="0">
                              <a:latin typeface="Cambria Math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mr-IN" b="0" i="1" dirty="0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lang="mr-IN" i="1" dirty="0">
                                      <a:latin typeface="Cambria Math" charset="0"/>
                                    </a:rPr>
                                    <m:t>−62.5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mr-IN" i="1" dirty="0">
                              <a:latin typeface="Cambria Math" charset="0"/>
                            </a:rPr>
                            <m:t>+1406.25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charset="0"/>
                            </a:rPr>
                            <m:t>+10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20" y="2863616"/>
                <a:ext cx="496469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86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-780382"/>
            <a:ext cx="12193162" cy="2022866"/>
            <a:chOff x="0" y="-788695"/>
            <a:chExt cx="12193162" cy="2022866"/>
          </a:xfrm>
        </p:grpSpPr>
        <p:sp>
          <p:nvSpPr>
            <p:cNvPr id="5" name="Rectangle 4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21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1720" y="593351"/>
              <a:ext cx="9260282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7877" y="650592"/>
              <a:ext cx="148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APP.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4592" y="677441"/>
            <a:ext cx="15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940" y="163675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Framework Results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140077" y="585038"/>
            <a:ext cx="8044770" cy="4962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0078" y="654711"/>
            <a:ext cx="148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Uncertainty 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5658297" y="584814"/>
            <a:ext cx="6501347" cy="496284"/>
          </a:xfrm>
          <a:prstGeom prst="rect">
            <a:avLst/>
          </a:prstGeom>
          <a:solidFill>
            <a:srgbClr val="BDD7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21845" y="658137"/>
            <a:ext cx="13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00944"/>
            <a:ext cx="6464300" cy="51974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2967" y="2123376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no variability</a:t>
            </a:r>
            <a:br>
              <a:rPr lang="en-US" dirty="0" smtClean="0"/>
            </a:br>
            <a:r>
              <a:rPr lang="en-US" dirty="0" smtClean="0"/>
              <a:t> in the observations.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00002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92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-780382"/>
            <a:ext cx="12193162" cy="2022866"/>
            <a:chOff x="0" y="-788695"/>
            <a:chExt cx="12193162" cy="2022866"/>
          </a:xfrm>
        </p:grpSpPr>
        <p:sp>
          <p:nvSpPr>
            <p:cNvPr id="5" name="Rectangle 4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21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1720" y="593351"/>
              <a:ext cx="9260282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7877" y="650592"/>
              <a:ext cx="148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APP.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4592" y="677441"/>
            <a:ext cx="15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940" y="163675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Framework Results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140077" y="585038"/>
            <a:ext cx="8044770" cy="4962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0078" y="654711"/>
            <a:ext cx="148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Uncertainty 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5658297" y="584814"/>
            <a:ext cx="6501347" cy="496284"/>
          </a:xfrm>
          <a:prstGeom prst="rect">
            <a:avLst/>
          </a:prstGeom>
          <a:solidFill>
            <a:srgbClr val="BDD7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21845" y="658137"/>
            <a:ext cx="13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1328286"/>
            <a:ext cx="6858000" cy="552971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2967" y="2123376"/>
            <a:ext cx="307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no variability</a:t>
            </a:r>
            <a:br>
              <a:rPr lang="en-US" dirty="0" smtClean="0"/>
            </a:br>
            <a:r>
              <a:rPr lang="en-US" dirty="0" smtClean="0"/>
              <a:t> in the observations (15 years forecast).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00002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92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7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31731" y="6325985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772070"/>
            <a:ext cx="12193162" cy="2022866"/>
            <a:chOff x="0" y="-788695"/>
            <a:chExt cx="12193162" cy="2022866"/>
          </a:xfrm>
        </p:grpSpPr>
        <p:sp>
          <p:nvSpPr>
            <p:cNvPr id="20" name="Rectangle 19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4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Introduction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0890" y="638296"/>
              <a:ext cx="155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/>
                <a:t>Quick Recap</a:t>
              </a:r>
              <a:endParaRPr lang="en-US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0861" y="1613620"/>
            <a:ext cx="152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• Quick Recap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0226" y="1974925"/>
            <a:ext cx="28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1- MTQ Database </a:t>
            </a:r>
            <a:r>
              <a:rPr lang="en-US" dirty="0" smtClean="0"/>
              <a:t>of Bridges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928" y="2327692"/>
            <a:ext cx="139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2- Objectives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685" y="2690092"/>
            <a:ext cx="586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dirty="0" smtClean="0"/>
              <a:t>- Preprocessing Techniques (Data conversion, Handling bias)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0226" y="3057782"/>
            <a:ext cx="391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 Prediction Models (Gaussian Process)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-780382"/>
            <a:ext cx="12193162" cy="2022866"/>
            <a:chOff x="0" y="-788695"/>
            <a:chExt cx="12193162" cy="2022866"/>
          </a:xfrm>
        </p:grpSpPr>
        <p:sp>
          <p:nvSpPr>
            <p:cNvPr id="5" name="Rectangle 4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21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1720" y="593351"/>
              <a:ext cx="9260282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7877" y="650592"/>
              <a:ext cx="148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APP.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4592" y="677441"/>
            <a:ext cx="15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940" y="163675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Framework Results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140077" y="585038"/>
            <a:ext cx="8044770" cy="4962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0078" y="654711"/>
            <a:ext cx="148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Uncertainty 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5658297" y="584814"/>
            <a:ext cx="6501347" cy="496284"/>
          </a:xfrm>
          <a:prstGeom prst="rect">
            <a:avLst/>
          </a:prstGeom>
          <a:solidFill>
            <a:srgbClr val="BDD7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21845" y="658137"/>
            <a:ext cx="13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536493"/>
            <a:ext cx="6464300" cy="532636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2967" y="2123376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variability</a:t>
            </a:r>
            <a:br>
              <a:rPr lang="en-US" dirty="0" smtClean="0"/>
            </a:br>
            <a:r>
              <a:rPr lang="en-US" dirty="0" smtClean="0"/>
              <a:t> in the observations.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01425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92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-780382"/>
            <a:ext cx="12193162" cy="2022866"/>
            <a:chOff x="0" y="-788695"/>
            <a:chExt cx="12193162" cy="2022866"/>
          </a:xfrm>
        </p:grpSpPr>
        <p:sp>
          <p:nvSpPr>
            <p:cNvPr id="5" name="Rectangle 4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21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31720" y="593351"/>
              <a:ext cx="9260282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7877" y="650592"/>
              <a:ext cx="148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APP.</a:t>
              </a:r>
              <a:endParaRPr lang="en-US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64592" y="677441"/>
            <a:ext cx="15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KF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8940" y="163675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Framework Results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140077" y="585038"/>
            <a:ext cx="8044770" cy="4962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40078" y="654711"/>
            <a:ext cx="148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Uncertainty 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5658297" y="584814"/>
            <a:ext cx="6501347" cy="496284"/>
          </a:xfrm>
          <a:prstGeom prst="rect">
            <a:avLst/>
          </a:prstGeom>
          <a:solidFill>
            <a:srgbClr val="BDD7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dist="762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21845" y="658137"/>
            <a:ext cx="13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Results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19" y="1328286"/>
            <a:ext cx="6843562" cy="552971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02967" y="2123376"/>
            <a:ext cx="307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Element with no variability</a:t>
            </a:r>
            <a:br>
              <a:rPr lang="en-US" dirty="0" smtClean="0"/>
            </a:br>
            <a:r>
              <a:rPr lang="en-US" dirty="0" smtClean="0"/>
              <a:t> in the observations (15 years forecast).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Structure ID: 01425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𝑚𝑎𝑥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ar-S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92</m:t>
                              </m:r>
                            </m:e>
                          </m:eqArr>
                        </m:e>
                      </m:d>
                      <m:r>
                        <a:rPr lang="en-US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4" y="3378011"/>
                <a:ext cx="2637452" cy="7151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63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31731" y="6325985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784770"/>
            <a:ext cx="12193162" cy="2022866"/>
            <a:chOff x="0" y="-788695"/>
            <a:chExt cx="12193162" cy="2022866"/>
          </a:xfrm>
        </p:grpSpPr>
        <p:sp>
          <p:nvSpPr>
            <p:cNvPr id="20" name="Rectangle 19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4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Conclusion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0862" y="1613620"/>
            <a:ext cx="1675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Summary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4910" y="1982952"/>
            <a:ext cx="903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 err="1" smtClean="0"/>
              <a:t>Kalman</a:t>
            </a:r>
            <a:r>
              <a:rPr lang="en-US" dirty="0" smtClean="0"/>
              <a:t> Filter can be used for cases with low number of observations, however, it needs to be tuned well.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Factoring more knowledge can always help improve prediction models behavior.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0862" y="3391620"/>
            <a:ext cx="252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Future Considerations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34910" y="3760952"/>
            <a:ext cx="903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Assessing the behavior of KF in transformed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Constraining the </a:t>
            </a:r>
            <a:r>
              <a:rPr lang="en-US" dirty="0" err="1" smtClean="0"/>
              <a:t>Klaman</a:t>
            </a:r>
            <a:r>
              <a:rPr lang="en-US" dirty="0" smtClean="0"/>
              <a:t> Filter.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Fusing the </a:t>
            </a:r>
            <a:r>
              <a:rPr lang="en-US" dirty="0" err="1" smtClean="0"/>
              <a:t>Kalman</a:t>
            </a:r>
            <a:r>
              <a:rPr lang="en-US" dirty="0" smtClean="0"/>
              <a:t> Filter with GP.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5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28261" y="1580522"/>
            <a:ext cx="250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• Prediction Model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2666" y="1949854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</a:t>
            </a:r>
            <a:r>
              <a:rPr lang="en-US" b="1" smtClean="0"/>
              <a:t>Covariates Selection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15543" y="2319186"/>
                <a:ext cx="87572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The covariates are: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DJMA, Age, Delta Year, Condition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) and Material (Wood, Steel and Concrete)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43" y="2319186"/>
                <a:ext cx="875724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55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53199" y="4096897"/>
            <a:ext cx="25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</a:t>
            </a:r>
            <a:r>
              <a:rPr lang="en-US" b="1" dirty="0"/>
              <a:t>P</a:t>
            </a:r>
            <a:r>
              <a:rPr lang="en-US" b="1" dirty="0" smtClean="0"/>
              <a:t>redictor</a:t>
            </a:r>
            <a:r>
              <a:rPr lang="en-US" dirty="0" smtClean="0"/>
              <a:t> </a:t>
            </a:r>
            <a:r>
              <a:rPr lang="en-US" b="1" dirty="0" smtClean="0"/>
              <a:t>Parameter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015961" y="4466229"/>
                <a:ext cx="65299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T</a:t>
                </a:r>
                <a:r>
                  <a:rPr lang="en-US" dirty="0" smtClean="0"/>
                  <a:t>he magnitude of change from condition at time (t) to condition at time (t+1) which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𝑀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61" y="4466229"/>
                <a:ext cx="652997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4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8799563" y="3749567"/>
            <a:ext cx="3186656" cy="2334455"/>
            <a:chOff x="702998" y="2089223"/>
            <a:chExt cx="3186656" cy="2334455"/>
          </a:xfrm>
        </p:grpSpPr>
        <p:grpSp>
          <p:nvGrpSpPr>
            <p:cNvPr id="36" name="Group 35"/>
            <p:cNvGrpSpPr/>
            <p:nvPr/>
          </p:nvGrpSpPr>
          <p:grpSpPr>
            <a:xfrm>
              <a:off x="1147501" y="2089223"/>
              <a:ext cx="2742153" cy="2334455"/>
              <a:chOff x="1101435" y="1789214"/>
              <a:chExt cx="2742153" cy="2334455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1101435" y="3832167"/>
                <a:ext cx="25727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1101435" y="1934094"/>
                <a:ext cx="0" cy="1898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65192" y="2677687"/>
                <a:ext cx="615141" cy="26600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280333" y="2943694"/>
                <a:ext cx="629122" cy="723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266964" y="2950794"/>
                <a:ext cx="642491" cy="25890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2266963" y="2962657"/>
                <a:ext cx="642492" cy="57921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271683" y="2702619"/>
                <a:ext cx="3931" cy="1139769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665191" y="2702619"/>
                <a:ext cx="0" cy="1139769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2909455" y="2702619"/>
                <a:ext cx="0" cy="1139769"/>
              </a:xfrm>
              <a:prstGeom prst="line">
                <a:avLst/>
              </a:prstGeom>
              <a:ln>
                <a:prstDash val="lgDashDotDot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124405" y="1789214"/>
                <a:ext cx="898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Condition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344669" y="3815891"/>
                <a:ext cx="4989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Year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664691" y="3815891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2018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15731" y="381589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/>
                  <a:t>2014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983564" y="3815892"/>
                <a:ext cx="55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2016</a:t>
                </a:r>
                <a:endParaRPr lang="en-US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H="1">
                <a:off x="2369921" y="2356896"/>
                <a:ext cx="625534" cy="4974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>
                <a:off x="1690806" y="2147167"/>
                <a:ext cx="625534" cy="49747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862770" y="392492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0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02998" y="236689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dirty="0"/>
            </a:p>
          </p:txBody>
        </p:sp>
      </p:grpSp>
      <p:cxnSp>
        <p:nvCxnSpPr>
          <p:cNvPr id="55" name="Straight Connector 54"/>
          <p:cNvCxnSpPr/>
          <p:nvPr/>
        </p:nvCxnSpPr>
        <p:spPr>
          <a:xfrm>
            <a:off x="9244066" y="4898389"/>
            <a:ext cx="1252810" cy="24074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9258343" y="4644556"/>
            <a:ext cx="560265" cy="2691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Right Brace 56"/>
          <p:cNvSpPr/>
          <p:nvPr/>
        </p:nvSpPr>
        <p:spPr>
          <a:xfrm rot="10800000">
            <a:off x="8998486" y="4630234"/>
            <a:ext cx="180410" cy="271034"/>
          </a:xfrm>
          <a:prstGeom prst="rightBrace">
            <a:avLst>
              <a:gd name="adj1" fmla="val 23512"/>
              <a:gd name="adj2" fmla="val 5508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204356" y="4644556"/>
                <a:ext cx="821507" cy="328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  <m:r>
                            <a:rPr lang="en-U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56" y="4644556"/>
                <a:ext cx="821507" cy="328488"/>
              </a:xfrm>
              <a:prstGeom prst="rect">
                <a:avLst/>
              </a:prstGeom>
              <a:blipFill rotWithShape="0"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397439" y="3945494"/>
                <a:ext cx="544188" cy="328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39" y="3945494"/>
                <a:ext cx="544188" cy="328488"/>
              </a:xfrm>
              <a:prstGeom prst="rect">
                <a:avLst/>
              </a:prstGeom>
              <a:blipFill rotWithShape="0"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1082397" y="4163200"/>
                <a:ext cx="714106" cy="328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𝑀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397" y="4163200"/>
                <a:ext cx="714106" cy="328488"/>
              </a:xfrm>
              <a:prstGeom prst="rect">
                <a:avLst/>
              </a:prstGeom>
              <a:blipFill rotWithShape="0"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997900" y="5203264"/>
                <a:ext cx="4818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𝑀</m:t>
                      </m:r>
                      <m:r>
                        <a:rPr lang="en-US" i="1" dirty="0" smtClean="0">
                          <a:latin typeface="Cambria Math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charset="0"/>
                        </a:rPr>
                        <m:t>𝐴</m:t>
                      </m:r>
                      <m:r>
                        <a:rPr lang="en-US" i="1" dirty="0" smtClean="0">
                          <a:latin typeface="Cambria Math" charset="0"/>
                        </a:rPr>
                        <m:t> + 0.75∗</m:t>
                      </m:r>
                      <m:r>
                        <a:rPr lang="en-US" i="1" dirty="0" smtClean="0">
                          <a:latin typeface="Cambria Math" charset="0"/>
                        </a:rPr>
                        <m:t>𝐵</m:t>
                      </m:r>
                      <m:r>
                        <a:rPr lang="en-US" i="1" dirty="0" smtClean="0">
                          <a:latin typeface="Cambria Math" charset="0"/>
                        </a:rPr>
                        <m:t> + 0.5∗</m:t>
                      </m:r>
                      <m:r>
                        <a:rPr lang="en-US" i="1" dirty="0" smtClean="0">
                          <a:latin typeface="Cambria Math" charset="0"/>
                        </a:rPr>
                        <m:t>𝐶</m:t>
                      </m:r>
                      <m:r>
                        <a:rPr lang="en-US" i="1" dirty="0" smtClean="0">
                          <a:latin typeface="Cambria Math" charset="0"/>
                        </a:rPr>
                        <m:t> + 0.25∗</m:t>
                      </m:r>
                      <m:r>
                        <a:rPr lang="en-US" i="1" dirty="0" smtClean="0">
                          <a:latin typeface="Cambria Math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00" y="5203264"/>
                <a:ext cx="481861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21720" y="5678185"/>
            <a:ext cx="4883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Whereby A, B, C and D represent </a:t>
            </a:r>
            <a:r>
              <a:rPr lang="en-US" dirty="0"/>
              <a:t>the </a:t>
            </a:r>
            <a:r>
              <a:rPr lang="en-US" dirty="0" smtClean="0"/>
              <a:t>percentages </a:t>
            </a:r>
            <a:r>
              <a:rPr lang="en-US" dirty="0"/>
              <a:t>of </a:t>
            </a:r>
            <a:r>
              <a:rPr lang="en-US" dirty="0" smtClean="0"/>
              <a:t>excellent, good, damaged and seriously damaged volume respectively in an element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0" y="-780383"/>
            <a:ext cx="12193162" cy="2022866"/>
            <a:chOff x="0" y="-788695"/>
            <a:chExt cx="12193162" cy="2022866"/>
          </a:xfrm>
        </p:grpSpPr>
        <p:sp>
          <p:nvSpPr>
            <p:cNvPr id="80" name="Rectangle 79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93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Introduction</a:t>
              </a:r>
              <a:endParaRPr lang="en-US" b="1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66354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1650890" y="661279"/>
            <a:ext cx="171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Quick Recap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3</a:t>
            </a:fld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-780383"/>
            <a:ext cx="12193162" cy="2022866"/>
            <a:chOff x="0" y="-788695"/>
            <a:chExt cx="12193162" cy="2022866"/>
          </a:xfrm>
        </p:grpSpPr>
        <p:sp>
          <p:nvSpPr>
            <p:cNvPr id="4" name="Rectangle 3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1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Introduction</a:t>
              </a:r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66354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3420" y="1603672"/>
            <a:ext cx="601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GP Prediction Results with biased sampling and replication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650890" y="661279"/>
            <a:ext cx="171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Quick Recap</a:t>
            </a:r>
            <a:endParaRPr lang="en-US" b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63" y="1992976"/>
            <a:ext cx="5766261" cy="4324696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66513" y="2388976"/>
            <a:ext cx="4330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Advantages of using GP prediction model: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66513" y="3733813"/>
            <a:ext cx="238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Approach Shortages 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Introduction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Recap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228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Approach </a:t>
            </a:r>
            <a:r>
              <a:rPr lang="en-US" b="1" dirty="0" smtClean="0"/>
              <a:t>Efficiency 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59605" y="2741281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Predicting the values with confidence interval.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Using the bridge characteristics (i.e. Age, DJMA.. Etc.) to provide predictions.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Acceptable accuracy.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59605" y="4103145"/>
            <a:ext cx="8757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Doesn’t provide information for at which speed and acceleration the state change over time.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Doesn’t factor observation uncertainty or specifically uncertainty </a:t>
            </a:r>
            <a:r>
              <a:rPr lang="en-US" dirty="0"/>
              <a:t>for         </a:t>
            </a:r>
            <a:r>
              <a:rPr lang="en-US" dirty="0" smtClean="0"/>
              <a:t>(Inspector variability).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5553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• </a:t>
            </a:r>
            <a:r>
              <a:rPr lang="en-US" sz="2000" b="1" dirty="0" smtClean="0"/>
              <a:t>Prediction model efficiency in solving for SHM 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09084" y="4665277"/>
                <a:ext cx="578235" cy="406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084" y="4665277"/>
                <a:ext cx="578235" cy="406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31731" y="6325985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784770"/>
            <a:ext cx="12193162" cy="2022866"/>
            <a:chOff x="0" y="-788695"/>
            <a:chExt cx="12193162" cy="2022866"/>
          </a:xfrm>
        </p:grpSpPr>
        <p:sp>
          <p:nvSpPr>
            <p:cNvPr id="20" name="Rectangle 19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4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Objective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0862" y="1613620"/>
            <a:ext cx="1435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• Objective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4910" y="1982952"/>
            <a:ext cx="9034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Build a prediction framework that: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Provide prediction for the speed and acceleration at which the state changes.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Take into consideration the </a:t>
            </a:r>
            <a:r>
              <a:rPr lang="en-US" dirty="0"/>
              <a:t>observation uncertainty (predictor uncertainty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31731" y="6325985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784770"/>
            <a:ext cx="12193162" cy="2022866"/>
            <a:chOff x="0" y="-788695"/>
            <a:chExt cx="12193162" cy="2022866"/>
          </a:xfrm>
        </p:grpSpPr>
        <p:sp>
          <p:nvSpPr>
            <p:cNvPr id="20" name="Rectangle 19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4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0862" y="1613620"/>
            <a:ext cx="210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• </a:t>
            </a:r>
            <a:r>
              <a:rPr lang="en-US" b="1" dirty="0" err="1" smtClean="0"/>
              <a:t>Kalman</a:t>
            </a:r>
            <a:r>
              <a:rPr lang="en-US" b="1" dirty="0" smtClean="0"/>
              <a:t> Filter (KF)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4910" y="1982952"/>
            <a:ext cx="3954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KF: is a popular prediction framework for SHM and time series problems.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KF can be summarized in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following flowchart: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6031" y="652439"/>
            <a:ext cx="19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Kalman</a:t>
            </a:r>
            <a:r>
              <a:rPr lang="en-US" b="1" dirty="0" smtClean="0"/>
              <a:t> Filter (KF)</a:t>
            </a:r>
            <a:endParaRPr lang="en-US" b="1" dirty="0"/>
          </a:p>
        </p:txBody>
      </p:sp>
      <p:pic>
        <p:nvPicPr>
          <p:cNvPr id="1030" name="Picture 6" descr="https://documents.lucidchart.com/documents/ffe70c0c-686f-458e-ad58-09f4a477e0b8/pages/NY2JE2Y8L2cT?a=949&amp;x=206&amp;y=139&amp;w=727&amp;h=902&amp;store=1&amp;accept=image%2F*&amp;auth=LCA%20c7a43a4b7f1402311be710d51f64a90ca202155a-ts%3D150930505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t="5762" r="6174" b="5808"/>
          <a:stretch/>
        </p:blipFill>
        <p:spPr bwMode="auto">
          <a:xfrm>
            <a:off x="5391133" y="1613620"/>
            <a:ext cx="4248167" cy="520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731731" y="6325985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784770"/>
            <a:ext cx="12193162" cy="2022866"/>
            <a:chOff x="0" y="-788695"/>
            <a:chExt cx="12193162" cy="2022866"/>
          </a:xfrm>
        </p:grpSpPr>
        <p:sp>
          <p:nvSpPr>
            <p:cNvPr id="20" name="Rectangle 19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4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04254" y="650592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60862" y="1613620"/>
            <a:ext cx="168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• </a:t>
            </a: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934910" y="1982952"/>
            <a:ext cx="62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Kalman Filter equations: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96031" y="652439"/>
            <a:ext cx="19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Kalman</a:t>
            </a:r>
            <a:r>
              <a:rPr lang="en-US" b="1" dirty="0" smtClean="0"/>
              <a:t> Filter (KF)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620784" y="4976414"/>
                <a:ext cx="2040174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784" y="4976414"/>
                <a:ext cx="2040174" cy="394210"/>
              </a:xfrm>
              <a:prstGeom prst="rect">
                <a:avLst/>
              </a:prstGeom>
              <a:blipFill rotWithShape="0">
                <a:blip r:embed="rId3"/>
                <a:stretch>
                  <a:fillRect t="-87692" b="-10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06317" y="5402285"/>
                <a:ext cx="2018309" cy="402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17" y="5402285"/>
                <a:ext cx="2018309" cy="402482"/>
              </a:xfrm>
              <a:prstGeom prst="rect">
                <a:avLst/>
              </a:prstGeom>
              <a:blipFill rotWithShape="0">
                <a:blip r:embed="rId4"/>
                <a:stretch>
                  <a:fillRect t="-84848" b="-10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606317" y="5804767"/>
                <a:ext cx="2334357" cy="402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17" y="5804767"/>
                <a:ext cx="2334357" cy="402482"/>
              </a:xfrm>
              <a:prstGeom prst="rect">
                <a:avLst/>
              </a:prstGeom>
              <a:blipFill rotWithShape="0">
                <a:blip r:embed="rId5"/>
                <a:stretch>
                  <a:fillRect t="-84848" b="-10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790412" y="5370624"/>
                <a:ext cx="2131033" cy="860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uk-UA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uk-UA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∆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2" y="5370624"/>
                <a:ext cx="2131033" cy="8603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59812" y="4935519"/>
                <a:ext cx="2625783" cy="16489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sz="1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16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20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6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∆</m:t>
                                    </m:r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charset="0"/>
                                            <a:ea typeface="Cambria Math" charset="0"/>
                                            <a:cs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uk-UA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812" y="4935519"/>
                <a:ext cx="2625783" cy="16489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606317" y="6215165"/>
                <a:ext cx="1040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317" y="6215165"/>
                <a:ext cx="104079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3633113" y="2646431"/>
                <a:ext cx="3908637" cy="704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charset="0"/>
                  <a:cs typeface="Cambria Math" charset="0"/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113" y="2646431"/>
                <a:ext cx="3908637" cy="704360"/>
              </a:xfrm>
              <a:prstGeom prst="rect">
                <a:avLst/>
              </a:prstGeom>
              <a:blipFill rotWithShape="0">
                <a:blip r:embed="rId9"/>
                <a:stretch>
                  <a:fillRect t="-50000" b="-5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695865" y="3704584"/>
                <a:ext cx="6096000" cy="6960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865" y="3704584"/>
                <a:ext cx="6096000" cy="696088"/>
              </a:xfrm>
              <a:prstGeom prst="rect">
                <a:avLst/>
              </a:prstGeom>
              <a:blipFill rotWithShape="0">
                <a:blip r:embed="rId10"/>
                <a:stretch>
                  <a:fillRect t="-5087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1299996" y="2364803"/>
            <a:ext cx="62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Kinematic model: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9996" y="3418851"/>
            <a:ext cx="62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Update Kinematic model with observations: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21722" y="4686405"/>
            <a:ext cx="62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Whereby: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31731" y="6317672"/>
            <a:ext cx="191193" cy="412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0" y="-792368"/>
            <a:ext cx="12193162" cy="2022866"/>
            <a:chOff x="0" y="-788695"/>
            <a:chExt cx="12193162" cy="2022866"/>
          </a:xfrm>
        </p:grpSpPr>
        <p:sp>
          <p:nvSpPr>
            <p:cNvPr id="23" name="Rectangle 22"/>
            <p:cNvSpPr/>
            <p:nvPr/>
          </p:nvSpPr>
          <p:spPr>
            <a:xfrm>
              <a:off x="0" y="593351"/>
              <a:ext cx="12192000" cy="4962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-7076"/>
              <a:ext cx="440574" cy="590655"/>
            </a:xfrm>
            <a:prstGeom prst="rect">
              <a:avLst/>
            </a:prstGeom>
            <a:solidFill>
              <a:srgbClr val="37A0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40574" y="-2694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1148" y="-4382"/>
              <a:ext cx="440574" cy="590655"/>
            </a:xfrm>
            <a:prstGeom prst="rect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1722" y="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47962" y="-4382"/>
              <a:ext cx="440574" cy="590655"/>
            </a:xfrm>
            <a:prstGeom prst="rect">
              <a:avLst/>
            </a:prstGeom>
            <a:solidFill>
              <a:srgbClr val="EB8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14776" y="-4382"/>
              <a:ext cx="440574" cy="590655"/>
            </a:xfrm>
            <a:prstGeom prst="rect">
              <a:avLst/>
            </a:prstGeom>
            <a:solidFill>
              <a:srgbClr val="AD28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4202" y="-11460"/>
              <a:ext cx="440574" cy="590655"/>
            </a:xfrm>
            <a:prstGeom prst="rect">
              <a:avLst/>
            </a:prstGeom>
            <a:solidFill>
              <a:srgbClr val="1B19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0" y="-788695"/>
              <a:ext cx="12192000" cy="1379350"/>
              <a:chOff x="0" y="-23921"/>
              <a:chExt cx="12192000" cy="1379350"/>
            </a:xfrm>
          </p:grpSpPr>
          <p:sp>
            <p:nvSpPr>
              <p:cNvPr id="37" name="Rectangle 4"/>
              <p:cNvSpPr/>
              <p:nvPr/>
            </p:nvSpPr>
            <p:spPr>
              <a:xfrm>
                <a:off x="4889715" y="-16171"/>
                <a:ext cx="7302285" cy="1371600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2285" h="1371600">
                    <a:moveTo>
                      <a:pt x="0" y="0"/>
                    </a:moveTo>
                    <a:lnTo>
                      <a:pt x="7294536" y="7749"/>
                    </a:lnTo>
                    <a:lnTo>
                      <a:pt x="7302285" y="1363850"/>
                    </a:lnTo>
                    <a:lnTo>
                      <a:pt x="1286359" y="1371600"/>
                    </a:lnTo>
                    <a:cubicBezTo>
                      <a:pt x="116237" y="83432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  <a:tint val="66000"/>
                      <a:satMod val="160000"/>
                    </a:schemeClr>
                  </a:gs>
                  <a:gs pos="50000">
                    <a:schemeClr val="bg1">
                      <a:lumMod val="75000"/>
                      <a:tint val="44500"/>
                      <a:satMod val="160000"/>
                    </a:schemeClr>
                  </a:gs>
                  <a:gs pos="100000">
                    <a:schemeClr val="bg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"/>
              <p:cNvSpPr/>
              <p:nvPr/>
            </p:nvSpPr>
            <p:spPr>
              <a:xfrm>
                <a:off x="4856136" y="-23921"/>
                <a:ext cx="7328713" cy="1372274"/>
              </a:xfrm>
              <a:custGeom>
                <a:avLst/>
                <a:gdLst>
                  <a:gd name="connsiteX0" fmla="*/ 0 w 8077200"/>
                  <a:gd name="connsiteY0" fmla="*/ 0 h 1177871"/>
                  <a:gd name="connsiteX1" fmla="*/ 8077200 w 8077200"/>
                  <a:gd name="connsiteY1" fmla="*/ 0 h 1177871"/>
                  <a:gd name="connsiteX2" fmla="*/ 8077200 w 8077200"/>
                  <a:gd name="connsiteY2" fmla="*/ 1177871 h 1177871"/>
                  <a:gd name="connsiteX3" fmla="*/ 0 w 8077200"/>
                  <a:gd name="connsiteY3" fmla="*/ 1177871 h 1177871"/>
                  <a:gd name="connsiteX4" fmla="*/ 0 w 8077200"/>
                  <a:gd name="connsiteY4" fmla="*/ 0 h 1177871"/>
                  <a:gd name="connsiteX0" fmla="*/ 2781946 w 10859146"/>
                  <a:gd name="connsiteY0" fmla="*/ 0 h 1495586"/>
                  <a:gd name="connsiteX1" fmla="*/ 10859146 w 10859146"/>
                  <a:gd name="connsiteY1" fmla="*/ 0 h 1495586"/>
                  <a:gd name="connsiteX2" fmla="*/ 10859146 w 10859146"/>
                  <a:gd name="connsiteY2" fmla="*/ 1177871 h 1495586"/>
                  <a:gd name="connsiteX3" fmla="*/ 0 w 10859146"/>
                  <a:gd name="connsiteY3" fmla="*/ 1495586 h 1495586"/>
                  <a:gd name="connsiteX4" fmla="*/ 2781946 w 10859146"/>
                  <a:gd name="connsiteY4" fmla="*/ 0 h 1495586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091553 w 12168753"/>
                  <a:gd name="connsiteY0" fmla="*/ 0 h 1379349"/>
                  <a:gd name="connsiteX1" fmla="*/ 12168753 w 12168753"/>
                  <a:gd name="connsiteY1" fmla="*/ 0 h 1379349"/>
                  <a:gd name="connsiteX2" fmla="*/ 12168753 w 12168753"/>
                  <a:gd name="connsiteY2" fmla="*/ 1177871 h 1379349"/>
                  <a:gd name="connsiteX3" fmla="*/ 0 w 12168753"/>
                  <a:gd name="connsiteY3" fmla="*/ 1379349 h 1379349"/>
                  <a:gd name="connsiteX4" fmla="*/ 4091553 w 12168753"/>
                  <a:gd name="connsiteY4" fmla="*/ 0 h 1379349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185620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68753"/>
                  <a:gd name="connsiteY0" fmla="*/ 0 h 1387098"/>
                  <a:gd name="connsiteX1" fmla="*/ 12168753 w 12168753"/>
                  <a:gd name="connsiteY1" fmla="*/ 7749 h 1387098"/>
                  <a:gd name="connsiteX2" fmla="*/ 12168753 w 12168753"/>
                  <a:gd name="connsiteY2" fmla="*/ 1340603 h 1387098"/>
                  <a:gd name="connsiteX3" fmla="*/ 0 w 12168753"/>
                  <a:gd name="connsiteY3" fmla="*/ 1387098 h 1387098"/>
                  <a:gd name="connsiteX4" fmla="*/ 4874217 w 12168753"/>
                  <a:gd name="connsiteY4" fmla="*/ 0 h 1387098"/>
                  <a:gd name="connsiteX0" fmla="*/ 4874217 w 12176502"/>
                  <a:gd name="connsiteY0" fmla="*/ 0 h 1387098"/>
                  <a:gd name="connsiteX1" fmla="*/ 12168753 w 12176502"/>
                  <a:gd name="connsiteY1" fmla="*/ 7749 h 1387098"/>
                  <a:gd name="connsiteX2" fmla="*/ 12176502 w 12176502"/>
                  <a:gd name="connsiteY2" fmla="*/ 1363850 h 1387098"/>
                  <a:gd name="connsiteX3" fmla="*/ 0 w 12176502"/>
                  <a:gd name="connsiteY3" fmla="*/ 1387098 h 1387098"/>
                  <a:gd name="connsiteX4" fmla="*/ 4874217 w 12176502"/>
                  <a:gd name="connsiteY4" fmla="*/ 0 h 1387098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302285"/>
                  <a:gd name="connsiteY0" fmla="*/ 0 h 1371600"/>
                  <a:gd name="connsiteX1" fmla="*/ 7294536 w 7302285"/>
                  <a:gd name="connsiteY1" fmla="*/ 7749 h 1371600"/>
                  <a:gd name="connsiteX2" fmla="*/ 7302285 w 7302285"/>
                  <a:gd name="connsiteY2" fmla="*/ 1363850 h 1371600"/>
                  <a:gd name="connsiteX3" fmla="*/ 1286359 w 7302285"/>
                  <a:gd name="connsiteY3" fmla="*/ 1371600 h 1371600"/>
                  <a:gd name="connsiteX4" fmla="*/ 0 w 7302285"/>
                  <a:gd name="connsiteY4" fmla="*/ 0 h 1371600"/>
                  <a:gd name="connsiteX0" fmla="*/ 0 w 7948826"/>
                  <a:gd name="connsiteY0" fmla="*/ 0 h 1380277"/>
                  <a:gd name="connsiteX1" fmla="*/ 7941077 w 7948826"/>
                  <a:gd name="connsiteY1" fmla="*/ 16426 h 1380277"/>
                  <a:gd name="connsiteX2" fmla="*/ 7948826 w 7948826"/>
                  <a:gd name="connsiteY2" fmla="*/ 1372527 h 1380277"/>
                  <a:gd name="connsiteX3" fmla="*/ 1932900 w 7948826"/>
                  <a:gd name="connsiteY3" fmla="*/ 1380277 h 1380277"/>
                  <a:gd name="connsiteX4" fmla="*/ 0 w 7948826"/>
                  <a:gd name="connsiteY4" fmla="*/ 0 h 1380277"/>
                  <a:gd name="connsiteX0" fmla="*/ 0 w 7948826"/>
                  <a:gd name="connsiteY0" fmla="*/ 0 h 1536450"/>
                  <a:gd name="connsiteX1" fmla="*/ 7941077 w 7948826"/>
                  <a:gd name="connsiteY1" fmla="*/ 16426 h 1536450"/>
                  <a:gd name="connsiteX2" fmla="*/ 7948826 w 7948826"/>
                  <a:gd name="connsiteY2" fmla="*/ 1372527 h 1536450"/>
                  <a:gd name="connsiteX3" fmla="*/ 2780962 w 7948826"/>
                  <a:gd name="connsiteY3" fmla="*/ 1536450 h 1536450"/>
                  <a:gd name="connsiteX4" fmla="*/ 0 w 7948826"/>
                  <a:gd name="connsiteY4" fmla="*/ 0 h 1536450"/>
                  <a:gd name="connsiteX0" fmla="*/ 0 w 7941077"/>
                  <a:gd name="connsiteY0" fmla="*/ 0 h 1536450"/>
                  <a:gd name="connsiteX1" fmla="*/ 7941077 w 7941077"/>
                  <a:gd name="connsiteY1" fmla="*/ 16426 h 1536450"/>
                  <a:gd name="connsiteX2" fmla="*/ 7940430 w 7941077"/>
                  <a:gd name="connsiteY2" fmla="*/ 1520024 h 1536450"/>
                  <a:gd name="connsiteX3" fmla="*/ 2780962 w 7941077"/>
                  <a:gd name="connsiteY3" fmla="*/ 1536450 h 1536450"/>
                  <a:gd name="connsiteX4" fmla="*/ 0 w 7941077"/>
                  <a:gd name="connsiteY4" fmla="*/ 0 h 153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1077" h="1536450">
                    <a:moveTo>
                      <a:pt x="0" y="0"/>
                    </a:moveTo>
                    <a:lnTo>
                      <a:pt x="7941077" y="16426"/>
                    </a:lnTo>
                    <a:cubicBezTo>
                      <a:pt x="7940861" y="517625"/>
                      <a:pt x="7940646" y="1018825"/>
                      <a:pt x="7940430" y="1520024"/>
                    </a:cubicBezTo>
                    <a:lnTo>
                      <a:pt x="2780962" y="1536450"/>
                    </a:lnTo>
                    <a:cubicBezTo>
                      <a:pt x="1610840" y="999177"/>
                      <a:pt x="0" y="63026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65000"/>
                      <a:tint val="66000"/>
                      <a:satMod val="160000"/>
                    </a:schemeClr>
                  </a:gs>
                  <a:gs pos="50000">
                    <a:schemeClr val="bg1">
                      <a:lumMod val="65000"/>
                      <a:tint val="44500"/>
                      <a:satMod val="160000"/>
                    </a:schemeClr>
                  </a:gs>
                  <a:gs pos="100000">
                    <a:schemeClr val="bg1">
                      <a:lumMod val="65000"/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>
                    <a:outerShdw blurRad="50800" dist="76200" dir="5400000" algn="t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0" y="1201119"/>
                <a:ext cx="12192000" cy="1543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6074" y="664396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Methodology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62" y="1079861"/>
              <a:ext cx="12192000" cy="1543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658041" y="585038"/>
              <a:ext cx="10526808" cy="496284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31720" y="579195"/>
              <a:ext cx="9253129" cy="4962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76200" dir="8100000" algn="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98321" y="653284"/>
              <a:ext cx="1553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KF</a:t>
              </a:r>
              <a:endParaRPr lang="en-US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4569" y="653208"/>
            <a:ext cx="152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Application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59605" y="2177535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Finding the right parameters for a single structural element is done through maximizing the log-likelihood for the observations of that element: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440574" y="1741078"/>
            <a:ext cx="585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• </a:t>
            </a:r>
            <a:r>
              <a:rPr lang="en-US" sz="2000" b="1" dirty="0" smtClean="0"/>
              <a:t>Finding the right parameters       and       :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84484" y="1737296"/>
                <a:ext cx="508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84" y="1737296"/>
                <a:ext cx="50815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00096" y="1731164"/>
                <a:ext cx="464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96" y="1731164"/>
                <a:ext cx="46487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275214" y="2857681"/>
                <a:ext cx="7125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𝑙𝑜𝑔𝑙𝑖𝑘𝑒𝑙𝑖h𝑜𝑜𝑑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; 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14" y="2857681"/>
                <a:ext cx="712591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024889" y="3781011"/>
            <a:ext cx="875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Therefore, finding the right parameters for a group of structural elements can be done by maximizing the sum of log-likelihood for all elements: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62296" y="4434268"/>
                <a:ext cx="69570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𝑙𝑜𝑔𝑙𝑖𝑘</m:t>
                      </m:r>
                      <m:r>
                        <a:rPr lang="en-US" b="0" i="1" smtClean="0">
                          <a:latin typeface="Cambria Math" charset="0"/>
                        </a:rPr>
                        <m:t>𝑒</m:t>
                      </m:r>
                      <m:r>
                        <a:rPr lang="en-US" i="1">
                          <a:latin typeface="Cambria Math" charset="0"/>
                        </a:rPr>
                        <m:t>𝑙𝑖h𝑜𝑜𝑑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n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total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numnber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of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elements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96" y="4434268"/>
                <a:ext cx="6957099" cy="923330"/>
              </a:xfrm>
              <a:prstGeom prst="rect">
                <a:avLst/>
              </a:prstGeom>
              <a:blipFill rotWithShape="0">
                <a:blip r:embed="rId5"/>
                <a:stretch>
                  <a:fillRect t="-7895" b="-48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B785-FA3C-F848-9CD0-8196455CE6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1577</Words>
  <Application>Microsoft Macintosh PowerPoint</Application>
  <PresentationFormat>Widescreen</PresentationFormat>
  <Paragraphs>247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Hamida (Alumni)</dc:creator>
  <cp:lastModifiedBy>Zachary Hamida (Alumni)</cp:lastModifiedBy>
  <cp:revision>115</cp:revision>
  <dcterms:created xsi:type="dcterms:W3CDTF">2017-09-12T19:14:10Z</dcterms:created>
  <dcterms:modified xsi:type="dcterms:W3CDTF">2017-11-01T15:31:02Z</dcterms:modified>
</cp:coreProperties>
</file>