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sldIdLst>
    <p:sldId id="285" r:id="rId2"/>
    <p:sldId id="256" r:id="rId3"/>
    <p:sldId id="287" r:id="rId4"/>
    <p:sldId id="286" r:id="rId5"/>
    <p:sldId id="288" r:id="rId6"/>
    <p:sldId id="289" r:id="rId7"/>
    <p:sldId id="290" r:id="rId8"/>
    <p:sldId id="291" r:id="rId9"/>
    <p:sldId id="29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79"/>
    <p:restoredTop sz="95988"/>
  </p:normalViewPr>
  <p:slideViewPr>
    <p:cSldViewPr snapToGrid="0" snapToObjects="1">
      <p:cViewPr varScale="1">
        <p:scale>
          <a:sx n="90" d="100"/>
          <a:sy n="90" d="100"/>
        </p:scale>
        <p:origin x="232" y="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8471E3-2218-D247-AE4E-520E34DE8C31}" type="datetimeFigureOut">
              <a:rPr lang="en-US" smtClean="0"/>
              <a:t>10/30/20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45F9F-245C-C444-84F8-8B78A39BE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759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AD20A2-76DF-FF46-BAD5-D58AD602502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088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69D87-AA62-2644-A972-BEEB5DBA2C26}" type="datetimeFigureOut">
              <a:rPr lang="en-US" smtClean="0"/>
              <a:t>10/30/20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FFCFC-7C85-9E4B-88C0-6C11FC531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983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69D87-AA62-2644-A972-BEEB5DBA2C26}" type="datetimeFigureOut">
              <a:rPr lang="en-US" smtClean="0"/>
              <a:t>10/30/20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FFCFC-7C85-9E4B-88C0-6C11FC531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287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69D87-AA62-2644-A972-BEEB5DBA2C26}" type="datetimeFigureOut">
              <a:rPr lang="en-US" smtClean="0"/>
              <a:t>10/30/20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FFCFC-7C85-9E4B-88C0-6C11FC531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345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69D87-AA62-2644-A972-BEEB5DBA2C26}" type="datetimeFigureOut">
              <a:rPr lang="en-US" smtClean="0"/>
              <a:t>10/30/20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FFCFC-7C85-9E4B-88C0-6C11FC531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522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69D87-AA62-2644-A972-BEEB5DBA2C26}" type="datetimeFigureOut">
              <a:rPr lang="en-US" smtClean="0"/>
              <a:t>10/30/20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FFCFC-7C85-9E4B-88C0-6C11FC531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566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69D87-AA62-2644-A972-BEEB5DBA2C26}" type="datetimeFigureOut">
              <a:rPr lang="en-US" smtClean="0"/>
              <a:t>10/30/20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FFCFC-7C85-9E4B-88C0-6C11FC531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047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69D87-AA62-2644-A972-BEEB5DBA2C26}" type="datetimeFigureOut">
              <a:rPr lang="en-US" smtClean="0"/>
              <a:t>10/30/20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FFCFC-7C85-9E4B-88C0-6C11FC531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79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69D87-AA62-2644-A972-BEEB5DBA2C26}" type="datetimeFigureOut">
              <a:rPr lang="en-US" smtClean="0"/>
              <a:t>10/30/20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FFCFC-7C85-9E4B-88C0-6C11FC531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226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69D87-AA62-2644-A972-BEEB5DBA2C26}" type="datetimeFigureOut">
              <a:rPr lang="en-US" smtClean="0"/>
              <a:t>10/30/20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FFCFC-7C85-9E4B-88C0-6C11FC531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048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69D87-AA62-2644-A972-BEEB5DBA2C26}" type="datetimeFigureOut">
              <a:rPr lang="en-US" smtClean="0"/>
              <a:t>10/30/20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FFCFC-7C85-9E4B-88C0-6C11FC531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673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69D87-AA62-2644-A972-BEEB5DBA2C26}" type="datetimeFigureOut">
              <a:rPr lang="en-US" smtClean="0"/>
              <a:t>10/30/20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FFCFC-7C85-9E4B-88C0-6C11FC531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599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69D87-AA62-2644-A972-BEEB5DBA2C26}" type="datetimeFigureOut">
              <a:rPr lang="en-US" smtClean="0"/>
              <a:t>10/30/20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FFCFC-7C85-9E4B-88C0-6C11FC531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0181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.png"/><Relationship Id="rId7" Type="http://schemas.microsoft.com/office/2007/relationships/hdphoto" Target="../media/hdphoto2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https://www.ansys.com/-/media/ansys/corporate/blog/materials-blogs/machine-learning-materials-science/machine-learning-materials-science-understanding.jpg?h=450&amp;w=600&amp;la=en&amp;hash=546CB0DA15E418C411AD81DB71F83418CA4957AF" TargetMode="Externa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E252CEE-A511-684F-A967-36FE177B20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6050566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Picture 1" descr="Simulation improves the understanding of material properties, including atomic behavior, that is hard to probe experimentally. ">
            <a:extLst>
              <a:ext uri="{FF2B5EF4-FFF2-40B4-BE49-F238E27FC236}">
                <a16:creationId xmlns:a16="http://schemas.microsoft.com/office/drawing/2014/main" id="{00D8A647-7EE0-A04F-81F1-6360D64EB6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r:link="rId5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25000"/>
                    </a14:imgEffect>
                    <a14:imgEffect>
                      <a14:saturation sat="0"/>
                    </a14:imgEffect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13778" cy="6877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8604A8F-487E-0944-B58E-2E5FF3EE37F8}"/>
              </a:ext>
            </a:extLst>
          </p:cNvPr>
          <p:cNvPicPr>
            <a:picLocks noChangeAspect="1"/>
          </p:cNvPicPr>
          <p:nvPr/>
        </p:nvPicPr>
        <p:blipFill>
          <a:blip r:embed="rId6">
            <a:biLevel thresh="25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22356" y1="70395" x2="22356" y2="70395"/>
                        <a14:foregroundMark x1="37462" y1="44079" x2="37462" y2="44079"/>
                        <a14:foregroundMark x1="57100" y1="50000" x2="57100" y2="50000"/>
                        <a14:foregroundMark x1="74018" y1="52632" x2="74018" y2="52632"/>
                      </a14:backgroundRemoval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418676" y="5342261"/>
            <a:ext cx="3922716" cy="180136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F27D336-A522-2545-8B3B-7933E8F1C79D}"/>
              </a:ext>
            </a:extLst>
          </p:cNvPr>
          <p:cNvSpPr txBox="1"/>
          <p:nvPr/>
        </p:nvSpPr>
        <p:spPr>
          <a:xfrm>
            <a:off x="0" y="39835"/>
            <a:ext cx="11887200" cy="3422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8000" b="1" cap="small" spc="-300" dirty="0">
                <a:ln w="3175">
                  <a:noFill/>
                </a:ln>
                <a:solidFill>
                  <a:schemeClr val="bg1"/>
                </a:solidFill>
                <a:latin typeface="Helvetica"/>
                <a:cs typeface="Helvetica"/>
              </a:rPr>
              <a:t>Week 1</a:t>
            </a:r>
          </a:p>
          <a:p>
            <a:pPr>
              <a:lnSpc>
                <a:spcPct val="90000"/>
              </a:lnSpc>
            </a:pPr>
            <a:r>
              <a:rPr lang="en-US" sz="8000" b="1" cap="small" spc="-300" dirty="0">
                <a:ln w="3175">
                  <a:noFill/>
                </a:ln>
                <a:solidFill>
                  <a:schemeClr val="bg1"/>
                </a:solidFill>
                <a:latin typeface="Helvetica"/>
                <a:cs typeface="Helvetica"/>
              </a:rPr>
              <a:t>Onboarding – Feature Engineering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FA9F6AB-5FF4-F94B-8EA2-486536F45BA3}"/>
              </a:ext>
            </a:extLst>
          </p:cNvPr>
          <p:cNvSpPr txBox="1"/>
          <p:nvPr/>
        </p:nvSpPr>
        <p:spPr>
          <a:xfrm>
            <a:off x="78056" y="3429604"/>
            <a:ext cx="12366703" cy="1479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000" b="1" dirty="0">
                <a:solidFill>
                  <a:schemeClr val="bg1"/>
                </a:solidFill>
                <a:latin typeface="Helvetica Light"/>
                <a:cs typeface="Helvetica Light"/>
              </a:rPr>
              <a:t>Zachary Chang</a:t>
            </a:r>
            <a:endParaRPr lang="en-US" sz="4000" b="1" baseline="30000" dirty="0">
              <a:solidFill>
                <a:schemeClr val="bg1"/>
              </a:solidFill>
              <a:latin typeface="Helvetica Light"/>
              <a:cs typeface="Helvetica Light"/>
            </a:endParaRPr>
          </a:p>
          <a:p>
            <a:pPr>
              <a:lnSpc>
                <a:spcPct val="90000"/>
              </a:lnSpc>
            </a:pPr>
            <a:r>
              <a:rPr lang="en-US" sz="3000" dirty="0">
                <a:solidFill>
                  <a:schemeClr val="bg1"/>
                </a:solidFill>
                <a:latin typeface="Helvetica Light"/>
                <a:cs typeface="Helvetica Light"/>
              </a:rPr>
              <a:t>University of California, Los Angeles (UCLA)</a:t>
            </a:r>
          </a:p>
          <a:p>
            <a:pPr>
              <a:lnSpc>
                <a:spcPct val="90000"/>
              </a:lnSpc>
            </a:pPr>
            <a:r>
              <a:rPr lang="en-US" sz="3000" dirty="0">
                <a:solidFill>
                  <a:schemeClr val="bg1"/>
                </a:solidFill>
                <a:latin typeface="Helvetica Light"/>
                <a:cs typeface="Helvetica Light"/>
              </a:rPr>
              <a:t>Contact: zachang890@g.ucla.edu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A6104D-03C1-4A44-B9A3-EBE9BCE55F7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33771" y="3141950"/>
            <a:ext cx="3699434" cy="335869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18BBD01-45F1-394E-A57D-05C076DE2D0E}"/>
              </a:ext>
            </a:extLst>
          </p:cNvPr>
          <p:cNvSpPr txBox="1"/>
          <p:nvPr/>
        </p:nvSpPr>
        <p:spPr>
          <a:xfrm>
            <a:off x="8481326" y="6239328"/>
            <a:ext cx="34969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-150" dirty="0">
                <a:solidFill>
                  <a:srgbClr val="C00000"/>
                </a:solidFill>
                <a:latin typeface="Helvetica" pitchFamily="2" charset="0"/>
              </a:rPr>
              <a:t>P</a:t>
            </a:r>
            <a:r>
              <a:rPr lang="en-US" sz="2000" b="1" spc="-150" dirty="0">
                <a:solidFill>
                  <a:srgbClr val="0F3B5C"/>
                </a:solidFill>
                <a:latin typeface="Helvetica" pitchFamily="2" charset="0"/>
              </a:rPr>
              <a:t>hysics of</a:t>
            </a:r>
            <a:r>
              <a:rPr lang="en-US" sz="2000" b="1" spc="-150" dirty="0">
                <a:solidFill>
                  <a:schemeClr val="bg1"/>
                </a:solidFill>
                <a:latin typeface="Helvetica" pitchFamily="2" charset="0"/>
              </a:rPr>
              <a:t> </a:t>
            </a:r>
            <a:r>
              <a:rPr lang="en-US" sz="2000" b="1" spc="-150" dirty="0">
                <a:solidFill>
                  <a:srgbClr val="C00000"/>
                </a:solidFill>
                <a:latin typeface="Helvetica" pitchFamily="2" charset="0"/>
              </a:rPr>
              <a:t>A</a:t>
            </a:r>
            <a:r>
              <a:rPr lang="en-US" sz="2000" b="1" spc="-150" dirty="0">
                <a:solidFill>
                  <a:srgbClr val="0F3B5C"/>
                </a:solidFill>
                <a:latin typeface="Helvetica" pitchFamily="2" charset="0"/>
              </a:rPr>
              <a:t>mo</a:t>
            </a:r>
            <a:r>
              <a:rPr lang="en-US" sz="2000" b="1" spc="-150" dirty="0">
                <a:solidFill>
                  <a:srgbClr val="C00000"/>
                </a:solidFill>
                <a:latin typeface="Helvetica" pitchFamily="2" charset="0"/>
              </a:rPr>
              <a:t>R</a:t>
            </a:r>
            <a:r>
              <a:rPr lang="en-US" sz="2000" b="1" spc="-150" dirty="0">
                <a:solidFill>
                  <a:srgbClr val="0F3B5C"/>
                </a:solidFill>
                <a:latin typeface="Helvetica" pitchFamily="2" charset="0"/>
              </a:rPr>
              <a:t>phous  and</a:t>
            </a:r>
          </a:p>
          <a:p>
            <a:pPr algn="ctr"/>
            <a:r>
              <a:rPr lang="en-US" sz="2000" b="1" spc="-150" dirty="0">
                <a:solidFill>
                  <a:srgbClr val="0F3B5C"/>
                </a:solidFill>
                <a:latin typeface="Helvetica" pitchFamily="2" charset="0"/>
              </a:rPr>
              <a:t> </a:t>
            </a:r>
            <a:r>
              <a:rPr lang="en-US" sz="2000" b="1" spc="-150" dirty="0">
                <a:solidFill>
                  <a:srgbClr val="C00000"/>
                </a:solidFill>
                <a:latin typeface="Helvetica" pitchFamily="2" charset="0"/>
              </a:rPr>
              <a:t>I</a:t>
            </a:r>
            <a:r>
              <a:rPr lang="en-US" sz="2000" b="1" spc="-150" dirty="0">
                <a:solidFill>
                  <a:srgbClr val="0F3B5C"/>
                </a:solidFill>
                <a:latin typeface="Helvetica" pitchFamily="2" charset="0"/>
              </a:rPr>
              <a:t>norganic</a:t>
            </a:r>
            <a:r>
              <a:rPr lang="en-US" sz="2000" b="1" spc="-150" dirty="0">
                <a:solidFill>
                  <a:schemeClr val="bg1"/>
                </a:solidFill>
                <a:latin typeface="Helvetica" pitchFamily="2" charset="0"/>
              </a:rPr>
              <a:t> </a:t>
            </a:r>
            <a:r>
              <a:rPr lang="en-US" sz="2000" b="1" spc="-150" dirty="0">
                <a:solidFill>
                  <a:srgbClr val="C00000"/>
                </a:solidFill>
                <a:latin typeface="Helvetica" pitchFamily="2" charset="0"/>
              </a:rPr>
              <a:t>S</a:t>
            </a:r>
            <a:r>
              <a:rPr lang="en-US" sz="2000" b="1" spc="-150" dirty="0">
                <a:solidFill>
                  <a:srgbClr val="0F3B5C"/>
                </a:solidFill>
                <a:latin typeface="Helvetica" pitchFamily="2" charset="0"/>
              </a:rPr>
              <a:t>olids </a:t>
            </a:r>
            <a:r>
              <a:rPr lang="en-US" sz="2000" b="1" spc="-150" dirty="0">
                <a:solidFill>
                  <a:srgbClr val="C00000"/>
                </a:solidFill>
                <a:latin typeface="Helvetica" pitchFamily="2" charset="0"/>
              </a:rPr>
              <a:t>Lab</a:t>
            </a:r>
            <a:r>
              <a:rPr lang="en-US" sz="2000" b="1" spc="-150" dirty="0">
                <a:solidFill>
                  <a:srgbClr val="0F3B5C"/>
                </a:solidFill>
                <a:latin typeface="Helvetica" pitchFamily="2" charset="0"/>
              </a:rPr>
              <a:t>oratory</a:t>
            </a:r>
          </a:p>
        </p:txBody>
      </p:sp>
    </p:spTree>
    <p:extLst>
      <p:ext uri="{BB962C8B-B14F-4D97-AF65-F5344CB8AC3E}">
        <p14:creationId xmlns:p14="http://schemas.microsoft.com/office/powerpoint/2010/main" val="335670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F7502C6-3F10-B145-9BFA-EF8A595ACCCB}"/>
              </a:ext>
            </a:extLst>
          </p:cNvPr>
          <p:cNvSpPr txBox="1"/>
          <p:nvPr/>
        </p:nvSpPr>
        <p:spPr>
          <a:xfrm>
            <a:off x="279399" y="575625"/>
            <a:ext cx="11798300" cy="649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000" dirty="0">
                <a:solidFill>
                  <a:schemeClr val="bg1"/>
                </a:solidFill>
                <a:latin typeface="Helvetica"/>
                <a:cs typeface="Helvetica"/>
              </a:rPr>
              <a:t>Background &amp; Motivation/Goal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3F8E49-9DB7-B041-952F-419BEA3E4650}"/>
              </a:ext>
            </a:extLst>
          </p:cNvPr>
          <p:cNvSpPr txBox="1"/>
          <p:nvPr/>
        </p:nvSpPr>
        <p:spPr>
          <a:xfrm>
            <a:off x="279399" y="1909673"/>
            <a:ext cx="6731000" cy="41898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numCol="1" rtlCol="0">
            <a:spAutoFit/>
          </a:bodyPr>
          <a:lstStyle/>
          <a:p>
            <a:pPr marL="342900" indent="-342900">
              <a:lnSpc>
                <a:spcPct val="14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3284BF"/>
                </a:solidFill>
                <a:latin typeface="Helvetica"/>
                <a:cs typeface="Helvetica"/>
              </a:rPr>
              <a:t>Data Provided: 1603 data points, Compound to element compositions [ex. Al</a:t>
            </a:r>
            <a:r>
              <a:rPr lang="en-US" sz="2000" b="1" baseline="-25000" dirty="0">
                <a:solidFill>
                  <a:srgbClr val="3284BF"/>
                </a:solidFill>
                <a:latin typeface="Helvetica"/>
                <a:cs typeface="Helvetica"/>
              </a:rPr>
              <a:t>2</a:t>
            </a:r>
            <a:r>
              <a:rPr lang="en-US" sz="2000" b="1" dirty="0">
                <a:solidFill>
                  <a:srgbClr val="3284BF"/>
                </a:solidFill>
                <a:latin typeface="Helvetica"/>
                <a:cs typeface="Helvetica"/>
              </a:rPr>
              <a:t>O</a:t>
            </a:r>
            <a:r>
              <a:rPr lang="en-US" sz="2000" b="1" baseline="-25000" dirty="0">
                <a:solidFill>
                  <a:srgbClr val="3284BF"/>
                </a:solidFill>
                <a:latin typeface="Helvetica"/>
                <a:cs typeface="Helvetica"/>
              </a:rPr>
              <a:t>3 </a:t>
            </a:r>
            <a:r>
              <a:rPr lang="en-US" sz="2000" b="1" dirty="0">
                <a:solidFill>
                  <a:srgbClr val="3284BF"/>
                </a:solidFill>
                <a:latin typeface="Helvetica"/>
                <a:cs typeface="Helvetica"/>
              </a:rPr>
              <a:t>= 2 Al + 3 O]</a:t>
            </a:r>
          </a:p>
          <a:p>
            <a:pPr marL="342900" indent="-342900">
              <a:lnSpc>
                <a:spcPct val="14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3284BF"/>
                </a:solidFill>
                <a:latin typeface="Helvetica"/>
                <a:cs typeface="Helvetica"/>
              </a:rPr>
              <a:t>Type of Data (Relevant): Given chemical compound composition (compound mol %) &amp; Young’s Modulus, Shear Modulus, and Poisson’s Ration</a:t>
            </a:r>
          </a:p>
          <a:p>
            <a:pPr marL="342900" indent="-342900">
              <a:lnSpc>
                <a:spcPct val="14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0000"/>
                </a:solidFill>
                <a:latin typeface="Helvetica"/>
                <a:cs typeface="Helvetica"/>
              </a:rPr>
              <a:t>Goal for the Week: Familiarize with data &amp; write functions to find weighted averages for relevant features &amp; begin using </a:t>
            </a:r>
            <a:r>
              <a:rPr lang="en-US" sz="2000" b="1" dirty="0" err="1">
                <a:solidFill>
                  <a:srgbClr val="FF0000"/>
                </a:solidFill>
                <a:latin typeface="Helvetica"/>
                <a:cs typeface="Helvetica"/>
              </a:rPr>
              <a:t>RandomForestReg</a:t>
            </a:r>
            <a:r>
              <a:rPr lang="en-US" sz="2000" b="1" dirty="0">
                <a:solidFill>
                  <a:srgbClr val="FF0000"/>
                </a:solidFill>
                <a:latin typeface="Helvetica"/>
                <a:cs typeface="Helvetica"/>
              </a:rPr>
              <a:t>. &amp; LASSO</a:t>
            </a:r>
          </a:p>
        </p:txBody>
      </p:sp>
      <p:pic>
        <p:nvPicPr>
          <p:cNvPr id="1026" name="Picture 2" descr="Forest clipart halloween, Forest halloween Transparent FREE for download on  WebStockReview 2020">
            <a:extLst>
              <a:ext uri="{FF2B5EF4-FFF2-40B4-BE49-F238E27FC236}">
                <a16:creationId xmlns:a16="http://schemas.microsoft.com/office/drawing/2014/main" id="{79E4E7C1-5C62-784A-A420-DFFA7C90B4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0268" y="1621971"/>
            <a:ext cx="3157280" cy="3614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786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F7502C6-3F10-B145-9BFA-EF8A595ACCCB}"/>
              </a:ext>
            </a:extLst>
          </p:cNvPr>
          <p:cNvSpPr txBox="1"/>
          <p:nvPr/>
        </p:nvSpPr>
        <p:spPr>
          <a:xfrm>
            <a:off x="196850" y="415479"/>
            <a:ext cx="11798300" cy="649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000" dirty="0">
                <a:solidFill>
                  <a:schemeClr val="bg1"/>
                </a:solidFill>
                <a:latin typeface="Helvetica"/>
                <a:cs typeface="Helvetica"/>
              </a:rPr>
              <a:t>Process: Extract Atomic Mol %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3F8E49-9DB7-B041-952F-419BEA3E4650}"/>
              </a:ext>
            </a:extLst>
          </p:cNvPr>
          <p:cNvSpPr txBox="1"/>
          <p:nvPr/>
        </p:nvSpPr>
        <p:spPr>
          <a:xfrm>
            <a:off x="7199313" y="4101496"/>
            <a:ext cx="4795837" cy="26407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numCol="1" rtlCol="0">
            <a:spAutoFit/>
          </a:bodyPr>
          <a:lstStyle/>
          <a:p>
            <a:pPr marL="342900" indent="-342900">
              <a:lnSpc>
                <a:spcPct val="14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3284BF"/>
                </a:solidFill>
                <a:latin typeface="Helvetica"/>
                <a:cs typeface="Helvetica"/>
              </a:rPr>
              <a:t>Use compound mol % values to construct a 1603 x 25 matrix where 1603 = number of glass samples and 25 = number of elements </a:t>
            </a:r>
            <a:r>
              <a:rPr lang="en-US" sz="2000" b="1" dirty="0">
                <a:solidFill>
                  <a:srgbClr val="3284BF"/>
                </a:solidFill>
                <a:latin typeface="Helvetica"/>
                <a:cs typeface="Helvetica"/>
                <a:sym typeface="Wingdings" pitchFamily="2" charset="2"/>
              </a:rPr>
              <a:t> matrix values are atomic mol % for each glass sample</a:t>
            </a:r>
            <a:endParaRPr lang="en-US" sz="2000" b="1" dirty="0">
              <a:solidFill>
                <a:srgbClr val="3284BF"/>
              </a:solidFill>
              <a:latin typeface="Helvetica"/>
              <a:cs typeface="Helvetic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05F3FE-F4BF-9D40-9ED2-6216153180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351" y="1058403"/>
            <a:ext cx="3062287" cy="27560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1A9EA7-E96D-3E40-92A7-E78B99B533F9}"/>
              </a:ext>
            </a:extLst>
          </p:cNvPr>
          <p:cNvSpPr txBox="1"/>
          <p:nvPr/>
        </p:nvSpPr>
        <p:spPr>
          <a:xfrm>
            <a:off x="196850" y="3834543"/>
            <a:ext cx="4839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Helvetica" pitchFamily="2" charset="0"/>
              </a:rPr>
              <a:t>Dictionary of makeup of chemical compounds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6680CB-0737-9E48-8AE5-359602C54398}"/>
              </a:ext>
            </a:extLst>
          </p:cNvPr>
          <p:cNvSpPr txBox="1"/>
          <p:nvPr/>
        </p:nvSpPr>
        <p:spPr>
          <a:xfrm>
            <a:off x="4819926" y="2486419"/>
            <a:ext cx="3584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Helvetica" pitchFamily="2" charset="0"/>
                <a:sym typeface="Wingdings" pitchFamily="2" charset="2"/>
              </a:rPr>
              <a:t> [per-element weighted avg.]</a:t>
            </a:r>
            <a:endParaRPr lang="en-US" dirty="0">
              <a:solidFill>
                <a:schemeClr val="bg1"/>
              </a:solidFill>
              <a:latin typeface="Helvetica" pitchFamily="2" charset="0"/>
            </a:endParaRPr>
          </a:p>
        </p:txBody>
      </p:sp>
      <p:pic>
        <p:nvPicPr>
          <p:cNvPr id="10" name="Picture 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29C70F3-FC2E-C543-BC67-18B6C4A81D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351" y="4431461"/>
            <a:ext cx="6651171" cy="141657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4B850C5-00D6-244C-8EA8-1203259A155C}"/>
              </a:ext>
            </a:extLst>
          </p:cNvPr>
          <p:cNvSpPr txBox="1"/>
          <p:nvPr/>
        </p:nvSpPr>
        <p:spPr>
          <a:xfrm>
            <a:off x="196850" y="5933880"/>
            <a:ext cx="4839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Helvetica" pitchFamily="2" charset="0"/>
              </a:rPr>
              <a:t>Dictionary of makeup of chemical compounds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0D905AC-2C5D-034D-89A5-3BA9BF0C47DA}"/>
              </a:ext>
            </a:extLst>
          </p:cNvPr>
          <p:cNvCxnSpPr/>
          <p:nvPr/>
        </p:nvCxnSpPr>
        <p:spPr>
          <a:xfrm>
            <a:off x="3649936" y="2640714"/>
            <a:ext cx="979214" cy="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39184B3-3231-B54D-A446-109BEE2F650E}"/>
              </a:ext>
            </a:extLst>
          </p:cNvPr>
          <p:cNvCxnSpPr>
            <a:cxnSpLocks/>
          </p:cNvCxnSpPr>
          <p:nvPr/>
        </p:nvCxnSpPr>
        <p:spPr>
          <a:xfrm flipV="1">
            <a:off x="5684593" y="2970983"/>
            <a:ext cx="939022" cy="1374638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Table&#10;&#10;Description automatically generated">
            <a:extLst>
              <a:ext uri="{FF2B5EF4-FFF2-40B4-BE49-F238E27FC236}">
                <a16:creationId xmlns:a16="http://schemas.microsoft.com/office/drawing/2014/main" id="{A482204C-8458-BE44-8DCD-FDD65C102D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3795" y="1213493"/>
            <a:ext cx="3893854" cy="231826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C48F909-4CE7-6044-96ED-5B843DF9CF4E}"/>
              </a:ext>
            </a:extLst>
          </p:cNvPr>
          <p:cNvSpPr txBox="1"/>
          <p:nvPr/>
        </p:nvSpPr>
        <p:spPr>
          <a:xfrm>
            <a:off x="7352214" y="841812"/>
            <a:ext cx="4515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Excerpt from N x P matrix of atomic mol %</a:t>
            </a:r>
          </a:p>
        </p:txBody>
      </p:sp>
    </p:spTree>
    <p:extLst>
      <p:ext uri="{BB962C8B-B14F-4D97-AF65-F5344CB8AC3E}">
        <p14:creationId xmlns:p14="http://schemas.microsoft.com/office/powerpoint/2010/main" val="667179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F7502C6-3F10-B145-9BFA-EF8A595ACCCB}"/>
              </a:ext>
            </a:extLst>
          </p:cNvPr>
          <p:cNvSpPr txBox="1"/>
          <p:nvPr/>
        </p:nvSpPr>
        <p:spPr>
          <a:xfrm>
            <a:off x="279399" y="575625"/>
            <a:ext cx="11798300" cy="649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000" dirty="0">
                <a:solidFill>
                  <a:schemeClr val="bg1"/>
                </a:solidFill>
                <a:latin typeface="Helvetica"/>
                <a:cs typeface="Helvetica"/>
              </a:rPr>
              <a:t>Feature Transformation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182DCA5D-6926-EF4A-BD28-3D89794FAE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9936522"/>
              </p:ext>
            </p:extLst>
          </p:nvPr>
        </p:nvGraphicFramePr>
        <p:xfrm>
          <a:off x="1289050" y="2123122"/>
          <a:ext cx="35687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870">
                  <a:extLst>
                    <a:ext uri="{9D8B030D-6E8A-4147-A177-3AD203B41FA5}">
                      <a16:colId xmlns:a16="http://schemas.microsoft.com/office/drawing/2014/main" val="293983883"/>
                    </a:ext>
                  </a:extLst>
                </a:gridCol>
                <a:gridCol w="356870">
                  <a:extLst>
                    <a:ext uri="{9D8B030D-6E8A-4147-A177-3AD203B41FA5}">
                      <a16:colId xmlns:a16="http://schemas.microsoft.com/office/drawing/2014/main" val="543673827"/>
                    </a:ext>
                  </a:extLst>
                </a:gridCol>
                <a:gridCol w="356870">
                  <a:extLst>
                    <a:ext uri="{9D8B030D-6E8A-4147-A177-3AD203B41FA5}">
                      <a16:colId xmlns:a16="http://schemas.microsoft.com/office/drawing/2014/main" val="3517217248"/>
                    </a:ext>
                  </a:extLst>
                </a:gridCol>
                <a:gridCol w="356870">
                  <a:extLst>
                    <a:ext uri="{9D8B030D-6E8A-4147-A177-3AD203B41FA5}">
                      <a16:colId xmlns:a16="http://schemas.microsoft.com/office/drawing/2014/main" val="921713317"/>
                    </a:ext>
                  </a:extLst>
                </a:gridCol>
                <a:gridCol w="356870">
                  <a:extLst>
                    <a:ext uri="{9D8B030D-6E8A-4147-A177-3AD203B41FA5}">
                      <a16:colId xmlns:a16="http://schemas.microsoft.com/office/drawing/2014/main" val="1566717333"/>
                    </a:ext>
                  </a:extLst>
                </a:gridCol>
                <a:gridCol w="356870">
                  <a:extLst>
                    <a:ext uri="{9D8B030D-6E8A-4147-A177-3AD203B41FA5}">
                      <a16:colId xmlns:a16="http://schemas.microsoft.com/office/drawing/2014/main" val="3000636803"/>
                    </a:ext>
                  </a:extLst>
                </a:gridCol>
                <a:gridCol w="356870">
                  <a:extLst>
                    <a:ext uri="{9D8B030D-6E8A-4147-A177-3AD203B41FA5}">
                      <a16:colId xmlns:a16="http://schemas.microsoft.com/office/drawing/2014/main" val="1686553654"/>
                    </a:ext>
                  </a:extLst>
                </a:gridCol>
                <a:gridCol w="356870">
                  <a:extLst>
                    <a:ext uri="{9D8B030D-6E8A-4147-A177-3AD203B41FA5}">
                      <a16:colId xmlns:a16="http://schemas.microsoft.com/office/drawing/2014/main" val="2674109699"/>
                    </a:ext>
                  </a:extLst>
                </a:gridCol>
                <a:gridCol w="356870">
                  <a:extLst>
                    <a:ext uri="{9D8B030D-6E8A-4147-A177-3AD203B41FA5}">
                      <a16:colId xmlns:a16="http://schemas.microsoft.com/office/drawing/2014/main" val="2649004919"/>
                    </a:ext>
                  </a:extLst>
                </a:gridCol>
                <a:gridCol w="356870">
                  <a:extLst>
                    <a:ext uri="{9D8B030D-6E8A-4147-A177-3AD203B41FA5}">
                      <a16:colId xmlns:a16="http://schemas.microsoft.com/office/drawing/2014/main" val="3069482990"/>
                    </a:ext>
                  </a:extLst>
                </a:gridCol>
              </a:tblGrid>
              <a:tr h="2929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pattFill prst="pct50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pattFill prst="pct50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pattFill prst="pct50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pattFill prst="pct50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pattFill prst="pct50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pattFill prst="pct50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pattFill prst="pct50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pattFill prst="pct50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pattFill prst="pct50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pattFill prst="pct50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4074827207"/>
                  </a:ext>
                </a:extLst>
              </a:tr>
              <a:tr h="2929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pattFill prst="pct50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pattFill prst="pct50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pattFill prst="pct50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pattFill prst="pct50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pattFill prst="pct50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pattFill prst="pct50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pattFill prst="pct50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pattFill prst="pct50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pattFill prst="pct50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pattFill prst="pct50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3163230273"/>
                  </a:ext>
                </a:extLst>
              </a:tr>
              <a:tr h="2929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pattFill prst="pct50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pattFill prst="pct50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pattFill prst="pct50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pattFill prst="pct50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pattFill prst="pct50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pattFill prst="pct50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pattFill prst="pct50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pattFill prst="pct50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pattFill prst="pct50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pattFill prst="pct50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209442516"/>
                  </a:ext>
                </a:extLst>
              </a:tr>
              <a:tr h="2929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pattFill prst="pct50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pattFill prst="pct50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pattFill prst="pct50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pattFill prst="pct50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pattFill prst="pct50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pattFill prst="pct50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pattFill prst="pct50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pattFill prst="pct50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pattFill prst="pct50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pattFill prst="pct50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3054305943"/>
                  </a:ext>
                </a:extLst>
              </a:tr>
              <a:tr h="2929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pattFill prst="pct50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pattFill prst="pct50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pattFill prst="pct50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pattFill prst="pct50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pattFill prst="pct50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pattFill prst="pct50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pattFill prst="pct50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pattFill prst="pct50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pattFill prst="pct50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pattFill prst="pct50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3549012745"/>
                  </a:ext>
                </a:extLst>
              </a:tr>
              <a:tr h="2929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pattFill prst="pct50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pattFill prst="pct50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pattFill prst="pct50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pattFill prst="pct50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pattFill prst="pct50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pattFill prst="pct50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pattFill prst="pct50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pattFill prst="pct50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pattFill prst="pct50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pattFill prst="pct50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073265810"/>
                  </a:ext>
                </a:extLst>
              </a:tr>
              <a:tr h="2929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pattFill prst="pct50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pattFill prst="pct50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pattFill prst="pct50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pattFill prst="pct50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pattFill prst="pct50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pattFill prst="pct50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pattFill prst="pct50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pattFill prst="pct50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pattFill prst="pct50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pattFill prst="pct50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4189552123"/>
                  </a:ext>
                </a:extLst>
              </a:tr>
              <a:tr h="2929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pattFill prst="pct50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pattFill prst="pct50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pattFill prst="pct50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pattFill prst="pct50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pattFill prst="pct50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pattFill prst="pct50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pattFill prst="pct50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pattFill prst="pct50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pattFill prst="pct50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pattFill prst="pct50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41524541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0440F4A-D881-1744-8020-874D2B375525}"/>
              </a:ext>
            </a:extLst>
          </p:cNvPr>
          <p:cNvSpPr txBox="1"/>
          <p:nvPr/>
        </p:nvSpPr>
        <p:spPr>
          <a:xfrm>
            <a:off x="97681" y="5189814"/>
            <a:ext cx="5951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Helvetica" pitchFamily="2" charset="0"/>
              </a:rPr>
              <a:t>1603 x 25 Matrix with each glass sample’s atomic mol %</a:t>
            </a:r>
          </a:p>
        </p:txBody>
      </p:sp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155EBD24-67E3-FC4B-836C-7564FB6AB3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79722"/>
            <a:ext cx="5511851" cy="23065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EF556DE-A95A-9C4A-A8A5-84845E8957CE}"/>
              </a:ext>
            </a:extLst>
          </p:cNvPr>
          <p:cNvSpPr txBox="1"/>
          <p:nvPr/>
        </p:nvSpPr>
        <p:spPr>
          <a:xfrm>
            <a:off x="6303791" y="5177568"/>
            <a:ext cx="5096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Helvetica" pitchFamily="2" charset="0"/>
              </a:rPr>
              <a:t>Introducing 25 x 12 Matrix with relevant features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4A688B-84C2-AB40-B509-4D405B4173D0}"/>
              </a:ext>
            </a:extLst>
          </p:cNvPr>
          <p:cNvSpPr txBox="1"/>
          <p:nvPr/>
        </p:nvSpPr>
        <p:spPr>
          <a:xfrm>
            <a:off x="5832947" y="3279074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00B0F0"/>
                </a:solidFill>
                <a:latin typeface="Helvetica" pitchFamily="2" charset="0"/>
              </a:rPr>
              <a:t>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C67694-E0B3-CE47-92D3-5839EE625CF0}"/>
              </a:ext>
            </a:extLst>
          </p:cNvPr>
          <p:cNvSpPr txBox="1"/>
          <p:nvPr/>
        </p:nvSpPr>
        <p:spPr>
          <a:xfrm>
            <a:off x="2025145" y="5661157"/>
            <a:ext cx="81417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0070C0"/>
                </a:solidFill>
                <a:latin typeface="Helvetica" pitchFamily="2" charset="0"/>
              </a:rPr>
              <a:t>Result: 1603 x 12 Matrix </a:t>
            </a:r>
            <a:r>
              <a:rPr lang="en-US" sz="3000" dirty="0">
                <a:solidFill>
                  <a:srgbClr val="0070C0"/>
                </a:solidFill>
                <a:latin typeface="Helvetica" pitchFamily="2" charset="0"/>
                <a:sym typeface="Wingdings" pitchFamily="2" charset="2"/>
              </a:rPr>
              <a:t> weighted features</a:t>
            </a:r>
            <a:endParaRPr lang="en-US" sz="3000" dirty="0">
              <a:solidFill>
                <a:srgbClr val="0070C0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8226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F7502C6-3F10-B145-9BFA-EF8A595ACCCB}"/>
              </a:ext>
            </a:extLst>
          </p:cNvPr>
          <p:cNvSpPr txBox="1"/>
          <p:nvPr/>
        </p:nvSpPr>
        <p:spPr>
          <a:xfrm>
            <a:off x="196849" y="461325"/>
            <a:ext cx="11798300" cy="649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000" dirty="0">
                <a:solidFill>
                  <a:schemeClr val="bg1"/>
                </a:solidFill>
                <a:latin typeface="Helvetica"/>
                <a:cs typeface="Helvetica"/>
              </a:rPr>
              <a:t>Weighted Features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C67694-E0B3-CE47-92D3-5839EE625CF0}"/>
              </a:ext>
            </a:extLst>
          </p:cNvPr>
          <p:cNvSpPr txBox="1"/>
          <p:nvPr/>
        </p:nvSpPr>
        <p:spPr>
          <a:xfrm>
            <a:off x="2025144" y="5632966"/>
            <a:ext cx="81417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solidFill>
                  <a:srgbClr val="0070C0"/>
                </a:solidFill>
                <a:latin typeface="Helvetica" pitchFamily="2" charset="0"/>
              </a:rPr>
              <a:t>Resulting Matrix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C4E93160-F811-A643-A8B5-8E1F18427D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572" y="1361673"/>
            <a:ext cx="10166855" cy="4134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883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F7502C6-3F10-B145-9BFA-EF8A595ACCCB}"/>
              </a:ext>
            </a:extLst>
          </p:cNvPr>
          <p:cNvSpPr txBox="1"/>
          <p:nvPr/>
        </p:nvSpPr>
        <p:spPr>
          <a:xfrm>
            <a:off x="196848" y="387966"/>
            <a:ext cx="11798300" cy="649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000" dirty="0">
                <a:solidFill>
                  <a:schemeClr val="bg1"/>
                </a:solidFill>
                <a:latin typeface="Helvetica"/>
                <a:cs typeface="Helvetica"/>
              </a:rPr>
              <a:t>Feature Normalization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C67694-E0B3-CE47-92D3-5839EE625CF0}"/>
              </a:ext>
            </a:extLst>
          </p:cNvPr>
          <p:cNvSpPr txBox="1"/>
          <p:nvPr/>
        </p:nvSpPr>
        <p:spPr>
          <a:xfrm>
            <a:off x="929226" y="1019426"/>
            <a:ext cx="10333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Basic Normalization function (bounds data in interval [0,1])</a:t>
            </a:r>
          </a:p>
        </p:txBody>
      </p:sp>
      <p:pic>
        <p:nvPicPr>
          <p:cNvPr id="8" name="Picture 7" descr="A picture containing diagram&#10;&#10;Description automatically generated">
            <a:extLst>
              <a:ext uri="{FF2B5EF4-FFF2-40B4-BE49-F238E27FC236}">
                <a16:creationId xmlns:a16="http://schemas.microsoft.com/office/drawing/2014/main" id="{9DCE4E02-9300-2346-B9E2-A19CD23D0D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0249" y="1310789"/>
            <a:ext cx="3111500" cy="107950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4564366-4BD0-3E4D-BD5D-22BBD4AC0DE4}"/>
              </a:ext>
            </a:extLst>
          </p:cNvPr>
          <p:cNvCxnSpPr>
            <a:cxnSpLocks/>
          </p:cNvCxnSpPr>
          <p:nvPr/>
        </p:nvCxnSpPr>
        <p:spPr>
          <a:xfrm>
            <a:off x="6095999" y="2500312"/>
            <a:ext cx="0" cy="928688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Table&#10;&#10;Description automatically generated">
            <a:extLst>
              <a:ext uri="{FF2B5EF4-FFF2-40B4-BE49-F238E27FC236}">
                <a16:creationId xmlns:a16="http://schemas.microsoft.com/office/drawing/2014/main" id="{A3AA58D4-419F-9D42-A45D-A43AEEEF3F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8091" y="3539023"/>
            <a:ext cx="8735815" cy="309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842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F7502C6-3F10-B145-9BFA-EF8A595ACCCB}"/>
              </a:ext>
            </a:extLst>
          </p:cNvPr>
          <p:cNvSpPr txBox="1"/>
          <p:nvPr/>
        </p:nvSpPr>
        <p:spPr>
          <a:xfrm>
            <a:off x="196850" y="399045"/>
            <a:ext cx="11798300" cy="649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000" dirty="0">
                <a:solidFill>
                  <a:schemeClr val="bg1"/>
                </a:solidFill>
                <a:latin typeface="Helvetica"/>
                <a:cs typeface="Helvetica"/>
              </a:rPr>
              <a:t>Transformations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C67694-E0B3-CE47-92D3-5839EE625CF0}"/>
              </a:ext>
            </a:extLst>
          </p:cNvPr>
          <p:cNvSpPr txBox="1"/>
          <p:nvPr/>
        </p:nvSpPr>
        <p:spPr>
          <a:xfrm>
            <a:off x="1064959" y="1173103"/>
            <a:ext cx="2061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70C0"/>
                </a:solidFill>
                <a:latin typeface="Helvetica" pitchFamily="2" charset="0"/>
              </a:rPr>
              <a:t>From Paper</a:t>
            </a: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CFDD1BF8-9576-BB48-A6C3-16A2DAF83E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700" y="1573213"/>
            <a:ext cx="3403600" cy="1168400"/>
          </a:xfrm>
          <a:prstGeom prst="rect">
            <a:avLst/>
          </a:prstGeom>
        </p:spPr>
      </p:pic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BF3E398-379A-6749-AA58-50FAC7434C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850" y="3266372"/>
            <a:ext cx="5003800" cy="32258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3FBD230-318B-2747-AF53-F181157AC073}"/>
              </a:ext>
            </a:extLst>
          </p:cNvPr>
          <p:cNvSpPr txBox="1"/>
          <p:nvPr/>
        </p:nvSpPr>
        <p:spPr>
          <a:xfrm>
            <a:off x="1064958" y="2866262"/>
            <a:ext cx="2061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70C0"/>
                </a:solidFill>
                <a:latin typeface="Helvetica" pitchFamily="2" charset="0"/>
              </a:rPr>
              <a:t>From Video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4EBD64-9C34-9E4A-ADEB-E2063AE5C930}"/>
              </a:ext>
            </a:extLst>
          </p:cNvPr>
          <p:cNvSpPr txBox="1"/>
          <p:nvPr/>
        </p:nvSpPr>
        <p:spPr>
          <a:xfrm>
            <a:off x="5826125" y="1173103"/>
            <a:ext cx="3121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List of transformations Used: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48194FE-515C-E04D-B36B-DD351347E870}"/>
                  </a:ext>
                </a:extLst>
              </p:cNvPr>
              <p:cNvSpPr txBox="1"/>
              <p:nvPr/>
            </p:nvSpPr>
            <p:spPr>
              <a:xfrm>
                <a:off x="4855498" y="1448564"/>
                <a:ext cx="7078408" cy="16514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rgbClr val="0070C0"/>
                    </a:solidFill>
                    <a:latin typeface="Helvetica" pitchFamily="2" charset="0"/>
                  </a:rPr>
                  <a:t>Functions Used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ad>
                        <m:radPr>
                          <m:degHide m:val="on"/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rad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func>
                        <m:func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ad>
                            <m:radPr>
                              <m:degHide m:val="on"/>
                              <m:ctrl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rad>
                        </m:den>
                      </m:f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den>
                      </m:f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  <a:latin typeface="Helvetica" pitchFamily="2" charset="0"/>
                </a:endParaRPr>
              </a:p>
              <a:p>
                <a:pPr algn="ctr"/>
                <a:endParaRPr lang="en-US" sz="2000" dirty="0">
                  <a:solidFill>
                    <a:srgbClr val="0070C0"/>
                  </a:solidFill>
                  <a:latin typeface="Helvetica" pitchFamily="2" charset="0"/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48194FE-515C-E04D-B36B-DD351347E8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5498" y="1448564"/>
                <a:ext cx="7078408" cy="1651414"/>
              </a:xfrm>
              <a:prstGeom prst="rect">
                <a:avLst/>
              </a:prstGeom>
              <a:blipFill>
                <a:blip r:embed="rId5"/>
                <a:stretch>
                  <a:fillRect l="-179" t="-2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 descr="Table&#10;&#10;Description automatically generated">
            <a:extLst>
              <a:ext uri="{FF2B5EF4-FFF2-40B4-BE49-F238E27FC236}">
                <a16:creationId xmlns:a16="http://schemas.microsoft.com/office/drawing/2014/main" id="{076C8039-468A-4B42-8D6F-CFC21A0BF6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96770" y="2866262"/>
            <a:ext cx="4013202" cy="326941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595C912-F2AE-B642-9B32-0A0A9A4F069C}"/>
              </a:ext>
            </a:extLst>
          </p:cNvPr>
          <p:cNvSpPr txBox="1"/>
          <p:nvPr/>
        </p:nvSpPr>
        <p:spPr>
          <a:xfrm>
            <a:off x="7767636" y="2689286"/>
            <a:ext cx="2061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70C0"/>
                </a:solidFill>
                <a:latin typeface="Helvetica" pitchFamily="2" charset="0"/>
              </a:rPr>
              <a:t>Sample</a:t>
            </a:r>
          </a:p>
        </p:txBody>
      </p:sp>
    </p:spTree>
    <p:extLst>
      <p:ext uri="{BB962C8B-B14F-4D97-AF65-F5344CB8AC3E}">
        <p14:creationId xmlns:p14="http://schemas.microsoft.com/office/powerpoint/2010/main" val="3206723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F7502C6-3F10-B145-9BFA-EF8A595ACCCB}"/>
              </a:ext>
            </a:extLst>
          </p:cNvPr>
          <p:cNvSpPr txBox="1"/>
          <p:nvPr/>
        </p:nvSpPr>
        <p:spPr>
          <a:xfrm>
            <a:off x="196850" y="399045"/>
            <a:ext cx="11798300" cy="510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000" dirty="0">
                <a:solidFill>
                  <a:schemeClr val="bg1"/>
                </a:solidFill>
                <a:latin typeface="Helvetica"/>
                <a:cs typeface="Helvetica"/>
              </a:rPr>
              <a:t>Random Forest Trial (w/o Feature Selection) – Young’s Modulus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4EBD64-9C34-9E4A-ADEB-E2063AE5C930}"/>
              </a:ext>
            </a:extLst>
          </p:cNvPr>
          <p:cNvSpPr txBox="1"/>
          <p:nvPr/>
        </p:nvSpPr>
        <p:spPr>
          <a:xfrm>
            <a:off x="5826125" y="1173103"/>
            <a:ext cx="3121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List of transformations Used:</a:t>
            </a:r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F804A126-33A3-6840-A7B8-FF0AF459F7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3847" y="816699"/>
            <a:ext cx="7784306" cy="5224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522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F7502C6-3F10-B145-9BFA-EF8A595ACCCB}"/>
              </a:ext>
            </a:extLst>
          </p:cNvPr>
          <p:cNvSpPr txBox="1"/>
          <p:nvPr/>
        </p:nvSpPr>
        <p:spPr>
          <a:xfrm>
            <a:off x="196850" y="399045"/>
            <a:ext cx="11798300" cy="510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000" dirty="0">
                <a:solidFill>
                  <a:schemeClr val="bg1"/>
                </a:solidFill>
                <a:latin typeface="Helvetica"/>
                <a:cs typeface="Helvetica"/>
              </a:rPr>
              <a:t>Conclusion: Next Steps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4EBD64-9C34-9E4A-ADEB-E2063AE5C930}"/>
              </a:ext>
            </a:extLst>
          </p:cNvPr>
          <p:cNvSpPr txBox="1"/>
          <p:nvPr/>
        </p:nvSpPr>
        <p:spPr>
          <a:xfrm>
            <a:off x="5826125" y="1173103"/>
            <a:ext cx="3121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List of transformations Used: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DAF9DE-F511-324E-8160-1B9EF139F010}"/>
              </a:ext>
            </a:extLst>
          </p:cNvPr>
          <p:cNvSpPr txBox="1"/>
          <p:nvPr/>
        </p:nvSpPr>
        <p:spPr>
          <a:xfrm>
            <a:off x="450849" y="1806417"/>
            <a:ext cx="6731000" cy="345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numCol="1" rtlCol="0">
            <a:spAutoFit/>
          </a:bodyPr>
          <a:lstStyle/>
          <a:p>
            <a:pPr marL="342900" indent="-342900">
              <a:lnSpc>
                <a:spcPct val="14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3284BF"/>
                </a:solidFill>
                <a:latin typeface="Helvetica"/>
                <a:cs typeface="Helvetica"/>
              </a:rPr>
              <a:t>Perform </a:t>
            </a:r>
            <a:r>
              <a:rPr lang="en-US" sz="2000" b="1" dirty="0" err="1">
                <a:solidFill>
                  <a:srgbClr val="3284BF"/>
                </a:solidFill>
                <a:latin typeface="Helvetica"/>
                <a:cs typeface="Helvetica"/>
              </a:rPr>
              <a:t>RandomForestRegression</a:t>
            </a:r>
            <a:r>
              <a:rPr lang="en-US" sz="2000" b="1" dirty="0">
                <a:solidFill>
                  <a:srgbClr val="3284BF"/>
                </a:solidFill>
                <a:latin typeface="Helvetica"/>
                <a:cs typeface="Helvetica"/>
              </a:rPr>
              <a:t> for shear modulus and Poisson’s ratio</a:t>
            </a:r>
          </a:p>
          <a:p>
            <a:pPr marL="342900" indent="-342900">
              <a:lnSpc>
                <a:spcPct val="14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3284BF"/>
                </a:solidFill>
                <a:latin typeface="Helvetica"/>
                <a:cs typeface="Helvetica"/>
              </a:rPr>
              <a:t>Use LASSO to perform feature selection from 1</a:t>
            </a:r>
            <a:r>
              <a:rPr lang="en-US" sz="2000" b="1" baseline="30000" dirty="0">
                <a:solidFill>
                  <a:srgbClr val="3284BF"/>
                </a:solidFill>
                <a:latin typeface="Helvetica"/>
                <a:cs typeface="Helvetica"/>
              </a:rPr>
              <a:t>st</a:t>
            </a:r>
            <a:r>
              <a:rPr lang="en-US" sz="2000" b="1" dirty="0">
                <a:solidFill>
                  <a:srgbClr val="3284BF"/>
                </a:solidFill>
                <a:latin typeface="Helvetica"/>
                <a:cs typeface="Helvetica"/>
              </a:rPr>
              <a:t> level mathematical transformations</a:t>
            </a:r>
          </a:p>
          <a:p>
            <a:pPr marL="342900" indent="-342900">
              <a:lnSpc>
                <a:spcPct val="14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3284BF"/>
                </a:solidFill>
                <a:latin typeface="Helvetica"/>
                <a:cs typeface="Helvetica"/>
              </a:rPr>
              <a:t>Repeat </a:t>
            </a:r>
            <a:r>
              <a:rPr lang="en-US" sz="2000" b="1" dirty="0" err="1">
                <a:solidFill>
                  <a:srgbClr val="3284BF"/>
                </a:solidFill>
                <a:latin typeface="Helvetica"/>
                <a:cs typeface="Helvetica"/>
              </a:rPr>
              <a:t>RandomForestRegression</a:t>
            </a:r>
            <a:r>
              <a:rPr lang="en-US" sz="2000" b="1" dirty="0">
                <a:solidFill>
                  <a:srgbClr val="3284BF"/>
                </a:solidFill>
                <a:latin typeface="Helvetica"/>
                <a:cs typeface="Helvetica"/>
              </a:rPr>
              <a:t> with newly picked features</a:t>
            </a:r>
          </a:p>
          <a:p>
            <a:pPr marL="342900" indent="-342900">
              <a:lnSpc>
                <a:spcPct val="14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3284BF"/>
                </a:solidFill>
                <a:latin typeface="Helvetica"/>
                <a:cs typeface="Helvetica"/>
              </a:rPr>
              <a:t>Organize into functions and classes</a:t>
            </a:r>
          </a:p>
        </p:txBody>
      </p:sp>
      <p:pic>
        <p:nvPicPr>
          <p:cNvPr id="10242" name="Picture 2" descr="Simple Spooky Halloween Ghosts - Free Clip Art | Ghost template, Cute  ghost, Halloween clips">
            <a:extLst>
              <a:ext uri="{FF2B5EF4-FFF2-40B4-BE49-F238E27FC236}">
                <a16:creationId xmlns:a16="http://schemas.microsoft.com/office/drawing/2014/main" id="{522C9B70-BEE9-3848-BC63-F0D8DC0190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4137" y="1542435"/>
            <a:ext cx="3840163" cy="3379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481FEDF-5ABB-A048-987F-8CD11032A087}"/>
              </a:ext>
            </a:extLst>
          </p:cNvPr>
          <p:cNvSpPr txBox="1"/>
          <p:nvPr/>
        </p:nvSpPr>
        <p:spPr>
          <a:xfrm>
            <a:off x="2085975" y="5815013"/>
            <a:ext cx="6030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Look at CS 111 Reading notes for tips on what to improve here</a:t>
            </a:r>
          </a:p>
        </p:txBody>
      </p:sp>
    </p:spTree>
    <p:extLst>
      <p:ext uri="{BB962C8B-B14F-4D97-AF65-F5344CB8AC3E}">
        <p14:creationId xmlns:p14="http://schemas.microsoft.com/office/powerpoint/2010/main" val="1074184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218</TotalTime>
  <Words>332</Words>
  <Application>Microsoft Macintosh PowerPoint</Application>
  <PresentationFormat>Widescreen</PresentationFormat>
  <Paragraphs>43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Helvetica</vt:lpstr>
      <vt:lpstr>Helvetica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Zachary Chang</dc:creator>
  <cp:lastModifiedBy>Zachary Chang</cp:lastModifiedBy>
  <cp:revision>15</cp:revision>
  <dcterms:created xsi:type="dcterms:W3CDTF">2020-10-30T22:49:44Z</dcterms:created>
  <dcterms:modified xsi:type="dcterms:W3CDTF">2020-10-31T02:27:44Z</dcterms:modified>
</cp:coreProperties>
</file>