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5" r:id="rId2"/>
    <p:sldId id="256" r:id="rId3"/>
    <p:sldId id="287" r:id="rId4"/>
    <p:sldId id="286" r:id="rId5"/>
    <p:sldId id="288" r:id="rId6"/>
    <p:sldId id="289" r:id="rId7"/>
    <p:sldId id="294" r:id="rId8"/>
    <p:sldId id="295" r:id="rId9"/>
    <p:sldId id="293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71E3-2218-D247-AE4E-520E34DE8C31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5F9F-245C-C444-84F8-8B78A39B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20A2-76DF-FF46-BAD5-D58AD6025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https://www.ansys.com/-/media/ansys/corporate/blog/materials-blogs/machine-learning-materials-science/machine-learning-materials-science-understanding.jpg?h=450&amp;w=600&amp;la=en&amp;hash=546CB0DA15E418C411AD81DB71F83418CA4957AF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252CEE-A511-684F-A967-36FE177B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05056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mulation improves the understanding of material properties, including atomic behavior, that is hard to probe experimentally. ">
            <a:extLst>
              <a:ext uri="{FF2B5EF4-FFF2-40B4-BE49-F238E27FC236}">
                <a16:creationId xmlns:a16="http://schemas.microsoft.com/office/drawing/2014/main" id="{00D8A647-7EE0-A04F-81F1-6360D64E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3778" cy="68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604A8F-487E-0944-B58E-2E5FF3EE37F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356" y1="70395" x2="22356" y2="70395"/>
                        <a14:foregroundMark x1="37462" y1="44079" x2="37462" y2="44079"/>
                        <a14:foregroundMark x1="57100" y1="50000" x2="57100" y2="50000"/>
                        <a14:foregroundMark x1="74018" y1="52632" x2="74018" y2="5263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18676" y="5342261"/>
            <a:ext cx="3922716" cy="18013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27D336-A522-2545-8B3B-7933E8F1C79D}"/>
              </a:ext>
            </a:extLst>
          </p:cNvPr>
          <p:cNvSpPr txBox="1"/>
          <p:nvPr/>
        </p:nvSpPr>
        <p:spPr>
          <a:xfrm>
            <a:off x="0" y="39835"/>
            <a:ext cx="11887200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cap="small" spc="-300" dirty="0">
                <a:ln w="3175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Week 2</a:t>
            </a:r>
          </a:p>
          <a:p>
            <a:pPr>
              <a:lnSpc>
                <a:spcPct val="90000"/>
              </a:lnSpc>
            </a:pPr>
            <a:r>
              <a:rPr lang="en-US" sz="8000" b="1" cap="small" spc="-300" dirty="0">
                <a:ln w="3175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Lasso – Feature Selection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9F6AB-5FF4-F94B-8EA2-486536F45BA3}"/>
              </a:ext>
            </a:extLst>
          </p:cNvPr>
          <p:cNvSpPr txBox="1"/>
          <p:nvPr/>
        </p:nvSpPr>
        <p:spPr>
          <a:xfrm>
            <a:off x="78056" y="3429604"/>
            <a:ext cx="12366703" cy="147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Helvetica Light"/>
                <a:cs typeface="Helvetica Light"/>
              </a:rPr>
              <a:t>Zachary Chang</a:t>
            </a:r>
            <a:endParaRPr lang="en-US" sz="4000" b="1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University of California, Los Angeles (UCLA)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Contact: zachang890@g.ucla.edu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6104D-03C1-4A44-B9A3-EBE9BCE55F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771" y="3141950"/>
            <a:ext cx="3699434" cy="3358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BBD01-45F1-394E-A57D-05C076DE2D0E}"/>
              </a:ext>
            </a:extLst>
          </p:cNvPr>
          <p:cNvSpPr txBox="1"/>
          <p:nvPr/>
        </p:nvSpPr>
        <p:spPr>
          <a:xfrm>
            <a:off x="8481326" y="6239328"/>
            <a:ext cx="349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P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hysics of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mo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R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phous  and</a:t>
            </a:r>
          </a:p>
          <a:p>
            <a:pPr algn="ctr"/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I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norganic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olids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Lab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oratory</a:t>
            </a:r>
          </a:p>
        </p:txBody>
      </p:sp>
    </p:spTree>
    <p:extLst>
      <p:ext uri="{BB962C8B-B14F-4D97-AF65-F5344CB8AC3E}">
        <p14:creationId xmlns:p14="http://schemas.microsoft.com/office/powerpoint/2010/main" val="33567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51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Conclusion: Next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AF9DE-F511-324E-8160-1B9EF139F010}"/>
              </a:ext>
            </a:extLst>
          </p:cNvPr>
          <p:cNvSpPr txBox="1"/>
          <p:nvPr/>
        </p:nvSpPr>
        <p:spPr>
          <a:xfrm>
            <a:off x="429078" y="2493955"/>
            <a:ext cx="6731000" cy="1476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Make modifications to the number of selected features used to perform 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RandomForestRegressor</a:t>
            </a:r>
            <a:endParaRPr lang="en-US" sz="2000" b="1" dirty="0">
              <a:solidFill>
                <a:srgbClr val="3284BF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Possibly add more features to perform predictions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2ED304-301D-A347-972A-88BB3C8E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84" y="1542435"/>
            <a:ext cx="3948009" cy="3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Background &amp; Motivation/Goal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F8E49-9DB7-B041-952F-419BEA3E4650}"/>
              </a:ext>
            </a:extLst>
          </p:cNvPr>
          <p:cNvSpPr txBox="1"/>
          <p:nvPr/>
        </p:nvSpPr>
        <p:spPr>
          <a:xfrm>
            <a:off x="279399" y="1502168"/>
            <a:ext cx="6731000" cy="3758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LASSO to potentially create a more accurate model to predict Young’s Modulus, Shear Modulus, and Poisson’s Ratio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Type of Data (From Last Week): 1603 x 132 matrix of transformed features (squared, cubed, exponential, etc.)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Helvetica"/>
                <a:cs typeface="Helvetica"/>
              </a:rPr>
              <a:t>Goal for the Week: Use transformed data &amp; LASSO to find the best features for prediction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EC12C7-3200-B547-8E2E-0ACC375B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1" y="1808671"/>
            <a:ext cx="3145971" cy="31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415479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From Last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A9EA7-E96D-3E40-92A7-E78B99B533F9}"/>
              </a:ext>
            </a:extLst>
          </p:cNvPr>
          <p:cNvSpPr txBox="1"/>
          <p:nvPr/>
        </p:nvSpPr>
        <p:spPr>
          <a:xfrm>
            <a:off x="3239929" y="5646856"/>
            <a:ext cx="571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Sample of 1603 x 132 Matrix of Transformed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8F909-4CE7-6044-96ED-5B843DF9CF4E}"/>
              </a:ext>
            </a:extLst>
          </p:cNvPr>
          <p:cNvSpPr txBox="1"/>
          <p:nvPr/>
        </p:nvSpPr>
        <p:spPr>
          <a:xfrm>
            <a:off x="7352214" y="841812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Excerpt from N x P matrix of atomic mol %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8D1381B-9CDB-D743-814E-3F922355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57" y="1211144"/>
            <a:ext cx="10520686" cy="42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Random Forest Before Feature Sel.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3CFA9C-ACEE-144E-9A16-29F2ADD7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" y="1472967"/>
            <a:ext cx="4051050" cy="344442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B6B4F2C-DB9A-2F46-8BC7-9EBA5D52F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657" y="1508555"/>
            <a:ext cx="4130921" cy="338549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058F565-C949-2947-9651-22CB854C3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553" y="1414037"/>
            <a:ext cx="4051050" cy="35314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FB56D1-6549-534E-A83C-3B953D9B61F0}"/>
              </a:ext>
            </a:extLst>
          </p:cNvPr>
          <p:cNvSpPr txBox="1"/>
          <p:nvPr/>
        </p:nvSpPr>
        <p:spPr>
          <a:xfrm>
            <a:off x="4330449" y="5385033"/>
            <a:ext cx="25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 – 50 Tree Estimators</a:t>
            </a:r>
          </a:p>
        </p:txBody>
      </p:sp>
    </p:spTree>
    <p:extLst>
      <p:ext uri="{BB962C8B-B14F-4D97-AF65-F5344CB8AC3E}">
        <p14:creationId xmlns:p14="http://schemas.microsoft.com/office/powerpoint/2010/main" val="258822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9" y="4613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Finding Best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4F4E5-EA31-EB49-B96B-CE4DF1C3B120}"/>
              </a:ext>
            </a:extLst>
          </p:cNvPr>
          <p:cNvSpPr txBox="1"/>
          <p:nvPr/>
        </p:nvSpPr>
        <p:spPr>
          <a:xfrm>
            <a:off x="279399" y="1502168"/>
            <a:ext cx="6731000" cy="4877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Tunable alpha value for LASSO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As suggested, used alpha values: [10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0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, 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-1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, 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-1.5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, 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-2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, 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-2.5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] (did not go smaller for performance sake)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Used random seed values for train test split [1-70 at intervals of 5]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Ran LASSO on each train test dataset, and each alpha value (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max_iter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= 150k) – found RMSE for each run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Calculated average RMSE across all random seeds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9B22B6C-DFEC-9E4E-91AE-050AA435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09" y="2354602"/>
            <a:ext cx="4297592" cy="2148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CC47A-1577-7040-B4BD-76D31CB7137E}"/>
              </a:ext>
            </a:extLst>
          </p:cNvPr>
          <p:cNvSpPr txBox="1"/>
          <p:nvPr/>
        </p:nvSpPr>
        <p:spPr>
          <a:xfrm>
            <a:off x="7040084" y="4385922"/>
            <a:ext cx="495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Sample RMSE values for corresponding to each of 5 alpha values (Young’s mod.)</a:t>
            </a:r>
          </a:p>
        </p:txBody>
      </p:sp>
    </p:spTree>
    <p:extLst>
      <p:ext uri="{BB962C8B-B14F-4D97-AF65-F5344CB8AC3E}">
        <p14:creationId xmlns:p14="http://schemas.microsoft.com/office/powerpoint/2010/main" val="23638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8" y="387966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Visualizing RMSE vs. –log(alpha)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E5DE50F-41EF-1F4C-875B-1FD3BEA9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6" y="1037375"/>
            <a:ext cx="4601853" cy="291654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21A05B0-925A-B145-9D1D-0C18D85E5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102" y="1037375"/>
            <a:ext cx="4749416" cy="319858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4F42024-6D20-B545-9B29-11DD3FBB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514" y="3467106"/>
            <a:ext cx="4046727" cy="26763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B989C0-6E30-0A4F-B08B-6A607D655895}"/>
              </a:ext>
            </a:extLst>
          </p:cNvPr>
          <p:cNvSpPr txBox="1"/>
          <p:nvPr/>
        </p:nvSpPr>
        <p:spPr>
          <a:xfrm>
            <a:off x="3483744" y="610070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(Change in RMSE exaggerated due to small scale)</a:t>
            </a:r>
          </a:p>
        </p:txBody>
      </p:sp>
    </p:spTree>
    <p:extLst>
      <p:ext uri="{BB962C8B-B14F-4D97-AF65-F5344CB8AC3E}">
        <p14:creationId xmlns:p14="http://schemas.microsoft.com/office/powerpoint/2010/main" val="16128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9" y="4613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Finding Best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4F4E5-EA31-EB49-B96B-CE4DF1C3B120}"/>
              </a:ext>
            </a:extLst>
          </p:cNvPr>
          <p:cNvSpPr txBox="1"/>
          <p:nvPr/>
        </p:nvSpPr>
        <p:spPr>
          <a:xfrm>
            <a:off x="333828" y="1485391"/>
            <a:ext cx="5490030" cy="388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Found coefficient values to see which features are best predictors for the values we want to predict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Ranked features by absolute value of coefficients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(Removed features with coefficients of zero)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Picked out top features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DB2EE3-79B6-4741-814C-E9B57BFB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165" y="1208313"/>
            <a:ext cx="6092984" cy="42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0B2546-5A45-664A-8557-D658A27C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52" y="337955"/>
            <a:ext cx="9931494" cy="5747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BC5F6-4B0A-B641-9B59-53DC9AF82799}"/>
              </a:ext>
            </a:extLst>
          </p:cNvPr>
          <p:cNvSpPr txBox="1"/>
          <p:nvPr/>
        </p:nvSpPr>
        <p:spPr>
          <a:xfrm>
            <a:off x="3618467" y="6150713"/>
            <a:ext cx="495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Excerpt of Young’s Mod.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Coeffs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2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9" y="4613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Testing with Selected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51A74-45F7-B14B-ABAE-1554FD27988F}"/>
              </a:ext>
            </a:extLst>
          </p:cNvPr>
          <p:cNvSpPr txBox="1"/>
          <p:nvPr/>
        </p:nvSpPr>
        <p:spPr>
          <a:xfrm>
            <a:off x="3483713" y="5875456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Random Forest Regressor Pt.2 (To be continued)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FD58F77-1BA1-EB46-96C3-42CBE540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9" y="1110734"/>
            <a:ext cx="4250750" cy="283663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86AC59A-BD57-7C46-A046-16FDB89F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915" y="2930052"/>
            <a:ext cx="4295347" cy="2681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83CF6ED-9FDF-8949-8491-BECD9DB26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477" y="1110733"/>
            <a:ext cx="4293523" cy="28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338</Words>
  <Application>Microsoft Macintosh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Chang</dc:creator>
  <cp:lastModifiedBy>Zachary Chang</cp:lastModifiedBy>
  <cp:revision>23</cp:revision>
  <dcterms:created xsi:type="dcterms:W3CDTF">2020-10-30T22:49:44Z</dcterms:created>
  <dcterms:modified xsi:type="dcterms:W3CDTF">2020-11-07T00:14:20Z</dcterms:modified>
</cp:coreProperties>
</file>