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56" r:id="rId3"/>
    <p:sldId id="287" r:id="rId4"/>
    <p:sldId id="286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71E3-2218-D247-AE4E-520E34DE8C31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F9F-245C-C444-84F8-8B78A39B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0A2-76DF-FF46-BAD5-D58AD6025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https://www.ansys.com/-/media/ansys/corporate/blog/materials-blogs/machine-learning-materials-science/machine-learning-materials-science-understanding.jpg?h=450&amp;w=600&amp;la=en&amp;hash=546CB0DA15E418C411AD81DB71F83418CA4957AF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52CEE-A511-684F-A967-36FE177B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mulation improves the understanding of material properties, including atomic behavior, that is hard to probe experimentally. ">
            <a:extLst>
              <a:ext uri="{FF2B5EF4-FFF2-40B4-BE49-F238E27FC236}">
                <a16:creationId xmlns:a16="http://schemas.microsoft.com/office/drawing/2014/main" id="{00D8A647-7EE0-A04F-81F1-6360D64E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778" cy="68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04A8F-487E-0944-B58E-2E5FF3E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56" y1="70395" x2="22356" y2="70395"/>
                        <a14:foregroundMark x1="37462" y1="44079" x2="37462" y2="44079"/>
                        <a14:foregroundMark x1="57100" y1="50000" x2="57100" y2="50000"/>
                        <a14:foregroundMark x1="74018" y1="52632" x2="74018" y2="5263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8676" y="5342261"/>
            <a:ext cx="3922716" cy="1801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27D336-A522-2545-8B3B-7933E8F1C79D}"/>
              </a:ext>
            </a:extLst>
          </p:cNvPr>
          <p:cNvSpPr txBox="1"/>
          <p:nvPr/>
        </p:nvSpPr>
        <p:spPr>
          <a:xfrm>
            <a:off x="0" y="39835"/>
            <a:ext cx="11887200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cap="small" spc="-30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Week 4</a:t>
            </a:r>
            <a:endParaRPr lang="en-US" sz="8000" b="1" cap="small" spc="-300" dirty="0">
              <a:ln w="3175">
                <a:noFill/>
              </a:ln>
              <a:solidFill>
                <a:schemeClr val="bg1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Onboarding – Feature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9F6AB-5FF4-F94B-8EA2-486536F45BA3}"/>
              </a:ext>
            </a:extLst>
          </p:cNvPr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Helvetica Light"/>
                <a:cs typeface="Helvetica Light"/>
              </a:rPr>
              <a:t>Zachary Chang</a:t>
            </a:r>
            <a:endParaRPr lang="en-US" sz="4000" b="1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University of California, Los Angeles (UCLA)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Contact: zachang890@g.ucla.edu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104D-03C1-4A44-B9A3-EBE9BCE55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71" y="3141950"/>
            <a:ext cx="3699434" cy="335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BBD01-45F1-394E-A57D-05C076DE2D0E}"/>
              </a:ext>
            </a:extLst>
          </p:cNvPr>
          <p:cNvSpPr txBox="1"/>
          <p:nvPr/>
        </p:nvSpPr>
        <p:spPr>
          <a:xfrm>
            <a:off x="8481326" y="6239328"/>
            <a:ext cx="34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hysics of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mo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phous  and</a:t>
            </a:r>
          </a:p>
          <a:p>
            <a:pPr algn="ctr"/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I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norganic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olids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Lab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oratory</a:t>
            </a:r>
          </a:p>
        </p:txBody>
      </p:sp>
    </p:spTree>
    <p:extLst>
      <p:ext uri="{BB962C8B-B14F-4D97-AF65-F5344CB8AC3E}">
        <p14:creationId xmlns:p14="http://schemas.microsoft.com/office/powerpoint/2010/main" val="3356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Background &amp; Motivation/Goal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279399" y="1909673"/>
            <a:ext cx="6731000" cy="418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Data Provided: 1603 data points, Compound to element compositions [ex. Al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2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3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= 2 Al + 3 O]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Type of Data (Relevant): Given chemical compound composition (compound mol %) &amp; Young’s Modulus, Shear Modulus, and Poisson’s Ration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Goal for the Week: Familiarize with data &amp; write functions to find weighted averages for relevant features &amp; begin using </a:t>
            </a:r>
            <a:r>
              <a:rPr lang="en-US" sz="2000" b="1" dirty="0" err="1">
                <a:solidFill>
                  <a:srgbClr val="FF0000"/>
                </a:solidFill>
                <a:latin typeface="Helvetica"/>
                <a:cs typeface="Helvetica"/>
              </a:rPr>
              <a:t>RandomForestReg</a:t>
            </a: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. &amp; LASSO</a:t>
            </a:r>
          </a:p>
        </p:txBody>
      </p:sp>
      <p:pic>
        <p:nvPicPr>
          <p:cNvPr id="1026" name="Picture 2" descr="Forest clipart halloween, Forest halloween Transparent FREE for download on  WebStockReview 2020">
            <a:extLst>
              <a:ext uri="{FF2B5EF4-FFF2-40B4-BE49-F238E27FC236}">
                <a16:creationId xmlns:a16="http://schemas.microsoft.com/office/drawing/2014/main" id="{79E4E7C1-5C62-784A-A420-DFFA7C90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68" y="1621971"/>
            <a:ext cx="315728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415479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Process: Extract Atomic Mol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7199313" y="4101496"/>
            <a:ext cx="4795837" cy="2640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compound mol % values to construct a 1603 x 25 matrix where 1603 = number of glass samples and 25 = number of elements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  <a:sym typeface="Wingdings" pitchFamily="2" charset="2"/>
              </a:rPr>
              <a:t> matrix values are atomic mol % for each glass sample</a:t>
            </a:r>
            <a:endParaRPr lang="en-US" sz="2000" b="1" dirty="0">
              <a:solidFill>
                <a:srgbClr val="3284BF"/>
              </a:solidFill>
              <a:latin typeface="Helvetic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5F3FE-F4BF-9D40-9ED2-62161531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" y="1058403"/>
            <a:ext cx="3062287" cy="2756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A9EA7-E96D-3E40-92A7-E78B99B533F9}"/>
              </a:ext>
            </a:extLst>
          </p:cNvPr>
          <p:cNvSpPr txBox="1"/>
          <p:nvPr/>
        </p:nvSpPr>
        <p:spPr>
          <a:xfrm>
            <a:off x="196850" y="383454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80CB-0737-9E48-8AE5-359602C54398}"/>
              </a:ext>
            </a:extLst>
          </p:cNvPr>
          <p:cNvSpPr txBox="1"/>
          <p:nvPr/>
        </p:nvSpPr>
        <p:spPr>
          <a:xfrm>
            <a:off x="4819926" y="2486419"/>
            <a:ext cx="358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 [per-element weighted avg.]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C70F3-FC2E-C543-BC67-18B6C4A8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1" y="4431461"/>
            <a:ext cx="6651171" cy="1416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850C5-00D6-244C-8EA8-1203259A155C}"/>
              </a:ext>
            </a:extLst>
          </p:cNvPr>
          <p:cNvSpPr txBox="1"/>
          <p:nvPr/>
        </p:nvSpPr>
        <p:spPr>
          <a:xfrm>
            <a:off x="196850" y="59338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905AC-2C5D-034D-89A5-3BA9BF0C47DA}"/>
              </a:ext>
            </a:extLst>
          </p:cNvPr>
          <p:cNvCxnSpPr/>
          <p:nvPr/>
        </p:nvCxnSpPr>
        <p:spPr>
          <a:xfrm>
            <a:off x="3649936" y="2640714"/>
            <a:ext cx="97921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184B3-3231-B54D-A446-109BEE2F650E}"/>
              </a:ext>
            </a:extLst>
          </p:cNvPr>
          <p:cNvCxnSpPr>
            <a:cxnSpLocks/>
          </p:cNvCxnSpPr>
          <p:nvPr/>
        </p:nvCxnSpPr>
        <p:spPr>
          <a:xfrm flipV="1">
            <a:off x="5684593" y="2970983"/>
            <a:ext cx="939022" cy="13746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482204C-8458-BE44-8DCD-FDD65C102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795" y="1213493"/>
            <a:ext cx="3893854" cy="2318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48F909-4CE7-6044-96ED-5B843DF9CF4E}"/>
              </a:ext>
            </a:extLst>
          </p:cNvPr>
          <p:cNvSpPr txBox="1"/>
          <p:nvPr/>
        </p:nvSpPr>
        <p:spPr>
          <a:xfrm>
            <a:off x="7352214" y="841812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Excerpt from N x P matrix of atomic mol %</a:t>
            </a:r>
          </a:p>
        </p:txBody>
      </p:sp>
    </p:spTree>
    <p:extLst>
      <p:ext uri="{BB962C8B-B14F-4D97-AF65-F5344CB8AC3E}">
        <p14:creationId xmlns:p14="http://schemas.microsoft.com/office/powerpoint/2010/main" val="6671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Transformation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2DCA5D-6926-EF4A-BD28-3D89794FA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36522"/>
              </p:ext>
            </p:extLst>
          </p:nvPr>
        </p:nvGraphicFramePr>
        <p:xfrm>
          <a:off x="1289050" y="2123122"/>
          <a:ext cx="3568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9398388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54367382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517217248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92171331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56671733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0063680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686553654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7410969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4900491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69482990"/>
                    </a:ext>
                  </a:extLst>
                </a:gridCol>
              </a:tblGrid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74827207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323027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09442516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5430594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49012745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3265810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8955212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15245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40F4A-D881-1744-8020-874D2B375525}"/>
              </a:ext>
            </a:extLst>
          </p:cNvPr>
          <p:cNvSpPr txBox="1"/>
          <p:nvPr/>
        </p:nvSpPr>
        <p:spPr>
          <a:xfrm>
            <a:off x="97681" y="5189814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1603 x 25 Matrix with each glass sample’s atomic mol %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55EBD24-67E3-FC4B-836C-7564FB6A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9722"/>
            <a:ext cx="5511851" cy="230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556DE-A95A-9C4A-A8A5-84845E8957CE}"/>
              </a:ext>
            </a:extLst>
          </p:cNvPr>
          <p:cNvSpPr txBox="1"/>
          <p:nvPr/>
        </p:nvSpPr>
        <p:spPr>
          <a:xfrm>
            <a:off x="6303791" y="517756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Introducing 25 x 12 Matrix with relevant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688B-84C2-AB40-B509-4D405B4173D0}"/>
              </a:ext>
            </a:extLst>
          </p:cNvPr>
          <p:cNvSpPr txBox="1"/>
          <p:nvPr/>
        </p:nvSpPr>
        <p:spPr>
          <a:xfrm>
            <a:off x="5832947" y="327907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5" y="5661157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Result: 1603 x 12 Matrix </a:t>
            </a:r>
            <a:r>
              <a:rPr lang="en-US" sz="3000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 weighted features</a:t>
            </a:r>
            <a:endParaRPr lang="en-US" sz="3000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Weighted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4" y="5632966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Resulting Matrix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E93160-F811-A643-A8B5-8E1F1842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2" y="1361673"/>
            <a:ext cx="1016685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8" y="387966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929226" y="1019426"/>
            <a:ext cx="103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Basic Normalization function (bounds data in interval [0,1])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CE4E02-9300-2346-B9E2-A19CD23D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49" y="1310789"/>
            <a:ext cx="3111500" cy="107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64366-4BD0-3E4D-BD5D-22BBD4AC0DE4}"/>
              </a:ext>
            </a:extLst>
          </p:cNvPr>
          <p:cNvCxnSpPr>
            <a:cxnSpLocks/>
          </p:cNvCxnSpPr>
          <p:nvPr/>
        </p:nvCxnSpPr>
        <p:spPr>
          <a:xfrm>
            <a:off x="6095999" y="2500312"/>
            <a:ext cx="0" cy="9286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3AA58D4-419F-9D42-A45D-A43AEEEF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91" y="3539023"/>
            <a:ext cx="8735815" cy="30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Transformations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1064959" y="1173103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Paper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D1BF8-9576-BB48-A6C3-16A2DAF8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573213"/>
            <a:ext cx="3403600" cy="11684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F3E398-379A-6749-AA58-50FAC743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3266372"/>
            <a:ext cx="5003800" cy="322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BD230-318B-2747-AF53-F181157AC073}"/>
              </a:ext>
            </a:extLst>
          </p:cNvPr>
          <p:cNvSpPr txBox="1"/>
          <p:nvPr/>
        </p:nvSpPr>
        <p:spPr>
          <a:xfrm>
            <a:off x="1064958" y="2866262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Video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/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Helvetica" pitchFamily="2" charset="0"/>
                  </a:rPr>
                  <a:t>Functions Used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Helvetica" pitchFamily="2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blipFill>
                <a:blip r:embed="rId5"/>
                <a:stretch>
                  <a:fillRect l="-179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076C8039-468A-4B42-8D6F-CFC21A0BF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770" y="2866262"/>
            <a:ext cx="4013202" cy="3269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95C912-F2AE-B642-9B32-0A0A9A4F069C}"/>
              </a:ext>
            </a:extLst>
          </p:cNvPr>
          <p:cNvSpPr txBox="1"/>
          <p:nvPr/>
        </p:nvSpPr>
        <p:spPr>
          <a:xfrm>
            <a:off x="7767636" y="2689286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2067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Random Forest Trial (w/o Feature Selection) – Young’s Modulus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804A126-33A3-6840-A7B8-FF0AF45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816699"/>
            <a:ext cx="7784306" cy="52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Conclusion: Next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9DE-F511-324E-8160-1B9EF139F010}"/>
              </a:ext>
            </a:extLst>
          </p:cNvPr>
          <p:cNvSpPr txBox="1"/>
          <p:nvPr/>
        </p:nvSpPr>
        <p:spPr>
          <a:xfrm>
            <a:off x="450849" y="1806417"/>
            <a:ext cx="6731000" cy="345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Perform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for shear modulus and Poisson’s ratio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LASSO to perform feature selection from 1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st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level mathematical transformations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Repeat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with newly picked features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Organize into functions and classes</a:t>
            </a:r>
          </a:p>
        </p:txBody>
      </p:sp>
      <p:pic>
        <p:nvPicPr>
          <p:cNvPr id="10242" name="Picture 2" descr="Simple Spooky Halloween Ghosts - Free Clip Art | Ghost template, Cute  ghost, Halloween clips">
            <a:extLst>
              <a:ext uri="{FF2B5EF4-FFF2-40B4-BE49-F238E27FC236}">
                <a16:creationId xmlns:a16="http://schemas.microsoft.com/office/drawing/2014/main" id="{522C9B70-BEE9-3848-BC63-F0D8DC01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7" y="1542435"/>
            <a:ext cx="3840163" cy="33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1FEDF-5ABB-A048-987F-8CD11032A087}"/>
              </a:ext>
            </a:extLst>
          </p:cNvPr>
          <p:cNvSpPr txBox="1"/>
          <p:nvPr/>
        </p:nvSpPr>
        <p:spPr>
          <a:xfrm>
            <a:off x="2085975" y="5815013"/>
            <a:ext cx="60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 at CS 111 Reading notes for tips on what to improve here</a:t>
            </a:r>
          </a:p>
        </p:txBody>
      </p:sp>
    </p:spTree>
    <p:extLst>
      <p:ext uri="{BB962C8B-B14F-4D97-AF65-F5344CB8AC3E}">
        <p14:creationId xmlns:p14="http://schemas.microsoft.com/office/powerpoint/2010/main" val="10741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332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Chang</dc:creator>
  <cp:lastModifiedBy>Zachary Chang</cp:lastModifiedBy>
  <cp:revision>16</cp:revision>
  <dcterms:created xsi:type="dcterms:W3CDTF">2020-10-30T22:49:44Z</dcterms:created>
  <dcterms:modified xsi:type="dcterms:W3CDTF">2020-11-07T01:42:06Z</dcterms:modified>
</cp:coreProperties>
</file>