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Lst>
  <p:notesMasterIdLst>
    <p:notesMasterId r:id="rId29"/>
  </p:notesMasterIdLst>
  <p:handoutMasterIdLst>
    <p:handoutMasterId r:id="rId30"/>
  </p:handoutMasterIdLst>
  <p:sldIdLst>
    <p:sldId id="312" r:id="rId6"/>
    <p:sldId id="330" r:id="rId7"/>
    <p:sldId id="313" r:id="rId8"/>
    <p:sldId id="314" r:id="rId9"/>
    <p:sldId id="315" r:id="rId10"/>
    <p:sldId id="316" r:id="rId11"/>
    <p:sldId id="339" r:id="rId12"/>
    <p:sldId id="340" r:id="rId13"/>
    <p:sldId id="341" r:id="rId14"/>
    <p:sldId id="317" r:id="rId15"/>
    <p:sldId id="332" r:id="rId16"/>
    <p:sldId id="331" r:id="rId17"/>
    <p:sldId id="333" r:id="rId18"/>
    <p:sldId id="334" r:id="rId19"/>
    <p:sldId id="337" r:id="rId20"/>
    <p:sldId id="336" r:id="rId21"/>
    <p:sldId id="338" r:id="rId22"/>
    <p:sldId id="342" r:id="rId23"/>
    <p:sldId id="320" r:id="rId24"/>
    <p:sldId id="321" r:id="rId25"/>
    <p:sldId id="322" r:id="rId26"/>
    <p:sldId id="326" r:id="rId27"/>
    <p:sldId id="327" r:id="rId28"/>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 Shilpiya" initials="KS" lastIdx="5" clrIdx="0">
    <p:extLst>
      <p:ext uri="{19B8F6BF-5375-455C-9EA6-DF929625EA0E}">
        <p15:presenceInfo xmlns:p15="http://schemas.microsoft.com/office/powerpoint/2012/main" userId="S::k.shilpiya@Emeritus.org::4a22db0d-4156-4a7a-afdc-d93bd11f0c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a:srgbClr val="99C3B1"/>
    <a:srgbClr val="01703B"/>
    <a:srgbClr val="CCE1D8"/>
    <a:srgbClr val="050305"/>
    <a:srgbClr val="023646"/>
    <a:srgbClr val="FCFCFC"/>
    <a:srgbClr val="FCFFFF"/>
    <a:srgbClr val="FDFDF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78187-0999-DC09-066E-18856B3C3D37}" v="60" dt="2020-03-13T22:02:11.062"/>
    <p1510:client id="{AE600321-98DE-4589-BA7C-4D469965DA05}" v="1026" dt="2020-03-13T09:30:06.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253"/>
    <p:restoredTop sz="94674"/>
  </p:normalViewPr>
  <p:slideViewPr>
    <p:cSldViewPr snapToGrid="0">
      <p:cViewPr varScale="1">
        <p:scale>
          <a:sx n="85" d="100"/>
          <a:sy n="85" d="100"/>
        </p:scale>
        <p:origin x="176" y="100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Shilpiya" userId="4a22db0d-4156-4a7a-afdc-d93bd11f0c6c" providerId="ADAL" clId="{AE600321-98DE-4589-BA7C-4D469965DA05}"/>
    <pc:docChg chg="undo custSel addSld modSld sldOrd">
      <pc:chgData name="K Shilpiya" userId="4a22db0d-4156-4a7a-afdc-d93bd11f0c6c" providerId="ADAL" clId="{AE600321-98DE-4589-BA7C-4D469965DA05}" dt="2020-03-13T09:30:06.482" v="1754" actId="207"/>
      <pc:docMkLst>
        <pc:docMk/>
      </pc:docMkLst>
      <pc:sldChg chg="addSp delSp modSp">
        <pc:chgData name="K Shilpiya" userId="4a22db0d-4156-4a7a-afdc-d93bd11f0c6c" providerId="ADAL" clId="{AE600321-98DE-4589-BA7C-4D469965DA05}" dt="2020-03-11T15:27:40.891" v="475" actId="478"/>
        <pc:sldMkLst>
          <pc:docMk/>
          <pc:sldMk cId="1845801904" sldId="298"/>
        </pc:sldMkLst>
        <pc:spChg chg="mod">
          <ac:chgData name="K Shilpiya" userId="4a22db0d-4156-4a7a-afdc-d93bd11f0c6c" providerId="ADAL" clId="{AE600321-98DE-4589-BA7C-4D469965DA05}" dt="2020-03-11T15:26:46.538" v="471" actId="20577"/>
          <ac:spMkLst>
            <pc:docMk/>
            <pc:sldMk cId="1845801904" sldId="298"/>
            <ac:spMk id="2" creationId="{44683972-0707-467B-8114-DABFD89BD5EA}"/>
          </ac:spMkLst>
        </pc:spChg>
        <pc:spChg chg="del">
          <ac:chgData name="K Shilpiya" userId="4a22db0d-4156-4a7a-afdc-d93bd11f0c6c" providerId="ADAL" clId="{AE600321-98DE-4589-BA7C-4D469965DA05}" dt="2020-03-11T15:27:39.466" v="474" actId="478"/>
          <ac:spMkLst>
            <pc:docMk/>
            <pc:sldMk cId="1845801904" sldId="298"/>
            <ac:spMk id="3" creationId="{6171FFFA-31C3-47E5-945C-A31B408DA867}"/>
          </ac:spMkLst>
        </pc:spChg>
        <pc:spChg chg="add del mod">
          <ac:chgData name="K Shilpiya" userId="4a22db0d-4156-4a7a-afdc-d93bd11f0c6c" providerId="ADAL" clId="{AE600321-98DE-4589-BA7C-4D469965DA05}" dt="2020-03-11T15:27:40.891" v="475" actId="478"/>
          <ac:spMkLst>
            <pc:docMk/>
            <pc:sldMk cId="1845801904" sldId="298"/>
            <ac:spMk id="6" creationId="{0E92502B-4B8F-4F6A-8ACB-C74FF4A28222}"/>
          </ac:spMkLst>
        </pc:spChg>
      </pc:sldChg>
      <pc:sldChg chg="addSp modSp addCm delCm modCm">
        <pc:chgData name="K Shilpiya" userId="4a22db0d-4156-4a7a-afdc-d93bd11f0c6c" providerId="ADAL" clId="{AE600321-98DE-4589-BA7C-4D469965DA05}" dt="2020-03-12T15:25:20.491" v="1660" actId="1035"/>
        <pc:sldMkLst>
          <pc:docMk/>
          <pc:sldMk cId="3490635690" sldId="299"/>
        </pc:sldMkLst>
        <pc:spChg chg="add mod">
          <ac:chgData name="K Shilpiya" userId="4a22db0d-4156-4a7a-afdc-d93bd11f0c6c" providerId="ADAL" clId="{AE600321-98DE-4589-BA7C-4D469965DA05}" dt="2020-03-12T15:25:20.491" v="1660" actId="1035"/>
          <ac:spMkLst>
            <pc:docMk/>
            <pc:sldMk cId="3490635690" sldId="299"/>
            <ac:spMk id="5" creationId="{3BAB92E5-F693-41FC-8D6D-140E48F705AE}"/>
          </ac:spMkLst>
        </pc:spChg>
        <pc:graphicFrameChg chg="mod modGraphic">
          <ac:chgData name="K Shilpiya" userId="4a22db0d-4156-4a7a-afdc-d93bd11f0c6c" providerId="ADAL" clId="{AE600321-98DE-4589-BA7C-4D469965DA05}" dt="2020-03-12T15:25:15.241" v="1649" actId="1036"/>
          <ac:graphicFrameMkLst>
            <pc:docMk/>
            <pc:sldMk cId="3490635690" sldId="299"/>
            <ac:graphicFrameMk id="7" creationId="{6CF164F9-8CA2-45AC-A8E5-E3C18541EBD1}"/>
          </ac:graphicFrameMkLst>
        </pc:graphicFrameChg>
      </pc:sldChg>
      <pc:sldChg chg="modSp">
        <pc:chgData name="K Shilpiya" userId="4a22db0d-4156-4a7a-afdc-d93bd11f0c6c" providerId="ADAL" clId="{AE600321-98DE-4589-BA7C-4D469965DA05}" dt="2020-03-03T10:54:50.272" v="341" actId="20577"/>
        <pc:sldMkLst>
          <pc:docMk/>
          <pc:sldMk cId="1829863221" sldId="304"/>
        </pc:sldMkLst>
        <pc:spChg chg="mod">
          <ac:chgData name="K Shilpiya" userId="4a22db0d-4156-4a7a-afdc-d93bd11f0c6c" providerId="ADAL" clId="{AE600321-98DE-4589-BA7C-4D469965DA05}" dt="2020-03-03T10:54:08.388" v="306" actId="20577"/>
          <ac:spMkLst>
            <pc:docMk/>
            <pc:sldMk cId="1829863221" sldId="304"/>
            <ac:spMk id="2" creationId="{565D03AB-91A8-484F-AA0C-32963EE9D788}"/>
          </ac:spMkLst>
        </pc:spChg>
        <pc:spChg chg="mod">
          <ac:chgData name="K Shilpiya" userId="4a22db0d-4156-4a7a-afdc-d93bd11f0c6c" providerId="ADAL" clId="{AE600321-98DE-4589-BA7C-4D469965DA05}" dt="2020-03-03T10:54:50.272" v="341" actId="20577"/>
          <ac:spMkLst>
            <pc:docMk/>
            <pc:sldMk cId="1829863221" sldId="304"/>
            <ac:spMk id="3" creationId="{20E38634-2341-409E-81BC-1E8371E9DA12}"/>
          </ac:spMkLst>
        </pc:spChg>
      </pc:sldChg>
      <pc:sldChg chg="addSp delSp modSp">
        <pc:chgData name="K Shilpiya" userId="4a22db0d-4156-4a7a-afdc-d93bd11f0c6c" providerId="ADAL" clId="{AE600321-98DE-4589-BA7C-4D469965DA05}" dt="2020-03-11T15:34:23.050" v="752" actId="20577"/>
        <pc:sldMkLst>
          <pc:docMk/>
          <pc:sldMk cId="105093680" sldId="310"/>
        </pc:sldMkLst>
        <pc:spChg chg="mod">
          <ac:chgData name="K Shilpiya" userId="4a22db0d-4156-4a7a-afdc-d93bd11f0c6c" providerId="ADAL" clId="{AE600321-98DE-4589-BA7C-4D469965DA05}" dt="2020-03-11T15:34:23.050" v="752" actId="20577"/>
          <ac:spMkLst>
            <pc:docMk/>
            <pc:sldMk cId="105093680" sldId="310"/>
            <ac:spMk id="2" creationId="{565D03AB-91A8-484F-AA0C-32963EE9D788}"/>
          </ac:spMkLst>
        </pc:spChg>
        <pc:spChg chg="del">
          <ac:chgData name="K Shilpiya" userId="4a22db0d-4156-4a7a-afdc-d93bd11f0c6c" providerId="ADAL" clId="{AE600321-98DE-4589-BA7C-4D469965DA05}" dt="2020-03-11T15:27:28.941" v="472" actId="478"/>
          <ac:spMkLst>
            <pc:docMk/>
            <pc:sldMk cId="105093680" sldId="310"/>
            <ac:spMk id="3" creationId="{20E38634-2341-409E-81BC-1E8371E9DA12}"/>
          </ac:spMkLst>
        </pc:spChg>
        <pc:spChg chg="add del mod">
          <ac:chgData name="K Shilpiya" userId="4a22db0d-4156-4a7a-afdc-d93bd11f0c6c" providerId="ADAL" clId="{AE600321-98DE-4589-BA7C-4D469965DA05}" dt="2020-03-11T15:27:30.759" v="473" actId="478"/>
          <ac:spMkLst>
            <pc:docMk/>
            <pc:sldMk cId="105093680" sldId="310"/>
            <ac:spMk id="6" creationId="{4A830F65-E733-4E72-B52C-7018369E8B20}"/>
          </ac:spMkLst>
        </pc:spChg>
      </pc:sldChg>
      <pc:sldChg chg="modSp addCm delCm modCm">
        <pc:chgData name="K Shilpiya" userId="4a22db0d-4156-4a7a-afdc-d93bd11f0c6c" providerId="ADAL" clId="{AE600321-98DE-4589-BA7C-4D469965DA05}" dt="2020-03-12T10:44:28" v="1354" actId="20577"/>
        <pc:sldMkLst>
          <pc:docMk/>
          <pc:sldMk cId="357251384" sldId="311"/>
        </pc:sldMkLst>
        <pc:spChg chg="mod">
          <ac:chgData name="K Shilpiya" userId="4a22db0d-4156-4a7a-afdc-d93bd11f0c6c" providerId="ADAL" clId="{AE600321-98DE-4589-BA7C-4D469965DA05}" dt="2020-03-12T10:44:28" v="1354" actId="20577"/>
          <ac:spMkLst>
            <pc:docMk/>
            <pc:sldMk cId="357251384" sldId="311"/>
            <ac:spMk id="2" creationId="{CDA85551-42FC-4B02-BDB8-B053FA88BDFD}"/>
          </ac:spMkLst>
        </pc:spChg>
        <pc:spChg chg="mod">
          <ac:chgData name="K Shilpiya" userId="4a22db0d-4156-4a7a-afdc-d93bd11f0c6c" providerId="ADAL" clId="{AE600321-98DE-4589-BA7C-4D469965DA05}" dt="2020-03-12T10:43:59.978" v="1345" actId="12"/>
          <ac:spMkLst>
            <pc:docMk/>
            <pc:sldMk cId="357251384" sldId="311"/>
            <ac:spMk id="6" creationId="{A07A2BC2-171E-4625-AAD0-F900AE09829C}"/>
          </ac:spMkLst>
        </pc:spChg>
        <pc:spChg chg="mod">
          <ac:chgData name="K Shilpiya" userId="4a22db0d-4156-4a7a-afdc-d93bd11f0c6c" providerId="ADAL" clId="{AE600321-98DE-4589-BA7C-4D469965DA05}" dt="2020-03-11T15:34:05.768" v="715" actId="14100"/>
          <ac:spMkLst>
            <pc:docMk/>
            <pc:sldMk cId="357251384" sldId="311"/>
            <ac:spMk id="7" creationId="{5414A939-66F8-46BC-B094-C3B189EF8C7D}"/>
          </ac:spMkLst>
        </pc:spChg>
      </pc:sldChg>
      <pc:sldChg chg="modSp">
        <pc:chgData name="K Shilpiya" userId="4a22db0d-4156-4a7a-afdc-d93bd11f0c6c" providerId="ADAL" clId="{AE600321-98DE-4589-BA7C-4D469965DA05}" dt="2020-03-03T10:54:25.410" v="332" actId="20577"/>
        <pc:sldMkLst>
          <pc:docMk/>
          <pc:sldMk cId="1838860468" sldId="312"/>
        </pc:sldMkLst>
        <pc:spChg chg="mod">
          <ac:chgData name="K Shilpiya" userId="4a22db0d-4156-4a7a-afdc-d93bd11f0c6c" providerId="ADAL" clId="{AE600321-98DE-4589-BA7C-4D469965DA05}" dt="2020-03-03T10:54:25.410" v="332" actId="20577"/>
          <ac:spMkLst>
            <pc:docMk/>
            <pc:sldMk cId="1838860468" sldId="312"/>
            <ac:spMk id="2" creationId="{565D03AB-91A8-484F-AA0C-32963EE9D788}"/>
          </ac:spMkLst>
        </pc:spChg>
      </pc:sldChg>
      <pc:sldChg chg="modSp add ord">
        <pc:chgData name="K Shilpiya" userId="4a22db0d-4156-4a7a-afdc-d93bd11f0c6c" providerId="ADAL" clId="{AE600321-98DE-4589-BA7C-4D469965DA05}" dt="2020-03-11T15:53:36.440" v="1342" actId="20577"/>
        <pc:sldMkLst>
          <pc:docMk/>
          <pc:sldMk cId="4071313331" sldId="328"/>
        </pc:sldMkLst>
        <pc:spChg chg="mod">
          <ac:chgData name="K Shilpiya" userId="4a22db0d-4156-4a7a-afdc-d93bd11f0c6c" providerId="ADAL" clId="{AE600321-98DE-4589-BA7C-4D469965DA05}" dt="2020-03-11T15:34:17.762" v="743" actId="20577"/>
          <ac:spMkLst>
            <pc:docMk/>
            <pc:sldMk cId="4071313331" sldId="328"/>
            <ac:spMk id="2" creationId="{CDA85551-42FC-4B02-BDB8-B053FA88BDFD}"/>
          </ac:spMkLst>
        </pc:spChg>
        <pc:spChg chg="mod">
          <ac:chgData name="K Shilpiya" userId="4a22db0d-4156-4a7a-afdc-d93bd11f0c6c" providerId="ADAL" clId="{AE600321-98DE-4589-BA7C-4D469965DA05}" dt="2020-03-11T15:53:36.440" v="1342" actId="20577"/>
          <ac:spMkLst>
            <pc:docMk/>
            <pc:sldMk cId="4071313331" sldId="328"/>
            <ac:spMk id="6" creationId="{A07A2BC2-171E-4625-AAD0-F900AE09829C}"/>
          </ac:spMkLst>
        </pc:spChg>
      </pc:sldChg>
      <pc:sldChg chg="addSp delSp modSp add">
        <pc:chgData name="K Shilpiya" userId="4a22db0d-4156-4a7a-afdc-d93bd11f0c6c" providerId="ADAL" clId="{AE600321-98DE-4589-BA7C-4D469965DA05}" dt="2020-03-13T09:30:06.482" v="1754" actId="207"/>
        <pc:sldMkLst>
          <pc:docMk/>
          <pc:sldMk cId="3762871477" sldId="329"/>
        </pc:sldMkLst>
        <pc:spChg chg="mod">
          <ac:chgData name="K Shilpiya" userId="4a22db0d-4156-4a7a-afdc-d93bd11f0c6c" providerId="ADAL" clId="{AE600321-98DE-4589-BA7C-4D469965DA05}" dt="2020-03-13T09:29:26.945" v="1730" actId="20577"/>
          <ac:spMkLst>
            <pc:docMk/>
            <pc:sldMk cId="3762871477" sldId="329"/>
            <ac:spMk id="2" creationId="{CDA85551-42FC-4B02-BDB8-B053FA88BDFD}"/>
          </ac:spMkLst>
        </pc:spChg>
        <pc:spChg chg="mod">
          <ac:chgData name="K Shilpiya" userId="4a22db0d-4156-4a7a-afdc-d93bd11f0c6c" providerId="ADAL" clId="{AE600321-98DE-4589-BA7C-4D469965DA05}" dt="2020-03-13T09:30:06.482" v="1754" actId="207"/>
          <ac:spMkLst>
            <pc:docMk/>
            <pc:sldMk cId="3762871477" sldId="329"/>
            <ac:spMk id="6" creationId="{A07A2BC2-171E-4625-AAD0-F900AE09829C}"/>
          </ac:spMkLst>
        </pc:spChg>
        <pc:spChg chg="add del mod">
          <ac:chgData name="K Shilpiya" userId="4a22db0d-4156-4a7a-afdc-d93bd11f0c6c" providerId="ADAL" clId="{AE600321-98DE-4589-BA7C-4D469965DA05}" dt="2020-03-13T09:29:33.463" v="1731" actId="478"/>
          <ac:spMkLst>
            <pc:docMk/>
            <pc:sldMk cId="3762871477" sldId="329"/>
            <ac:spMk id="7" creationId="{0DA1C655-378D-4F41-8928-A4C92138669A}"/>
          </ac:spMkLst>
        </pc:spChg>
      </pc:sldChg>
    </pc:docChg>
  </pc:docChgLst>
  <pc:docChgLst>
    <pc:chgData name="Karen Mahon" userId="S::karen.mahon@emeritus.org::5b543aa2-55f9-4363-833c-3e93547d47b6" providerId="AD" clId="Web-{8C278187-0999-DC09-066E-18856B3C3D37}"/>
    <pc:docChg chg="modSld sldOrd">
      <pc:chgData name="Karen Mahon" userId="S::karen.mahon@emeritus.org::5b543aa2-55f9-4363-833c-3e93547d47b6" providerId="AD" clId="Web-{8C278187-0999-DC09-066E-18856B3C3D37}" dt="2020-03-13T22:02:11.062" v="57"/>
      <pc:docMkLst>
        <pc:docMk/>
      </pc:docMkLst>
      <pc:sldChg chg="modSp">
        <pc:chgData name="Karen Mahon" userId="S::karen.mahon@emeritus.org::5b543aa2-55f9-4363-833c-3e93547d47b6" providerId="AD" clId="Web-{8C278187-0999-DC09-066E-18856B3C3D37}" dt="2020-03-13T21:51:38.024" v="31" actId="20577"/>
        <pc:sldMkLst>
          <pc:docMk/>
          <pc:sldMk cId="568614765" sldId="295"/>
        </pc:sldMkLst>
        <pc:spChg chg="mod">
          <ac:chgData name="Karen Mahon" userId="S::karen.mahon@emeritus.org::5b543aa2-55f9-4363-833c-3e93547d47b6" providerId="AD" clId="Web-{8C278187-0999-DC09-066E-18856B3C3D37}" dt="2020-03-13T21:51:38.024" v="31" actId="20577"/>
          <ac:spMkLst>
            <pc:docMk/>
            <pc:sldMk cId="568614765" sldId="295"/>
            <ac:spMk id="6" creationId="{A07A2BC2-171E-4625-AAD0-F900AE09829C}"/>
          </ac:spMkLst>
        </pc:spChg>
      </pc:sldChg>
      <pc:sldChg chg="modSp">
        <pc:chgData name="Karen Mahon" userId="S::karen.mahon@emeritus.org::5b543aa2-55f9-4363-833c-3e93547d47b6" providerId="AD" clId="Web-{8C278187-0999-DC09-066E-18856B3C3D37}" dt="2020-03-13T21:52:53.197" v="39" actId="20577"/>
        <pc:sldMkLst>
          <pc:docMk/>
          <pc:sldMk cId="330800001" sldId="300"/>
        </pc:sldMkLst>
        <pc:spChg chg="mod">
          <ac:chgData name="Karen Mahon" userId="S::karen.mahon@emeritus.org::5b543aa2-55f9-4363-833c-3e93547d47b6" providerId="AD" clId="Web-{8C278187-0999-DC09-066E-18856B3C3D37}" dt="2020-03-13T21:52:53.197" v="39" actId="20577"/>
          <ac:spMkLst>
            <pc:docMk/>
            <pc:sldMk cId="330800001" sldId="300"/>
            <ac:spMk id="6" creationId="{A07A2BC2-171E-4625-AAD0-F900AE09829C}"/>
          </ac:spMkLst>
        </pc:spChg>
      </pc:sldChg>
      <pc:sldChg chg="modSp">
        <pc:chgData name="Karen Mahon" userId="S::karen.mahon@emeritus.org::5b543aa2-55f9-4363-833c-3e93547d47b6" providerId="AD" clId="Web-{8C278187-0999-DC09-066E-18856B3C3D37}" dt="2020-03-13T21:59:45.779" v="43" actId="20577"/>
        <pc:sldMkLst>
          <pc:docMk/>
          <pc:sldMk cId="4101387469" sldId="307"/>
        </pc:sldMkLst>
        <pc:spChg chg="mod">
          <ac:chgData name="Karen Mahon" userId="S::karen.mahon@emeritus.org::5b543aa2-55f9-4363-833c-3e93547d47b6" providerId="AD" clId="Web-{8C278187-0999-DC09-066E-18856B3C3D37}" dt="2020-03-13T21:59:45.779" v="43" actId="20577"/>
          <ac:spMkLst>
            <pc:docMk/>
            <pc:sldMk cId="4101387469" sldId="307"/>
            <ac:spMk id="7" creationId="{5414A939-66F8-46BC-B094-C3B189EF8C7D}"/>
          </ac:spMkLst>
        </pc:spChg>
      </pc:sldChg>
      <pc:sldChg chg="modSp">
        <pc:chgData name="Karen Mahon" userId="S::karen.mahon@emeritus.org::5b543aa2-55f9-4363-833c-3e93547d47b6" providerId="AD" clId="Web-{8C278187-0999-DC09-066E-18856B3C3D37}" dt="2020-03-13T22:00:18.248" v="54" actId="20577"/>
        <pc:sldMkLst>
          <pc:docMk/>
          <pc:sldMk cId="2913620950" sldId="309"/>
        </pc:sldMkLst>
        <pc:spChg chg="mod">
          <ac:chgData name="Karen Mahon" userId="S::karen.mahon@emeritus.org::5b543aa2-55f9-4363-833c-3e93547d47b6" providerId="AD" clId="Web-{8C278187-0999-DC09-066E-18856B3C3D37}" dt="2020-03-13T22:00:18.248" v="54" actId="20577"/>
          <ac:spMkLst>
            <pc:docMk/>
            <pc:sldMk cId="2913620950" sldId="309"/>
            <ac:spMk id="7" creationId="{5414A939-66F8-46BC-B094-C3B189EF8C7D}"/>
          </ac:spMkLst>
        </pc:spChg>
      </pc:sldChg>
      <pc:sldChg chg="ord">
        <pc:chgData name="Karen Mahon" userId="S::karen.mahon@emeritus.org::5b543aa2-55f9-4363-833c-3e93547d47b6" providerId="AD" clId="Web-{8C278187-0999-DC09-066E-18856B3C3D37}" dt="2020-03-13T22:02:11.062" v="57"/>
        <pc:sldMkLst>
          <pc:docMk/>
          <pc:sldMk cId="152415549" sldId="3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28E47A-51FF-4827-AADC-5ACFB55783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F89126-60AD-4FFD-AD72-9CF1B3FC91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C303AC-D6BF-4FDA-989D-A04A22BF9E35}" type="datetimeFigureOut">
              <a:rPr lang="en-US" smtClean="0"/>
              <a:t>6/23/21</a:t>
            </a:fld>
            <a:endParaRPr lang="en-US" dirty="0"/>
          </a:p>
        </p:txBody>
      </p:sp>
      <p:sp>
        <p:nvSpPr>
          <p:cNvPr id="4" name="Footer Placeholder 3">
            <a:extLst>
              <a:ext uri="{FF2B5EF4-FFF2-40B4-BE49-F238E27FC236}">
                <a16:creationId xmlns:a16="http://schemas.microsoft.com/office/drawing/2014/main" id="{8D84CFED-1067-49C5-A592-9C242E62E0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05D99F-2366-4903-A9C7-8E20461D8F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CF5AAA-B459-4E06-881A-53B0F95063C0}" type="slidenum">
              <a:rPr lang="en-US" smtClean="0"/>
              <a:t>‹#›</a:t>
            </a:fld>
            <a:endParaRPr lang="en-US" dirty="0"/>
          </a:p>
        </p:txBody>
      </p:sp>
    </p:spTree>
    <p:extLst>
      <p:ext uri="{BB962C8B-B14F-4D97-AF65-F5344CB8AC3E}">
        <p14:creationId xmlns:p14="http://schemas.microsoft.com/office/powerpoint/2010/main" val="2156898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6F700-C73A-483D-8A25-ED963C9F4BDA}" type="datetimeFigureOut">
              <a:rPr lang="en-IN" smtClean="0"/>
              <a:t>23/06/21</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D0EDD1-A99E-43AB-BEC7-DD4920F7FF27}" type="slidenum">
              <a:rPr lang="en-IN" smtClean="0"/>
              <a:t>‹#›</a:t>
            </a:fld>
            <a:endParaRPr lang="en-IN" dirty="0"/>
          </a:p>
        </p:txBody>
      </p:sp>
    </p:spTree>
    <p:extLst>
      <p:ext uri="{BB962C8B-B14F-4D97-AF65-F5344CB8AC3E}">
        <p14:creationId xmlns:p14="http://schemas.microsoft.com/office/powerpoint/2010/main" val="3326445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2696"/>
            <a:ext cx="7772400" cy="2387600"/>
          </a:xfrm>
        </p:spPr>
        <p:txBody>
          <a:bodyPr anchor="b">
            <a:normAutofit/>
          </a:bodyPr>
          <a:lstStyle>
            <a:lvl1pPr algn="ctr">
              <a:defRPr sz="4000" b="1">
                <a:latin typeface="Galaxie Polaris Medium" panose="020B0504030301020103"/>
              </a:defRPr>
            </a:lvl1pPr>
          </a:lstStyle>
          <a:p>
            <a:endParaRPr lang="en-US"/>
          </a:p>
        </p:txBody>
      </p:sp>
      <p:sp>
        <p:nvSpPr>
          <p:cNvPr id="4" name="Date Placeholder 3"/>
          <p:cNvSpPr>
            <a:spLocks noGrp="1"/>
          </p:cNvSpPr>
          <p:nvPr>
            <p:ph type="dt" sz="half" idx="10"/>
          </p:nvPr>
        </p:nvSpPr>
        <p:spPr/>
        <p:txBody>
          <a:bodyPr/>
          <a:lstStyle/>
          <a:p>
            <a:fld id="{0CA50F35-2B47-4FE8-AD86-4474DA118841}" type="datetime1">
              <a:rPr lang="en-IN" smtClean="0"/>
              <a:t>23/06/21</a:t>
            </a:fld>
            <a:endParaRPr lang="en-IN" dirty="0"/>
          </a:p>
        </p:txBody>
      </p:sp>
      <p:sp>
        <p:nvSpPr>
          <p:cNvPr id="6" name="Slide Number Placeholder 5"/>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pic>
        <p:nvPicPr>
          <p:cNvPr id="8" name="Picture 7">
            <a:extLst>
              <a:ext uri="{FF2B5EF4-FFF2-40B4-BE49-F238E27FC236}">
                <a16:creationId xmlns:a16="http://schemas.microsoft.com/office/drawing/2014/main" id="{5D4CC538-3DC4-4A9E-BA1F-6C5C97A6357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3041795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53CB23-ED4C-4675-BB04-CD03ED41221D}" type="datetime1">
              <a:rPr lang="en-IN" smtClean="0"/>
              <a:t>23/06/21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934737DC-A250-4613-B458-25F5409370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3752649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9EC7A-26D9-43FE-8DDF-39CD405F8447}" type="datetime1">
              <a:rPr lang="en-IN" smtClean="0"/>
              <a:t>23/06/21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FCB79CD6-CA95-4CAF-B9A9-98961FA5B62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381353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F045B4-4645-4BD3-927D-EB26E968C1C2}"/>
              </a:ext>
            </a:extLst>
          </p:cNvPr>
          <p:cNvSpPr>
            <a:spLocks noGrp="1"/>
          </p:cNvSpPr>
          <p:nvPr>
            <p:ph type="ftr" sz="quarter" idx="11"/>
          </p:nvPr>
        </p:nvSpPr>
        <p:spPr/>
        <p:txBody>
          <a:bodyPr/>
          <a:lstStyle/>
          <a:p>
            <a:endParaRPr lang="en-IN" dirty="0"/>
          </a:p>
        </p:txBody>
      </p:sp>
      <p:pic>
        <p:nvPicPr>
          <p:cNvPr id="7" name="Picture 6" descr="A close up of a sign&#10;&#10;Description automatically generated">
            <a:extLst>
              <a:ext uri="{FF2B5EF4-FFF2-40B4-BE49-F238E27FC236}">
                <a16:creationId xmlns:a16="http://schemas.microsoft.com/office/drawing/2014/main" id="{850EBD9E-9E81-43C5-B77C-01254310CD5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6942" y="1627909"/>
            <a:ext cx="4410115" cy="3602182"/>
          </a:xfrm>
          <a:prstGeom prst="rect">
            <a:avLst/>
          </a:prstGeom>
        </p:spPr>
      </p:pic>
      <p:sp>
        <p:nvSpPr>
          <p:cNvPr id="8" name="Rectangle 7">
            <a:extLst>
              <a:ext uri="{FF2B5EF4-FFF2-40B4-BE49-F238E27FC236}">
                <a16:creationId xmlns:a16="http://schemas.microsoft.com/office/drawing/2014/main" id="{BBABE818-F84F-4B9A-B392-AA941D1A5ACE}"/>
              </a:ext>
            </a:extLst>
          </p:cNvPr>
          <p:cNvSpPr/>
          <p:nvPr userDrawn="1"/>
        </p:nvSpPr>
        <p:spPr>
          <a:xfrm>
            <a:off x="0" y="0"/>
            <a:ext cx="9144000" cy="9005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2498047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1465-FCC0-402E-B5AA-3B42C86E908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E3C92-AC3D-4033-8658-F0A01071DBF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CA3D1-77BB-46AE-8EB6-00E5C9CB00B2}"/>
              </a:ext>
            </a:extLst>
          </p:cNvPr>
          <p:cNvSpPr>
            <a:spLocks noGrp="1"/>
          </p:cNvSpPr>
          <p:nvPr>
            <p:ph type="dt" sz="half" idx="10"/>
          </p:nvPr>
        </p:nvSpPr>
        <p:spPr/>
        <p:txBody>
          <a:bodyPr/>
          <a:lstStyle/>
          <a:p>
            <a:fld id="{79C974D5-AED1-44D2-BB61-6F3A9F718200}" type="datetime1">
              <a:rPr lang="en-IN" smtClean="0"/>
              <a:t>23/06/21</a:t>
            </a:fld>
            <a:endParaRPr lang="en-US" dirty="0"/>
          </a:p>
        </p:txBody>
      </p:sp>
      <p:sp>
        <p:nvSpPr>
          <p:cNvPr id="5" name="Footer Placeholder 4">
            <a:extLst>
              <a:ext uri="{FF2B5EF4-FFF2-40B4-BE49-F238E27FC236}">
                <a16:creationId xmlns:a16="http://schemas.microsoft.com/office/drawing/2014/main" id="{9063769F-5D68-4C78-998B-A3DEB5866E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7BF601-135A-4E82-B107-574A442CB6CC}"/>
              </a:ext>
            </a:extLst>
          </p:cNvPr>
          <p:cNvSpPr>
            <a:spLocks noGrp="1"/>
          </p:cNvSpPr>
          <p:nvPr>
            <p:ph type="sldNum" sz="quarter" idx="12"/>
          </p:nvPr>
        </p:nvSpPr>
        <p:spPr/>
        <p:txBody>
          <a:bodyPr/>
          <a:lstStyle/>
          <a:p>
            <a:fld id="{1A1B36D3-EA44-4393-A7D7-317BD47A33E3}" type="slidenum">
              <a:rPr lang="en-US" smtClean="0"/>
              <a:t>‹#›</a:t>
            </a:fld>
            <a:endParaRPr lang="en-US" dirty="0"/>
          </a:p>
        </p:txBody>
      </p:sp>
    </p:spTree>
    <p:extLst>
      <p:ext uri="{BB962C8B-B14F-4D97-AF65-F5344CB8AC3E}">
        <p14:creationId xmlns:p14="http://schemas.microsoft.com/office/powerpoint/2010/main" val="391923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30591" y="9428"/>
            <a:ext cx="7013409" cy="537328"/>
          </a:xfrm>
        </p:spPr>
        <p:txBody>
          <a:bodyPr>
            <a:normAutofit/>
          </a:bodyPr>
          <a:lstStyle>
            <a:lvl1pPr>
              <a:defRPr sz="2000" b="0">
                <a:solidFill>
                  <a:schemeClr val="bg1"/>
                </a:solidFill>
                <a:latin typeface="Georgia" panose="02040502050405020303"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48CCF8-8DC0-4720-9D09-61E771F363E3}" type="datetime1">
              <a:rPr lang="en-IN" smtClean="0"/>
              <a:t>23/06/21</a:t>
            </a:fld>
            <a:endParaRPr lang="en-IN" dirty="0"/>
          </a:p>
        </p:txBody>
      </p:sp>
      <p:pic>
        <p:nvPicPr>
          <p:cNvPr id="8" name="Picture 7">
            <a:extLst>
              <a:ext uri="{FF2B5EF4-FFF2-40B4-BE49-F238E27FC236}">
                <a16:creationId xmlns:a16="http://schemas.microsoft.com/office/drawing/2014/main" id="{CCB64EEA-E96E-4222-AB67-FCF24629947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
        <p:nvSpPr>
          <p:cNvPr id="9" name="Slide Number Placeholder 5">
            <a:extLst>
              <a:ext uri="{FF2B5EF4-FFF2-40B4-BE49-F238E27FC236}">
                <a16:creationId xmlns:a16="http://schemas.microsoft.com/office/drawing/2014/main" id="{052B73E8-DD94-40B5-A0CB-367CEEE90D7E}"/>
              </a:ext>
            </a:extLst>
          </p:cNvPr>
          <p:cNvSpPr>
            <a:spLocks noGrp="1"/>
          </p:cNvSpPr>
          <p:nvPr>
            <p:ph type="sldNum" sz="quarter" idx="12"/>
          </p:nvPr>
        </p:nvSpPr>
        <p:spPr>
          <a:xfrm>
            <a:off x="3543300" y="6356351"/>
            <a:ext cx="2057400" cy="365125"/>
          </a:xfrm>
          <a:prstGeom prst="rect">
            <a:avLst/>
          </a:prstGeom>
        </p:spPr>
        <p:txBody>
          <a:bodyPr/>
          <a:lstStyle>
            <a:lvl1pPr algn="ctr">
              <a:defRPr>
                <a:solidFill>
                  <a:schemeClr val="tx1"/>
                </a:solidFill>
                <a:latin typeface="Georgia" panose="02040502050405020303" pitchFamily="18" charset="0"/>
              </a:defRPr>
            </a:lvl1pPr>
          </a:lstStyle>
          <a:p>
            <a:fld id="{DFFA20B0-317F-4F40-B69D-D979D3744506}" type="slidenum">
              <a:rPr lang="en-IN" smtClean="0"/>
              <a:pPr/>
              <a:t>‹#›</a:t>
            </a:fld>
            <a:endParaRPr lang="en-IN" dirty="0"/>
          </a:p>
        </p:txBody>
      </p:sp>
    </p:spTree>
    <p:extLst>
      <p:ext uri="{BB962C8B-B14F-4D97-AF65-F5344CB8AC3E}">
        <p14:creationId xmlns:p14="http://schemas.microsoft.com/office/powerpoint/2010/main" val="141673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95DA8-A4D1-4DE9-8192-CC258038C4B2}" type="datetime1">
              <a:rPr lang="en-IN" smtClean="0"/>
              <a:t>23/06/21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7" name="Picture 6">
            <a:extLst>
              <a:ext uri="{FF2B5EF4-FFF2-40B4-BE49-F238E27FC236}">
                <a16:creationId xmlns:a16="http://schemas.microsoft.com/office/drawing/2014/main" id="{7DD5241F-A924-46D8-BED0-4658B43CC9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613864" y="6052941"/>
            <a:ext cx="2166151" cy="606819"/>
          </a:xfrm>
          <a:prstGeom prst="rect">
            <a:avLst/>
          </a:prstGeom>
        </p:spPr>
      </p:pic>
    </p:spTree>
    <p:extLst>
      <p:ext uri="{BB962C8B-B14F-4D97-AF65-F5344CB8AC3E}">
        <p14:creationId xmlns:p14="http://schemas.microsoft.com/office/powerpoint/2010/main" val="164344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EF1480-672E-47B1-BAA2-8EA366AD3227}" type="datetime1">
              <a:rPr lang="en-IN" smtClean="0"/>
              <a:t>23/06/21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F9C63355-515A-431D-BAF0-D4E4876BEA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4137681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EF3746-518D-47E1-B49A-E78CB92F3D5D}" type="datetime1">
              <a:rPr lang="en-IN" smtClean="0"/>
              <a:t>23/06/21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10" name="Picture 9">
            <a:extLst>
              <a:ext uri="{FF2B5EF4-FFF2-40B4-BE49-F238E27FC236}">
                <a16:creationId xmlns:a16="http://schemas.microsoft.com/office/drawing/2014/main" id="{5A27B478-0B87-4582-AEFC-69EA5D5C2BD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121643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0F6D1D-953F-45A9-8921-EF5D22F24DAC}" type="datetime1">
              <a:rPr lang="en-IN" smtClean="0"/>
              <a:t>23/06/21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6" name="Picture 5">
            <a:extLst>
              <a:ext uri="{FF2B5EF4-FFF2-40B4-BE49-F238E27FC236}">
                <a16:creationId xmlns:a16="http://schemas.microsoft.com/office/drawing/2014/main" id="{2166B83A-C3B0-402F-BCDF-A4F5D6637E6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61399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364B7-1A75-4E12-BCCB-505A97DECB55}" type="datetime1">
              <a:rPr lang="en-IN" smtClean="0"/>
              <a:t>23/06/21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5" name="Picture 4">
            <a:extLst>
              <a:ext uri="{FF2B5EF4-FFF2-40B4-BE49-F238E27FC236}">
                <a16:creationId xmlns:a16="http://schemas.microsoft.com/office/drawing/2014/main" id="{C943960E-B929-42EF-81CC-2352142F8DA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227436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CBD71-54C7-457C-8FB5-37A2517FADA5}" type="datetime1">
              <a:rPr lang="en-IN" smtClean="0"/>
              <a:t>23/06/21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1B722D6B-ECA8-4C46-A3DB-18937ADDD4B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
    </p:custDataLst>
    <p:extLst>
      <p:ext uri="{BB962C8B-B14F-4D97-AF65-F5344CB8AC3E}">
        <p14:creationId xmlns:p14="http://schemas.microsoft.com/office/powerpoint/2010/main" val="4162063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F6F6E-1B7A-434E-AC74-EDA380B2D951}" type="datetime1">
              <a:rPr lang="en-IN" smtClean="0"/>
              <a:t>23/06/21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DFFA20B0-317F-4F40-B69D-D979D3744506}" type="slidenum">
              <a:rPr lang="en-IN" smtClean="0"/>
              <a:t>‹#›</a:t>
            </a:fld>
            <a:endParaRPr lang="en-IN" dirty="0"/>
          </a:p>
        </p:txBody>
      </p:sp>
      <p:pic>
        <p:nvPicPr>
          <p:cNvPr id="8" name="Picture 7">
            <a:extLst>
              <a:ext uri="{FF2B5EF4-FFF2-40B4-BE49-F238E27FC236}">
                <a16:creationId xmlns:a16="http://schemas.microsoft.com/office/drawing/2014/main" id="{35A2604D-FCA3-4175-8984-EDDE4B9EED3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extLst>
      <p:ext uri="{BB962C8B-B14F-4D97-AF65-F5344CB8AC3E}">
        <p14:creationId xmlns:p14="http://schemas.microsoft.com/office/powerpoint/2010/main" val="295283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794A1-126C-40E2-B162-BCEB48D5C8F3}" type="datetime1">
              <a:rPr lang="en-IN" smtClean="0"/>
              <a:t>23/06/21</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8" name="Rectangle 7">
            <a:extLst>
              <a:ext uri="{FF2B5EF4-FFF2-40B4-BE49-F238E27FC236}">
                <a16:creationId xmlns:a16="http://schemas.microsoft.com/office/drawing/2014/main" id="{D93B6CFC-6186-4BDE-9639-C38BC8D72908}"/>
              </a:ext>
            </a:extLst>
          </p:cNvPr>
          <p:cNvSpPr/>
          <p:nvPr userDrawn="1"/>
        </p:nvSpPr>
        <p:spPr>
          <a:xfrm>
            <a:off x="0" y="0"/>
            <a:ext cx="9144000" cy="565608"/>
          </a:xfrm>
          <a:prstGeom prst="rect">
            <a:avLst/>
          </a:prstGeom>
          <a:solidFill>
            <a:srgbClr val="0170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pic>
        <p:nvPicPr>
          <p:cNvPr id="16" name="Picture 15">
            <a:extLst>
              <a:ext uri="{FF2B5EF4-FFF2-40B4-BE49-F238E27FC236}">
                <a16:creationId xmlns:a16="http://schemas.microsoft.com/office/drawing/2014/main" id="{4C455E82-9486-4974-94D4-772A46B6B68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74200" y="70537"/>
            <a:ext cx="2008498" cy="447449"/>
          </a:xfrm>
          <a:prstGeom prst="rect">
            <a:avLst/>
          </a:prstGeom>
        </p:spPr>
      </p:pic>
      <p:pic>
        <p:nvPicPr>
          <p:cNvPr id="17" name="Picture 16">
            <a:extLst>
              <a:ext uri="{FF2B5EF4-FFF2-40B4-BE49-F238E27FC236}">
                <a16:creationId xmlns:a16="http://schemas.microsoft.com/office/drawing/2014/main" id="{B8A725CB-4A44-4037-B172-9FD13E20C993}"/>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76311" t="88219"/>
          <a:stretch/>
        </p:blipFill>
        <p:spPr>
          <a:xfrm>
            <a:off x="6773662" y="6052941"/>
            <a:ext cx="2166151" cy="606819"/>
          </a:xfrm>
          <a:prstGeom prst="rect">
            <a:avLst/>
          </a:prstGeom>
        </p:spPr>
      </p:pic>
    </p:spTree>
    <p:custDataLst>
      <p:tags r:id="rId14"/>
    </p:custDataLst>
    <p:extLst>
      <p:ext uri="{BB962C8B-B14F-4D97-AF65-F5344CB8AC3E}">
        <p14:creationId xmlns:p14="http://schemas.microsoft.com/office/powerpoint/2010/main" val="39372242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4EA84-9182-4CAD-83A6-794C017E7509}"/>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2B3273-7457-4DB4-9FEE-6B7CC8C3E78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CC4FB-0C6C-4DB6-BA13-B248E876C13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974D5-AED1-44D2-BB61-6F3A9F718200}" type="datetime1">
              <a:rPr lang="en-IN" smtClean="0"/>
              <a:t>23/06/21</a:t>
            </a:fld>
            <a:endParaRPr lang="en-US" dirty="0"/>
          </a:p>
        </p:txBody>
      </p:sp>
      <p:sp>
        <p:nvSpPr>
          <p:cNvPr id="5" name="Footer Placeholder 4">
            <a:extLst>
              <a:ext uri="{FF2B5EF4-FFF2-40B4-BE49-F238E27FC236}">
                <a16:creationId xmlns:a16="http://schemas.microsoft.com/office/drawing/2014/main" id="{BA53A210-2676-4110-BF96-1E16EB9DD476}"/>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4C4232-3318-4EB9-94BE-393179CE521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B36D3-EA44-4393-A7D7-317BD47A33E3}" type="slidenum">
              <a:rPr lang="en-US" smtClean="0"/>
              <a:t>‹#›</a:t>
            </a:fld>
            <a:endParaRPr lang="en-US" dirty="0"/>
          </a:p>
        </p:txBody>
      </p:sp>
      <p:pic>
        <p:nvPicPr>
          <p:cNvPr id="7" name="Picture 6">
            <a:extLst>
              <a:ext uri="{FF2B5EF4-FFF2-40B4-BE49-F238E27FC236}">
                <a16:creationId xmlns:a16="http://schemas.microsoft.com/office/drawing/2014/main" id="{5D317B03-3675-4950-AE98-3C31E96DD47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4325" y="569520"/>
            <a:ext cx="4989250" cy="458386"/>
          </a:xfrm>
          <a:prstGeom prst="rect">
            <a:avLst/>
          </a:prstGeom>
        </p:spPr>
      </p:pic>
      <p:sp>
        <p:nvSpPr>
          <p:cNvPr id="8" name="Rectangle 7">
            <a:extLst>
              <a:ext uri="{FF2B5EF4-FFF2-40B4-BE49-F238E27FC236}">
                <a16:creationId xmlns:a16="http://schemas.microsoft.com/office/drawing/2014/main" id="{770EA8C4-0751-4431-9F13-67E870531589}"/>
              </a:ext>
            </a:extLst>
          </p:cNvPr>
          <p:cNvSpPr/>
          <p:nvPr userDrawn="1"/>
        </p:nvSpPr>
        <p:spPr>
          <a:xfrm>
            <a:off x="0" y="0"/>
            <a:ext cx="9144000" cy="437322"/>
          </a:xfrm>
          <a:prstGeom prst="rect">
            <a:avLst/>
          </a:prstGeom>
          <a:solidFill>
            <a:srgbClr val="008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dirty="0">
              <a:latin typeface="Galaxie Polaris Medium" panose="020B0504030301020103" pitchFamily="34" charset="0"/>
              <a:ea typeface="Galaxie Polaris Medium" panose="020B0504030301020103" pitchFamily="34" charset="0"/>
            </a:endParaRPr>
          </a:p>
        </p:txBody>
      </p:sp>
      <p:sp>
        <p:nvSpPr>
          <p:cNvPr id="9" name="Rectangle 8">
            <a:extLst>
              <a:ext uri="{FF2B5EF4-FFF2-40B4-BE49-F238E27FC236}">
                <a16:creationId xmlns:a16="http://schemas.microsoft.com/office/drawing/2014/main" id="{55D25274-67E0-4460-B113-C4D6ECD11657}"/>
              </a:ext>
            </a:extLst>
          </p:cNvPr>
          <p:cNvSpPr/>
          <p:nvPr userDrawn="1"/>
        </p:nvSpPr>
        <p:spPr>
          <a:xfrm>
            <a:off x="2458073" y="1072"/>
            <a:ext cx="3999877" cy="369332"/>
          </a:xfrm>
          <a:prstGeom prst="rect">
            <a:avLst/>
          </a:prstGeom>
        </p:spPr>
        <p:txBody>
          <a:bodyPr wrap="none">
            <a:spAutoFit/>
          </a:bodyPr>
          <a:lstStyle/>
          <a:p>
            <a:pPr algn="ctr">
              <a:lnSpc>
                <a:spcPct val="100000"/>
              </a:lnSpc>
            </a:pPr>
            <a:r>
              <a:rPr lang="en-US" sz="1800" b="0" i="0" kern="1200" dirty="0">
                <a:solidFill>
                  <a:schemeClr val="bg1"/>
                </a:solidFill>
                <a:effectLst/>
                <a:latin typeface="+mn-lt"/>
                <a:ea typeface="+mn-ea"/>
                <a:cs typeface="+mn-cs"/>
              </a:rPr>
              <a:t>Blockchain in Business: Beyond the Hype</a:t>
            </a:r>
            <a:endParaRPr lang="en-IN" sz="2000" dirty="0">
              <a:solidFill>
                <a:schemeClr val="bg1"/>
              </a:solidFill>
              <a:latin typeface="Galaxie Polaris Medium" panose="020B0504030301020103" pitchFamily="34" charset="0"/>
              <a:ea typeface="Galaxie Polaris Medium" panose="020B0504030301020103" pitchFamily="34" charset="0"/>
              <a:cs typeface="Calibri"/>
            </a:endParaRPr>
          </a:p>
        </p:txBody>
      </p:sp>
    </p:spTree>
    <p:extLst>
      <p:ext uri="{BB962C8B-B14F-4D97-AF65-F5344CB8AC3E}">
        <p14:creationId xmlns:p14="http://schemas.microsoft.com/office/powerpoint/2010/main" val="505202637"/>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03AB-91A8-484F-AA0C-32963EE9D788}"/>
              </a:ext>
            </a:extLst>
          </p:cNvPr>
          <p:cNvSpPr>
            <a:spLocks noGrp="1"/>
          </p:cNvSpPr>
          <p:nvPr>
            <p:ph type="title"/>
          </p:nvPr>
        </p:nvSpPr>
        <p:spPr/>
        <p:txBody>
          <a:bodyPr/>
          <a:lstStyle/>
          <a:p>
            <a:r>
              <a:rPr lang="en-US" dirty="0"/>
              <a:t>Final Project Part 2: Project Presentation</a:t>
            </a:r>
            <a:endParaRPr lang="en-IN" dirty="0"/>
          </a:p>
        </p:txBody>
      </p:sp>
      <p:sp>
        <p:nvSpPr>
          <p:cNvPr id="3" name="Text Placeholder 2">
            <a:extLst>
              <a:ext uri="{FF2B5EF4-FFF2-40B4-BE49-F238E27FC236}">
                <a16:creationId xmlns:a16="http://schemas.microsoft.com/office/drawing/2014/main" id="{20E38634-2341-409E-81BC-1E8371E9DA12}"/>
              </a:ext>
            </a:extLst>
          </p:cNvPr>
          <p:cNvSpPr>
            <a:spLocks noGrp="1"/>
          </p:cNvSpPr>
          <p:nvPr>
            <p:ph type="body" idx="1"/>
          </p:nvPr>
        </p:nvSpPr>
        <p:spPr/>
        <p:txBody>
          <a:bodyPr/>
          <a:lstStyle/>
          <a:p>
            <a:r>
              <a:rPr lang="en-US" i="1" dirty="0"/>
              <a:t>Around the World in Video Games: The Importance of Region and Country in League of Legends</a:t>
            </a:r>
            <a:endParaRPr lang="en-IN" i="1" dirty="0"/>
          </a:p>
        </p:txBody>
      </p:sp>
      <p:sp>
        <p:nvSpPr>
          <p:cNvPr id="4" name="Slide Number Placeholder 3">
            <a:extLst>
              <a:ext uri="{FF2B5EF4-FFF2-40B4-BE49-F238E27FC236}">
                <a16:creationId xmlns:a16="http://schemas.microsoft.com/office/drawing/2014/main" id="{0988162F-5C11-44D9-A7DA-30CD077583B7}"/>
              </a:ext>
            </a:extLst>
          </p:cNvPr>
          <p:cNvSpPr>
            <a:spLocks noGrp="1"/>
          </p:cNvSpPr>
          <p:nvPr>
            <p:ph type="sldNum" sz="quarter" idx="12"/>
          </p:nvPr>
        </p:nvSpPr>
        <p:spPr/>
        <p:txBody>
          <a:bodyPr/>
          <a:lstStyle/>
          <a:p>
            <a:fld id="{DFFA20B0-317F-4F40-B69D-D979D3744506}" type="slidenum">
              <a:rPr lang="en-IN" smtClean="0"/>
              <a:t>1</a:t>
            </a:fld>
            <a:endParaRPr lang="en-IN" dirty="0"/>
          </a:p>
        </p:txBody>
      </p:sp>
    </p:spTree>
    <p:custDataLst>
      <p:tags r:id="rId1"/>
    </p:custDataLst>
    <p:extLst>
      <p:ext uri="{BB962C8B-B14F-4D97-AF65-F5344CB8AC3E}">
        <p14:creationId xmlns:p14="http://schemas.microsoft.com/office/powerpoint/2010/main" val="1838860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Project Description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780836"/>
            <a:ext cx="7931316" cy="5075434"/>
          </a:xfrm>
        </p:spPr>
        <p:txBody>
          <a:bodyPr>
            <a:normAutofit fontScale="92500" lnSpcReduction="10000"/>
          </a:bodyPr>
          <a:lstStyle/>
          <a:p>
            <a:pPr lvl="1" fontAlgn="base">
              <a:lnSpc>
                <a:spcPct val="110000"/>
              </a:lnSpc>
              <a:spcBef>
                <a:spcPts val="0"/>
              </a:spcBef>
              <a:spcAft>
                <a:spcPts val="1200"/>
              </a:spcAft>
            </a:pPr>
            <a:r>
              <a:rPr lang="en-US" sz="1800" dirty="0"/>
              <a:t>Data collection and cleaning</a:t>
            </a:r>
          </a:p>
          <a:p>
            <a:pPr lvl="2" fontAlgn="base">
              <a:lnSpc>
                <a:spcPct val="110000"/>
              </a:lnSpc>
              <a:spcBef>
                <a:spcPts val="0"/>
              </a:spcBef>
              <a:spcAft>
                <a:spcPts val="1200"/>
              </a:spcAft>
            </a:pPr>
            <a:r>
              <a:rPr lang="en-US" sz="1400" dirty="0"/>
              <a:t>Drop unnecessary columns</a:t>
            </a:r>
          </a:p>
          <a:p>
            <a:pPr lvl="2" fontAlgn="base">
              <a:lnSpc>
                <a:spcPct val="110000"/>
              </a:lnSpc>
              <a:spcBef>
                <a:spcPts val="0"/>
              </a:spcBef>
              <a:spcAft>
                <a:spcPts val="1200"/>
              </a:spcAft>
            </a:pPr>
            <a:r>
              <a:rPr lang="en-US" sz="1400" dirty="0"/>
              <a:t>Create country based on </a:t>
            </a:r>
            <a:r>
              <a:rPr lang="en-US" sz="1400" dirty="0" err="1"/>
              <a:t>gameId</a:t>
            </a:r>
            <a:r>
              <a:rPr lang="en-US" sz="1400" dirty="0"/>
              <a:t> and assign region according to Riot Games API</a:t>
            </a:r>
          </a:p>
          <a:p>
            <a:pPr lvl="2" fontAlgn="base">
              <a:lnSpc>
                <a:spcPct val="110000"/>
              </a:lnSpc>
              <a:spcBef>
                <a:spcPts val="0"/>
              </a:spcBef>
              <a:spcAft>
                <a:spcPts val="1200"/>
              </a:spcAft>
            </a:pPr>
            <a:r>
              <a:rPr lang="en-US" sz="1400" dirty="0"/>
              <a:t>Convert </a:t>
            </a:r>
            <a:r>
              <a:rPr lang="en-US" sz="1400" dirty="0" err="1"/>
              <a:t>NaN</a:t>
            </a:r>
            <a:r>
              <a:rPr lang="en-US" sz="1400" dirty="0"/>
              <a:t> and Null values to 0</a:t>
            </a:r>
          </a:p>
          <a:p>
            <a:pPr lvl="2" fontAlgn="base">
              <a:lnSpc>
                <a:spcPct val="110000"/>
              </a:lnSpc>
              <a:spcBef>
                <a:spcPts val="0"/>
              </a:spcBef>
              <a:spcAft>
                <a:spcPts val="1200"/>
              </a:spcAft>
            </a:pPr>
            <a:r>
              <a:rPr lang="en-US" sz="1400" dirty="0"/>
              <a:t>What is the target feature?</a:t>
            </a:r>
          </a:p>
          <a:p>
            <a:pPr lvl="1" fontAlgn="base">
              <a:lnSpc>
                <a:spcPct val="110000"/>
              </a:lnSpc>
              <a:spcBef>
                <a:spcPts val="0"/>
              </a:spcBef>
              <a:spcAft>
                <a:spcPts val="1200"/>
              </a:spcAft>
            </a:pPr>
            <a:r>
              <a:rPr lang="en-US" sz="1600" dirty="0"/>
              <a:t>Based on the target what would be the best model for prediction?</a:t>
            </a:r>
          </a:p>
          <a:p>
            <a:pPr lvl="2" fontAlgn="base">
              <a:lnSpc>
                <a:spcPct val="110000"/>
              </a:lnSpc>
              <a:spcBef>
                <a:spcPts val="0"/>
              </a:spcBef>
              <a:spcAft>
                <a:spcPts val="1200"/>
              </a:spcAft>
            </a:pPr>
            <a:r>
              <a:rPr lang="en-US" sz="1200" dirty="0"/>
              <a:t>Logistic Regression / Linear Regression</a:t>
            </a:r>
          </a:p>
          <a:p>
            <a:pPr lvl="2" fontAlgn="base">
              <a:lnSpc>
                <a:spcPct val="110000"/>
              </a:lnSpc>
              <a:spcBef>
                <a:spcPts val="0"/>
              </a:spcBef>
              <a:spcAft>
                <a:spcPts val="1200"/>
              </a:spcAft>
            </a:pPr>
            <a:r>
              <a:rPr lang="en-US" sz="1200" dirty="0"/>
              <a:t>SVC</a:t>
            </a:r>
          </a:p>
          <a:p>
            <a:pPr lvl="2" fontAlgn="base">
              <a:lnSpc>
                <a:spcPct val="110000"/>
              </a:lnSpc>
              <a:spcBef>
                <a:spcPts val="0"/>
              </a:spcBef>
              <a:spcAft>
                <a:spcPts val="1200"/>
              </a:spcAft>
            </a:pPr>
            <a:r>
              <a:rPr lang="en-US" sz="1200" dirty="0"/>
              <a:t>Random Forest Classification</a:t>
            </a:r>
          </a:p>
          <a:p>
            <a:pPr lvl="1" fontAlgn="base">
              <a:lnSpc>
                <a:spcPct val="110000"/>
              </a:lnSpc>
              <a:spcBef>
                <a:spcPts val="0"/>
              </a:spcBef>
              <a:spcAft>
                <a:spcPts val="1200"/>
              </a:spcAft>
            </a:pPr>
            <a:r>
              <a:rPr lang="en-US" sz="1600" dirty="0"/>
              <a:t>Feature Selection</a:t>
            </a:r>
          </a:p>
          <a:p>
            <a:pPr lvl="2" fontAlgn="base">
              <a:lnSpc>
                <a:spcPct val="110000"/>
              </a:lnSpc>
              <a:spcBef>
                <a:spcPts val="0"/>
              </a:spcBef>
              <a:spcAft>
                <a:spcPts val="1200"/>
              </a:spcAft>
            </a:pPr>
            <a:r>
              <a:rPr lang="en-US" sz="1200" dirty="0"/>
              <a:t>Why does this matter</a:t>
            </a:r>
          </a:p>
          <a:p>
            <a:pPr lvl="2" fontAlgn="base">
              <a:lnSpc>
                <a:spcPct val="110000"/>
              </a:lnSpc>
              <a:spcBef>
                <a:spcPts val="0"/>
              </a:spcBef>
              <a:spcAft>
                <a:spcPts val="1200"/>
              </a:spcAft>
            </a:pPr>
            <a:r>
              <a:rPr lang="en-US" sz="1200" dirty="0"/>
              <a:t>Regression scores with top features picked</a:t>
            </a:r>
          </a:p>
          <a:p>
            <a:pPr lvl="1" fontAlgn="base">
              <a:lnSpc>
                <a:spcPct val="110000"/>
              </a:lnSpc>
              <a:spcBef>
                <a:spcPts val="0"/>
              </a:spcBef>
              <a:spcAft>
                <a:spcPts val="1200"/>
              </a:spcAft>
            </a:pPr>
            <a:r>
              <a:rPr lang="en-US" sz="1600" dirty="0"/>
              <a:t>Results</a:t>
            </a:r>
          </a:p>
          <a:p>
            <a:pPr lvl="1" fontAlgn="base">
              <a:lnSpc>
                <a:spcPct val="110000"/>
              </a:lnSpc>
              <a:spcBef>
                <a:spcPts val="0"/>
              </a:spcBef>
              <a:spcAft>
                <a:spcPts val="1200"/>
              </a:spcAft>
            </a:pPr>
            <a:r>
              <a:rPr lang="en-US" sz="1600" dirty="0"/>
              <a:t>Conclusion</a:t>
            </a:r>
          </a:p>
          <a:p>
            <a:pPr lvl="1" fontAlgn="base">
              <a:lnSpc>
                <a:spcPct val="110000"/>
              </a:lnSpc>
              <a:spcBef>
                <a:spcPts val="0"/>
              </a:spcBef>
              <a:spcAft>
                <a:spcPts val="1200"/>
              </a:spcAft>
            </a:pPr>
            <a:endParaRPr lang="en-US" sz="1600" dirty="0"/>
          </a:p>
          <a:p>
            <a:pPr marL="914400" lvl="2" indent="0" fontAlgn="base">
              <a:lnSpc>
                <a:spcPct val="110000"/>
              </a:lnSpc>
              <a:spcBef>
                <a:spcPts val="0"/>
              </a:spcBef>
              <a:spcAft>
                <a:spcPts val="1200"/>
              </a:spcAft>
              <a:buNone/>
            </a:pPr>
            <a:endParaRPr lang="en-US" sz="1400" dirty="0"/>
          </a:p>
          <a:p>
            <a:pPr marL="457200" lvl="1" indent="0" fontAlgn="base">
              <a:lnSpc>
                <a:spcPct val="110000"/>
              </a:lnSpc>
              <a:spcBef>
                <a:spcPts val="0"/>
              </a:spcBef>
              <a:spcAft>
                <a:spcPts val="1200"/>
              </a:spcAft>
              <a:buNone/>
            </a:pPr>
            <a:endParaRPr lang="en-US" sz="1000"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2850867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A08D-8DD5-7744-B443-BA7E2AEF1B39}"/>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A8897175-CEB3-3D42-8CBF-12DAF0F925C1}"/>
              </a:ext>
            </a:extLst>
          </p:cNvPr>
          <p:cNvSpPr>
            <a:spLocks noGrp="1"/>
          </p:cNvSpPr>
          <p:nvPr>
            <p:ph idx="1"/>
          </p:nvPr>
        </p:nvSpPr>
        <p:spPr>
          <a:xfrm>
            <a:off x="628650" y="865632"/>
            <a:ext cx="7886700" cy="5311331"/>
          </a:xfrm>
        </p:spPr>
        <p:txBody>
          <a:bodyPr/>
          <a:lstStyle/>
          <a:p>
            <a:pPr lvl="1" fontAlgn="base">
              <a:lnSpc>
                <a:spcPct val="110000"/>
              </a:lnSpc>
              <a:spcBef>
                <a:spcPts val="0"/>
              </a:spcBef>
              <a:spcAft>
                <a:spcPts val="1200"/>
              </a:spcAft>
            </a:pPr>
            <a:r>
              <a:rPr lang="en-US" sz="2000" dirty="0"/>
              <a:t>Data collection and cleaning</a:t>
            </a:r>
          </a:p>
          <a:p>
            <a:pPr lvl="2" fontAlgn="base">
              <a:lnSpc>
                <a:spcPct val="110000"/>
              </a:lnSpc>
              <a:spcBef>
                <a:spcPts val="0"/>
              </a:spcBef>
              <a:spcAft>
                <a:spcPts val="1200"/>
              </a:spcAft>
            </a:pPr>
            <a:r>
              <a:rPr lang="en-US" sz="1800" dirty="0"/>
              <a:t>Many of the features dropped are all user descriptions and not useful to the outcome of the project.</a:t>
            </a:r>
          </a:p>
          <a:p>
            <a:pPr lvl="2" fontAlgn="base">
              <a:lnSpc>
                <a:spcPct val="110000"/>
              </a:lnSpc>
              <a:spcBef>
                <a:spcPts val="0"/>
              </a:spcBef>
              <a:spcAft>
                <a:spcPts val="1200"/>
              </a:spcAft>
            </a:pPr>
            <a:r>
              <a:rPr lang="en-US" sz="1800" dirty="0"/>
              <a:t>The country column was added in, the data was taken from a </a:t>
            </a:r>
            <a:r>
              <a:rPr lang="en-US" sz="1800" dirty="0" err="1"/>
              <a:t>gameID</a:t>
            </a:r>
            <a:r>
              <a:rPr lang="en-US" sz="1800" dirty="0"/>
              <a:t> column that consisted of a code format cc-#### where cc is a country code and an incremental number that pertained to a match id. The country was stripped from the first two characters and assigned an arbitrary number from 1 to 9 dependent on what country it was</a:t>
            </a:r>
          </a:p>
          <a:p>
            <a:pPr lvl="2" fontAlgn="base">
              <a:lnSpc>
                <a:spcPct val="110000"/>
              </a:lnSpc>
              <a:spcBef>
                <a:spcPts val="0"/>
              </a:spcBef>
              <a:spcAft>
                <a:spcPts val="1200"/>
              </a:spcAft>
            </a:pPr>
            <a:r>
              <a:rPr lang="en-US" sz="1800" dirty="0"/>
              <a:t>The region column was also added in. The Riot API endpoints let a developer know what countries are in which regions, with only 3 regions, another arbitrary number was added from 1-3 to its related country number.</a:t>
            </a:r>
          </a:p>
        </p:txBody>
      </p:sp>
      <p:sp>
        <p:nvSpPr>
          <p:cNvPr id="4" name="Slide Number Placeholder 3">
            <a:extLst>
              <a:ext uri="{FF2B5EF4-FFF2-40B4-BE49-F238E27FC236}">
                <a16:creationId xmlns:a16="http://schemas.microsoft.com/office/drawing/2014/main" id="{D3A95683-2CEF-084D-B5B6-CECDC3DA93BB}"/>
              </a:ext>
            </a:extLst>
          </p:cNvPr>
          <p:cNvSpPr>
            <a:spLocks noGrp="1"/>
          </p:cNvSpPr>
          <p:nvPr>
            <p:ph type="sldNum" sz="quarter" idx="12"/>
          </p:nvPr>
        </p:nvSpPr>
        <p:spPr/>
        <p:txBody>
          <a:bodyPr/>
          <a:lstStyle/>
          <a:p>
            <a:fld id="{DFFA20B0-317F-4F40-B69D-D979D3744506}" type="slidenum">
              <a:rPr lang="en-IN" smtClean="0"/>
              <a:pPr/>
              <a:t>11</a:t>
            </a:fld>
            <a:endParaRPr lang="en-IN" dirty="0"/>
          </a:p>
        </p:txBody>
      </p:sp>
    </p:spTree>
    <p:extLst>
      <p:ext uri="{BB962C8B-B14F-4D97-AF65-F5344CB8AC3E}">
        <p14:creationId xmlns:p14="http://schemas.microsoft.com/office/powerpoint/2010/main" val="134061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EDB7-0DD5-2040-BA27-93141F188FDD}"/>
              </a:ext>
            </a:extLst>
          </p:cNvPr>
          <p:cNvSpPr>
            <a:spLocks noGrp="1"/>
          </p:cNvSpPr>
          <p:nvPr>
            <p:ph type="title"/>
          </p:nvPr>
        </p:nvSpPr>
        <p:spPr/>
        <p:txBody>
          <a:bodyPr/>
          <a:lstStyle/>
          <a:p>
            <a:r>
              <a:rPr lang="en-US" dirty="0"/>
              <a:t>Data Organization</a:t>
            </a:r>
          </a:p>
        </p:txBody>
      </p:sp>
      <p:sp>
        <p:nvSpPr>
          <p:cNvPr id="3" name="Content Placeholder 2">
            <a:extLst>
              <a:ext uri="{FF2B5EF4-FFF2-40B4-BE49-F238E27FC236}">
                <a16:creationId xmlns:a16="http://schemas.microsoft.com/office/drawing/2014/main" id="{F45C5526-2F00-2143-8294-AF03FA613591}"/>
              </a:ext>
            </a:extLst>
          </p:cNvPr>
          <p:cNvSpPr>
            <a:spLocks noGrp="1"/>
          </p:cNvSpPr>
          <p:nvPr>
            <p:ph idx="1"/>
          </p:nvPr>
        </p:nvSpPr>
        <p:spPr>
          <a:xfrm>
            <a:off x="628650" y="750013"/>
            <a:ext cx="7886700" cy="5426950"/>
          </a:xfrm>
        </p:spPr>
        <p:txBody>
          <a:bodyPr>
            <a:normAutofit/>
          </a:bodyPr>
          <a:lstStyle/>
          <a:p>
            <a:r>
              <a:rPr lang="en-US" sz="2000" dirty="0"/>
              <a:t>Region</a:t>
            </a:r>
          </a:p>
          <a:p>
            <a:pPr lvl="1"/>
            <a:r>
              <a:rPr lang="en-US" sz="2000" dirty="0"/>
              <a:t>Three regions: Americas, Europe, Asia</a:t>
            </a:r>
          </a:p>
          <a:p>
            <a:r>
              <a:rPr lang="en-US" sz="2000" dirty="0"/>
              <a:t>Country</a:t>
            </a:r>
          </a:p>
          <a:p>
            <a:pPr lvl="1"/>
            <a:r>
              <a:rPr lang="en-US" sz="2000" dirty="0"/>
              <a:t>9 discernable countries: Korea, Europe, Americas, Brazil, Turkey, Oceanic Regions, Japan, Latin Americas, Russia</a:t>
            </a:r>
          </a:p>
          <a:p>
            <a:r>
              <a:rPr lang="en-US" sz="2000" dirty="0"/>
              <a:t>Lanes</a:t>
            </a:r>
          </a:p>
          <a:p>
            <a:pPr lvl="1"/>
            <a:r>
              <a:rPr lang="en-US" sz="2000" dirty="0"/>
              <a:t>Top, Jungle, Middle, ADC, Support</a:t>
            </a:r>
          </a:p>
        </p:txBody>
      </p:sp>
      <p:sp>
        <p:nvSpPr>
          <p:cNvPr id="4" name="Slide Number Placeholder 3">
            <a:extLst>
              <a:ext uri="{FF2B5EF4-FFF2-40B4-BE49-F238E27FC236}">
                <a16:creationId xmlns:a16="http://schemas.microsoft.com/office/drawing/2014/main" id="{E564F4B5-74DA-1243-8CC9-58DBE436F3DF}"/>
              </a:ext>
            </a:extLst>
          </p:cNvPr>
          <p:cNvSpPr>
            <a:spLocks noGrp="1"/>
          </p:cNvSpPr>
          <p:nvPr>
            <p:ph type="sldNum" sz="quarter" idx="12"/>
          </p:nvPr>
        </p:nvSpPr>
        <p:spPr/>
        <p:txBody>
          <a:bodyPr/>
          <a:lstStyle/>
          <a:p>
            <a:fld id="{DFFA20B0-317F-4F40-B69D-D979D3744506}" type="slidenum">
              <a:rPr lang="en-IN" smtClean="0"/>
              <a:pPr/>
              <a:t>12</a:t>
            </a:fld>
            <a:endParaRPr lang="en-IN" dirty="0"/>
          </a:p>
        </p:txBody>
      </p:sp>
    </p:spTree>
    <p:extLst>
      <p:ext uri="{BB962C8B-B14F-4D97-AF65-F5344CB8AC3E}">
        <p14:creationId xmlns:p14="http://schemas.microsoft.com/office/powerpoint/2010/main" val="1211509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6297C-09A5-CF43-83D9-D545EBB7B10A}"/>
              </a:ext>
            </a:extLst>
          </p:cNvPr>
          <p:cNvSpPr>
            <a:spLocks noGrp="1"/>
          </p:cNvSpPr>
          <p:nvPr>
            <p:ph type="title"/>
          </p:nvPr>
        </p:nvSpPr>
        <p:spPr/>
        <p:txBody>
          <a:bodyPr/>
          <a:lstStyle/>
          <a:p>
            <a:r>
              <a:rPr lang="en-US" dirty="0"/>
              <a:t>Target Feature</a:t>
            </a:r>
          </a:p>
        </p:txBody>
      </p:sp>
      <p:sp>
        <p:nvSpPr>
          <p:cNvPr id="3" name="Content Placeholder 2">
            <a:extLst>
              <a:ext uri="{FF2B5EF4-FFF2-40B4-BE49-F238E27FC236}">
                <a16:creationId xmlns:a16="http://schemas.microsoft.com/office/drawing/2014/main" id="{55711580-E4A9-014F-9E9C-D007B866A93A}"/>
              </a:ext>
            </a:extLst>
          </p:cNvPr>
          <p:cNvSpPr>
            <a:spLocks noGrp="1"/>
          </p:cNvSpPr>
          <p:nvPr>
            <p:ph idx="1"/>
          </p:nvPr>
        </p:nvSpPr>
        <p:spPr>
          <a:xfrm>
            <a:off x="628650" y="899033"/>
            <a:ext cx="7886700" cy="4351338"/>
          </a:xfrm>
        </p:spPr>
        <p:txBody>
          <a:bodyPr/>
          <a:lstStyle/>
          <a:p>
            <a:pPr marL="0" indent="0">
              <a:buNone/>
            </a:pPr>
            <a:r>
              <a:rPr lang="en-US" sz="2000" dirty="0"/>
              <a:t>The feature this study aims to predict is the ‘win’ feature.</a:t>
            </a:r>
          </a:p>
          <a:p>
            <a:pPr marL="0" indent="0">
              <a:buNone/>
            </a:pPr>
            <a:endParaRPr lang="en-US" dirty="0"/>
          </a:p>
          <a:p>
            <a:pPr marL="0" indent="0">
              <a:buNone/>
            </a:pPr>
            <a:r>
              <a:rPr lang="en-US" sz="1600" dirty="0"/>
              <a:t>An interesting note comes from this, since it is a Boolean value. The dataset is perfectly split between all countries and regions giving a perfectly balanced dataset.</a:t>
            </a:r>
          </a:p>
        </p:txBody>
      </p:sp>
      <p:sp>
        <p:nvSpPr>
          <p:cNvPr id="4" name="Slide Number Placeholder 3">
            <a:extLst>
              <a:ext uri="{FF2B5EF4-FFF2-40B4-BE49-F238E27FC236}">
                <a16:creationId xmlns:a16="http://schemas.microsoft.com/office/drawing/2014/main" id="{B715FD4A-C7D0-C541-BB0D-D81C62D18F84}"/>
              </a:ext>
            </a:extLst>
          </p:cNvPr>
          <p:cNvSpPr>
            <a:spLocks noGrp="1"/>
          </p:cNvSpPr>
          <p:nvPr>
            <p:ph type="sldNum" sz="quarter" idx="12"/>
          </p:nvPr>
        </p:nvSpPr>
        <p:spPr/>
        <p:txBody>
          <a:bodyPr/>
          <a:lstStyle/>
          <a:p>
            <a:fld id="{DFFA20B0-317F-4F40-B69D-D979D3744506}" type="slidenum">
              <a:rPr lang="en-IN" smtClean="0"/>
              <a:pPr/>
              <a:t>13</a:t>
            </a:fld>
            <a:endParaRPr lang="en-IN" dirty="0"/>
          </a:p>
        </p:txBody>
      </p:sp>
      <p:pic>
        <p:nvPicPr>
          <p:cNvPr id="6" name="Picture 5">
            <a:extLst>
              <a:ext uri="{FF2B5EF4-FFF2-40B4-BE49-F238E27FC236}">
                <a16:creationId xmlns:a16="http://schemas.microsoft.com/office/drawing/2014/main" id="{491361A5-5549-304D-AE0E-EA55077EC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88" y="2628361"/>
            <a:ext cx="7594600" cy="3175000"/>
          </a:xfrm>
          <a:prstGeom prst="rect">
            <a:avLst/>
          </a:prstGeom>
        </p:spPr>
      </p:pic>
    </p:spTree>
    <p:extLst>
      <p:ext uri="{BB962C8B-B14F-4D97-AF65-F5344CB8AC3E}">
        <p14:creationId xmlns:p14="http://schemas.microsoft.com/office/powerpoint/2010/main" val="873892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29E9-C0C3-4248-BDF1-C077FD01ED26}"/>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D8D0EDB-8245-5043-B3F8-332AF5990F82}"/>
              </a:ext>
            </a:extLst>
          </p:cNvPr>
          <p:cNvSpPr>
            <a:spLocks noGrp="1"/>
          </p:cNvSpPr>
          <p:nvPr>
            <p:ph idx="1"/>
          </p:nvPr>
        </p:nvSpPr>
        <p:spPr>
          <a:xfrm>
            <a:off x="628650" y="935609"/>
            <a:ext cx="7886700" cy="4351338"/>
          </a:xfrm>
        </p:spPr>
        <p:txBody>
          <a:bodyPr>
            <a:normAutofit/>
          </a:bodyPr>
          <a:lstStyle/>
          <a:p>
            <a:pPr marL="0" indent="0">
              <a:buNone/>
            </a:pPr>
            <a:r>
              <a:rPr lang="en-US" sz="2000" dirty="0"/>
              <a:t>Since the target feature is a Boolean value, the best models for prediction are:</a:t>
            </a:r>
          </a:p>
          <a:p>
            <a:pPr lvl="1"/>
            <a:r>
              <a:rPr lang="en-US" sz="1800" dirty="0"/>
              <a:t>Logistic Regression </a:t>
            </a:r>
          </a:p>
          <a:p>
            <a:pPr lvl="1"/>
            <a:r>
              <a:rPr lang="en-US" sz="1800" dirty="0"/>
              <a:t>Random Forest Classification</a:t>
            </a:r>
          </a:p>
          <a:p>
            <a:pPr marL="0" indent="0">
              <a:buNone/>
            </a:pPr>
            <a:endParaRPr lang="en-US" sz="1800" dirty="0"/>
          </a:p>
          <a:p>
            <a:pPr marL="0" indent="0">
              <a:buNone/>
            </a:pPr>
            <a:r>
              <a:rPr lang="en-US" sz="1800" b="1" u="sng" dirty="0"/>
              <a:t>Reasoning</a:t>
            </a:r>
            <a:r>
              <a:rPr lang="en-US" sz="1800" dirty="0"/>
              <a:t>:</a:t>
            </a:r>
          </a:p>
          <a:p>
            <a:pPr marL="0" indent="0">
              <a:buNone/>
            </a:pPr>
            <a:r>
              <a:rPr lang="en-US" sz="1800" b="1" dirty="0"/>
              <a:t>Logistic Regression </a:t>
            </a:r>
            <a:r>
              <a:rPr lang="en-US" sz="1800" dirty="0"/>
              <a:t>is used to predict the likelihood of an event given one or more explained variables. Since we are predicting win/loss this is a perfect application for this model.</a:t>
            </a:r>
          </a:p>
          <a:p>
            <a:pPr marL="0" indent="0">
              <a:buNone/>
            </a:pPr>
            <a:r>
              <a:rPr lang="en-US" sz="1800" b="1" dirty="0"/>
              <a:t>Random Forest </a:t>
            </a:r>
            <a:r>
              <a:rPr lang="en-US" sz="1800" dirty="0"/>
              <a:t>because of its randomness in selecting subsets of data for the tree nodes, RFC is an amazing tool for feature selection.  This will allow us to find where among the other features the origin lies.</a:t>
            </a:r>
            <a:endParaRPr lang="en-US" sz="1800" b="1" dirty="0"/>
          </a:p>
          <a:p>
            <a:pPr marL="0" indent="0">
              <a:buNone/>
            </a:pPr>
            <a:endParaRPr lang="en-US" sz="1800" dirty="0"/>
          </a:p>
          <a:p>
            <a:pPr marL="0" indent="0">
              <a:buNone/>
            </a:pPr>
            <a:endParaRPr lang="en-US" sz="2000" dirty="0"/>
          </a:p>
        </p:txBody>
      </p:sp>
      <p:sp>
        <p:nvSpPr>
          <p:cNvPr id="4" name="Slide Number Placeholder 3">
            <a:extLst>
              <a:ext uri="{FF2B5EF4-FFF2-40B4-BE49-F238E27FC236}">
                <a16:creationId xmlns:a16="http://schemas.microsoft.com/office/drawing/2014/main" id="{42E31AAC-9D65-184A-9042-CF3D31E76CC7}"/>
              </a:ext>
            </a:extLst>
          </p:cNvPr>
          <p:cNvSpPr>
            <a:spLocks noGrp="1"/>
          </p:cNvSpPr>
          <p:nvPr>
            <p:ph type="sldNum" sz="quarter" idx="12"/>
          </p:nvPr>
        </p:nvSpPr>
        <p:spPr/>
        <p:txBody>
          <a:bodyPr/>
          <a:lstStyle/>
          <a:p>
            <a:fld id="{DFFA20B0-317F-4F40-B69D-D979D3744506}" type="slidenum">
              <a:rPr lang="en-IN" smtClean="0"/>
              <a:pPr/>
              <a:t>14</a:t>
            </a:fld>
            <a:endParaRPr lang="en-IN" dirty="0"/>
          </a:p>
        </p:txBody>
      </p:sp>
    </p:spTree>
    <p:extLst>
      <p:ext uri="{BB962C8B-B14F-4D97-AF65-F5344CB8AC3E}">
        <p14:creationId xmlns:p14="http://schemas.microsoft.com/office/powerpoint/2010/main" val="158311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AE5C-4AFF-014E-8B27-A04E4730DE72}"/>
              </a:ext>
            </a:extLst>
          </p:cNvPr>
          <p:cNvSpPr>
            <a:spLocks noGrp="1"/>
          </p:cNvSpPr>
          <p:nvPr>
            <p:ph type="title"/>
          </p:nvPr>
        </p:nvSpPr>
        <p:spPr/>
        <p:txBody>
          <a:bodyPr/>
          <a:lstStyle/>
          <a:p>
            <a:r>
              <a:rPr lang="en-US" dirty="0"/>
              <a:t>Pangea and Region ROC</a:t>
            </a:r>
          </a:p>
        </p:txBody>
      </p:sp>
      <p:pic>
        <p:nvPicPr>
          <p:cNvPr id="6" name="Content Placeholder 5">
            <a:extLst>
              <a:ext uri="{FF2B5EF4-FFF2-40B4-BE49-F238E27FC236}">
                <a16:creationId xmlns:a16="http://schemas.microsoft.com/office/drawing/2014/main" id="{F0C2D089-56D5-0E41-8E72-7D8A540649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776" y="3410733"/>
            <a:ext cx="7181402" cy="2639521"/>
          </a:xfrm>
        </p:spPr>
      </p:pic>
      <p:sp>
        <p:nvSpPr>
          <p:cNvPr id="4" name="Slide Number Placeholder 3">
            <a:extLst>
              <a:ext uri="{FF2B5EF4-FFF2-40B4-BE49-F238E27FC236}">
                <a16:creationId xmlns:a16="http://schemas.microsoft.com/office/drawing/2014/main" id="{184A8E4F-7EE7-3148-A5B5-6D4833CFEB04}"/>
              </a:ext>
            </a:extLst>
          </p:cNvPr>
          <p:cNvSpPr>
            <a:spLocks noGrp="1"/>
          </p:cNvSpPr>
          <p:nvPr>
            <p:ph type="sldNum" sz="quarter" idx="12"/>
          </p:nvPr>
        </p:nvSpPr>
        <p:spPr/>
        <p:txBody>
          <a:bodyPr/>
          <a:lstStyle/>
          <a:p>
            <a:fld id="{DFFA20B0-317F-4F40-B69D-D979D3744506}" type="slidenum">
              <a:rPr lang="en-IN" smtClean="0"/>
              <a:pPr/>
              <a:t>15</a:t>
            </a:fld>
            <a:endParaRPr lang="en-IN" dirty="0"/>
          </a:p>
        </p:txBody>
      </p:sp>
      <p:pic>
        <p:nvPicPr>
          <p:cNvPr id="8" name="Picture 7">
            <a:extLst>
              <a:ext uri="{FF2B5EF4-FFF2-40B4-BE49-F238E27FC236}">
                <a16:creationId xmlns:a16="http://schemas.microsoft.com/office/drawing/2014/main" id="{71283924-BEBF-824F-8AB0-975073AF2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235" y="665029"/>
            <a:ext cx="3674483" cy="2592656"/>
          </a:xfrm>
          <a:prstGeom prst="rect">
            <a:avLst/>
          </a:prstGeom>
        </p:spPr>
      </p:pic>
    </p:spTree>
    <p:extLst>
      <p:ext uri="{BB962C8B-B14F-4D97-AF65-F5344CB8AC3E}">
        <p14:creationId xmlns:p14="http://schemas.microsoft.com/office/powerpoint/2010/main" val="496142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4199-B58D-6543-AB6C-381D56528D41}"/>
              </a:ext>
            </a:extLst>
          </p:cNvPr>
          <p:cNvSpPr>
            <a:spLocks noGrp="1"/>
          </p:cNvSpPr>
          <p:nvPr>
            <p:ph type="title"/>
          </p:nvPr>
        </p:nvSpPr>
        <p:spPr/>
        <p:txBody>
          <a:bodyPr/>
          <a:lstStyle/>
          <a:p>
            <a:r>
              <a:rPr lang="en-US" dirty="0"/>
              <a:t>Country ROC Graphs</a:t>
            </a:r>
          </a:p>
        </p:txBody>
      </p:sp>
      <p:pic>
        <p:nvPicPr>
          <p:cNvPr id="6" name="Content Placeholder 5">
            <a:extLst>
              <a:ext uri="{FF2B5EF4-FFF2-40B4-BE49-F238E27FC236}">
                <a16:creationId xmlns:a16="http://schemas.microsoft.com/office/drawing/2014/main" id="{C95C5987-6DCA-AB41-9159-145C01F76D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857" y="828161"/>
            <a:ext cx="6433072" cy="5246785"/>
          </a:xfrm>
        </p:spPr>
      </p:pic>
      <p:sp>
        <p:nvSpPr>
          <p:cNvPr id="4" name="Slide Number Placeholder 3">
            <a:extLst>
              <a:ext uri="{FF2B5EF4-FFF2-40B4-BE49-F238E27FC236}">
                <a16:creationId xmlns:a16="http://schemas.microsoft.com/office/drawing/2014/main" id="{F60E66B3-20DF-5C42-AB67-7ED55FC31909}"/>
              </a:ext>
            </a:extLst>
          </p:cNvPr>
          <p:cNvSpPr>
            <a:spLocks noGrp="1"/>
          </p:cNvSpPr>
          <p:nvPr>
            <p:ph type="sldNum" sz="quarter" idx="12"/>
          </p:nvPr>
        </p:nvSpPr>
        <p:spPr/>
        <p:txBody>
          <a:bodyPr/>
          <a:lstStyle/>
          <a:p>
            <a:fld id="{DFFA20B0-317F-4F40-B69D-D979D3744506}" type="slidenum">
              <a:rPr lang="en-IN" smtClean="0"/>
              <a:pPr/>
              <a:t>16</a:t>
            </a:fld>
            <a:endParaRPr lang="en-IN" dirty="0"/>
          </a:p>
        </p:txBody>
      </p:sp>
    </p:spTree>
    <p:extLst>
      <p:ext uri="{BB962C8B-B14F-4D97-AF65-F5344CB8AC3E}">
        <p14:creationId xmlns:p14="http://schemas.microsoft.com/office/powerpoint/2010/main" val="1108949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A624-9AD1-7B4C-A773-F1572035C0AE}"/>
              </a:ext>
            </a:extLst>
          </p:cNvPr>
          <p:cNvSpPr>
            <a:spLocks noGrp="1"/>
          </p:cNvSpPr>
          <p:nvPr>
            <p:ph type="title"/>
          </p:nvPr>
        </p:nvSpPr>
        <p:spPr/>
        <p:txBody>
          <a:bodyPr/>
          <a:lstStyle/>
          <a:p>
            <a:r>
              <a:rPr lang="en-US" dirty="0"/>
              <a:t>Lane Country and Region ROC</a:t>
            </a:r>
          </a:p>
        </p:txBody>
      </p:sp>
      <p:pic>
        <p:nvPicPr>
          <p:cNvPr id="6" name="Content Placeholder 5">
            <a:extLst>
              <a:ext uri="{FF2B5EF4-FFF2-40B4-BE49-F238E27FC236}">
                <a16:creationId xmlns:a16="http://schemas.microsoft.com/office/drawing/2014/main" id="{149D0934-7741-6342-88A6-CA9A8DFE0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500" y="1581019"/>
            <a:ext cx="8335000" cy="2286443"/>
          </a:xfrm>
        </p:spPr>
      </p:pic>
      <p:sp>
        <p:nvSpPr>
          <p:cNvPr id="4" name="Slide Number Placeholder 3">
            <a:extLst>
              <a:ext uri="{FF2B5EF4-FFF2-40B4-BE49-F238E27FC236}">
                <a16:creationId xmlns:a16="http://schemas.microsoft.com/office/drawing/2014/main" id="{3AD31CBF-13FB-3843-8325-D5F052692D3E}"/>
              </a:ext>
            </a:extLst>
          </p:cNvPr>
          <p:cNvSpPr>
            <a:spLocks noGrp="1"/>
          </p:cNvSpPr>
          <p:nvPr>
            <p:ph type="sldNum" sz="quarter" idx="12"/>
          </p:nvPr>
        </p:nvSpPr>
        <p:spPr/>
        <p:txBody>
          <a:bodyPr/>
          <a:lstStyle/>
          <a:p>
            <a:fld id="{DFFA20B0-317F-4F40-B69D-D979D3744506}" type="slidenum">
              <a:rPr lang="en-IN" smtClean="0"/>
              <a:pPr/>
              <a:t>17</a:t>
            </a:fld>
            <a:endParaRPr lang="en-IN" dirty="0"/>
          </a:p>
        </p:txBody>
      </p:sp>
    </p:spTree>
    <p:extLst>
      <p:ext uri="{BB962C8B-B14F-4D97-AF65-F5344CB8AC3E}">
        <p14:creationId xmlns:p14="http://schemas.microsoft.com/office/powerpoint/2010/main" val="77687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D747-9395-0049-8917-7DF1AFC4739E}"/>
              </a:ext>
            </a:extLst>
          </p:cNvPr>
          <p:cNvSpPr>
            <a:spLocks noGrp="1"/>
          </p:cNvSpPr>
          <p:nvPr>
            <p:ph type="title"/>
          </p:nvPr>
        </p:nvSpPr>
        <p:spPr/>
        <p:txBody>
          <a:bodyPr/>
          <a:lstStyle/>
          <a:p>
            <a:r>
              <a:rPr lang="en-US" dirty="0"/>
              <a:t>Feature Selection pt.1</a:t>
            </a:r>
          </a:p>
        </p:txBody>
      </p:sp>
      <p:sp>
        <p:nvSpPr>
          <p:cNvPr id="3" name="Content Placeholder 2">
            <a:extLst>
              <a:ext uri="{FF2B5EF4-FFF2-40B4-BE49-F238E27FC236}">
                <a16:creationId xmlns:a16="http://schemas.microsoft.com/office/drawing/2014/main" id="{9CDB031C-B226-2E4D-9C92-E3D4615F4202}"/>
              </a:ext>
            </a:extLst>
          </p:cNvPr>
          <p:cNvSpPr>
            <a:spLocks noGrp="1"/>
          </p:cNvSpPr>
          <p:nvPr>
            <p:ph idx="1"/>
          </p:nvPr>
        </p:nvSpPr>
        <p:spPr>
          <a:xfrm>
            <a:off x="628650" y="1121087"/>
            <a:ext cx="7886700" cy="4351338"/>
          </a:xfrm>
        </p:spPr>
        <p:txBody>
          <a:bodyPr>
            <a:normAutofit/>
          </a:bodyPr>
          <a:lstStyle/>
          <a:p>
            <a:pPr marL="0" indent="0">
              <a:buNone/>
            </a:pPr>
            <a:r>
              <a:rPr lang="en-US" sz="2000" dirty="0"/>
              <a:t>Recognizing that country and region are not suitable features to base a model on a new one needs to be created. This time an Random Forest Classifier is fit to each region and the over encompassing dataset. From these models the most important features can be found:</a:t>
            </a:r>
          </a:p>
        </p:txBody>
      </p:sp>
      <p:sp>
        <p:nvSpPr>
          <p:cNvPr id="4" name="Slide Number Placeholder 3">
            <a:extLst>
              <a:ext uri="{FF2B5EF4-FFF2-40B4-BE49-F238E27FC236}">
                <a16:creationId xmlns:a16="http://schemas.microsoft.com/office/drawing/2014/main" id="{5F984215-83AE-7C45-BB7B-DF41A9A1990F}"/>
              </a:ext>
            </a:extLst>
          </p:cNvPr>
          <p:cNvSpPr>
            <a:spLocks noGrp="1"/>
          </p:cNvSpPr>
          <p:nvPr>
            <p:ph type="sldNum" sz="quarter" idx="12"/>
          </p:nvPr>
        </p:nvSpPr>
        <p:spPr/>
        <p:txBody>
          <a:bodyPr/>
          <a:lstStyle/>
          <a:p>
            <a:fld id="{DFFA20B0-317F-4F40-B69D-D979D3744506}" type="slidenum">
              <a:rPr lang="en-IN" smtClean="0"/>
              <a:pPr/>
              <a:t>18</a:t>
            </a:fld>
            <a:endParaRPr lang="en-IN" dirty="0"/>
          </a:p>
        </p:txBody>
      </p:sp>
    </p:spTree>
    <p:extLst>
      <p:ext uri="{BB962C8B-B14F-4D97-AF65-F5344CB8AC3E}">
        <p14:creationId xmlns:p14="http://schemas.microsoft.com/office/powerpoint/2010/main" val="389027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Feature Selection pt.2</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19</a:t>
            </a:fld>
            <a:endParaRPr lang="en-IN" dirty="0"/>
          </a:p>
        </p:txBody>
      </p:sp>
      <p:pic>
        <p:nvPicPr>
          <p:cNvPr id="11" name="Content Placeholder 10">
            <a:extLst>
              <a:ext uri="{FF2B5EF4-FFF2-40B4-BE49-F238E27FC236}">
                <a16:creationId xmlns:a16="http://schemas.microsoft.com/office/drawing/2014/main" id="{BD73BAF6-A6EB-E24C-A24C-28B5A7584C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8234" y="719902"/>
            <a:ext cx="3462527" cy="5463303"/>
          </a:xfrm>
        </p:spPr>
      </p:pic>
    </p:spTree>
    <p:custDataLst>
      <p:tags r:id="rId1"/>
    </p:custDataLst>
    <p:extLst>
      <p:ext uri="{BB962C8B-B14F-4D97-AF65-F5344CB8AC3E}">
        <p14:creationId xmlns:p14="http://schemas.microsoft.com/office/powerpoint/2010/main" val="26828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0EBCD4-E6D9-C543-A756-1388E4D9C93B}"/>
              </a:ext>
            </a:extLst>
          </p:cNvPr>
          <p:cNvSpPr>
            <a:spLocks noGrp="1"/>
          </p:cNvSpPr>
          <p:nvPr>
            <p:ph type="body" idx="1"/>
          </p:nvPr>
        </p:nvSpPr>
        <p:spPr>
          <a:xfrm>
            <a:off x="628650" y="2840177"/>
            <a:ext cx="7886700" cy="1500187"/>
          </a:xfrm>
        </p:spPr>
        <p:txBody>
          <a:bodyPr/>
          <a:lstStyle/>
          <a:p>
            <a:pPr algn="ctr"/>
            <a:r>
              <a:rPr lang="en-US" dirty="0"/>
              <a:t>By: Zachary Gonzalez</a:t>
            </a:r>
          </a:p>
        </p:txBody>
      </p:sp>
      <p:sp>
        <p:nvSpPr>
          <p:cNvPr id="4" name="Slide Number Placeholder 3">
            <a:extLst>
              <a:ext uri="{FF2B5EF4-FFF2-40B4-BE49-F238E27FC236}">
                <a16:creationId xmlns:a16="http://schemas.microsoft.com/office/drawing/2014/main" id="{4B8BB617-EB6A-6049-9C31-848A5E7EA701}"/>
              </a:ext>
            </a:extLst>
          </p:cNvPr>
          <p:cNvSpPr>
            <a:spLocks noGrp="1"/>
          </p:cNvSpPr>
          <p:nvPr>
            <p:ph type="sldNum" sz="quarter" idx="12"/>
          </p:nvPr>
        </p:nvSpPr>
        <p:spPr/>
        <p:txBody>
          <a:bodyPr/>
          <a:lstStyle/>
          <a:p>
            <a:fld id="{DFFA20B0-317F-4F40-B69D-D979D3744506}" type="slidenum">
              <a:rPr lang="en-IN" smtClean="0"/>
              <a:t>2</a:t>
            </a:fld>
            <a:endParaRPr lang="en-IN" dirty="0"/>
          </a:p>
        </p:txBody>
      </p:sp>
    </p:spTree>
    <p:extLst>
      <p:ext uri="{BB962C8B-B14F-4D97-AF65-F5344CB8AC3E}">
        <p14:creationId xmlns:p14="http://schemas.microsoft.com/office/powerpoint/2010/main" val="2422663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Analysis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20</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875613"/>
            <a:ext cx="7931316" cy="4148196"/>
          </a:xfrm>
        </p:spPr>
        <p:txBody>
          <a:bodyPr>
            <a:normAutofit/>
          </a:bodyPr>
          <a:lstStyle/>
          <a:p>
            <a:pPr marL="0" indent="0" fontAlgn="base">
              <a:lnSpc>
                <a:spcPct val="110000"/>
              </a:lnSpc>
              <a:spcBef>
                <a:spcPts val="0"/>
              </a:spcBef>
              <a:spcAft>
                <a:spcPts val="1200"/>
              </a:spcAft>
              <a:buNone/>
            </a:pPr>
            <a:r>
              <a:rPr lang="en-US" sz="2000" dirty="0"/>
              <a:t>From the features that were given back, the top 10 of all of them where chosen to create two new models. One that contains the new set plus country and region and another without them.</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pic>
        <p:nvPicPr>
          <p:cNvPr id="7" name="Picture 6">
            <a:extLst>
              <a:ext uri="{FF2B5EF4-FFF2-40B4-BE49-F238E27FC236}">
                <a16:creationId xmlns:a16="http://schemas.microsoft.com/office/drawing/2014/main" id="{6DA7A719-C2C5-8C43-AB66-04582E7ED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456" y="2039571"/>
            <a:ext cx="3236420" cy="2529993"/>
          </a:xfrm>
          <a:prstGeom prst="rect">
            <a:avLst/>
          </a:prstGeom>
        </p:spPr>
      </p:pic>
      <p:pic>
        <p:nvPicPr>
          <p:cNvPr id="9" name="Picture 8">
            <a:extLst>
              <a:ext uri="{FF2B5EF4-FFF2-40B4-BE49-F238E27FC236}">
                <a16:creationId xmlns:a16="http://schemas.microsoft.com/office/drawing/2014/main" id="{F70E72EE-FA83-AA4E-B982-0A76F7C78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039571"/>
            <a:ext cx="3236420" cy="2529994"/>
          </a:xfrm>
          <a:prstGeom prst="rect">
            <a:avLst/>
          </a:prstGeom>
        </p:spPr>
      </p:pic>
    </p:spTree>
    <p:custDataLst>
      <p:tags r:id="rId1"/>
    </p:custDataLst>
    <p:extLst>
      <p:ext uri="{BB962C8B-B14F-4D97-AF65-F5344CB8AC3E}">
        <p14:creationId xmlns:p14="http://schemas.microsoft.com/office/powerpoint/2010/main" val="707432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Analysis and Results</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21</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875613"/>
            <a:ext cx="7931316" cy="4148196"/>
          </a:xfrm>
        </p:spPr>
        <p:txBody>
          <a:bodyPr>
            <a:normAutofit/>
          </a:bodyPr>
          <a:lstStyle/>
          <a:p>
            <a:pPr marL="0" indent="0" fontAlgn="base">
              <a:lnSpc>
                <a:spcPct val="110000"/>
              </a:lnSpc>
              <a:spcBef>
                <a:spcPts val="0"/>
              </a:spcBef>
              <a:spcAft>
                <a:spcPts val="1200"/>
              </a:spcAft>
              <a:buNone/>
            </a:pPr>
            <a:r>
              <a:rPr lang="en-US" sz="2000" dirty="0"/>
              <a:t>With two new models we can see that the presence and absence of an origin has an insignificant effect on the outcome of a model. The mean score of cross validation is separated by .03 when you remove the country and region</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3685107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22</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815651"/>
            <a:ext cx="7931316" cy="5330315"/>
          </a:xfrm>
        </p:spPr>
        <p:txBody>
          <a:bodyPr>
            <a:normAutofit/>
          </a:bodyPr>
          <a:lstStyle/>
          <a:p>
            <a:pPr marL="0" indent="0" fontAlgn="base">
              <a:lnSpc>
                <a:spcPct val="110000"/>
              </a:lnSpc>
              <a:spcBef>
                <a:spcPts val="0"/>
              </a:spcBef>
              <a:spcAft>
                <a:spcPts val="1200"/>
              </a:spcAft>
              <a:buNone/>
            </a:pPr>
            <a:r>
              <a:rPr lang="en-US" sz="2000" dirty="0"/>
              <a:t>With the analysis completed, the country and region of a team is not a significant enough factor in its ability to win. Although the origin is insignificant, the separation of regions provides evidence of different regional playstyles. </a:t>
            </a:r>
          </a:p>
          <a:p>
            <a:pPr marL="0" indent="0" fontAlgn="base">
              <a:lnSpc>
                <a:spcPct val="110000"/>
              </a:lnSpc>
              <a:spcBef>
                <a:spcPts val="0"/>
              </a:spcBef>
              <a:spcAft>
                <a:spcPts val="1200"/>
              </a:spcAft>
              <a:buNone/>
            </a:pPr>
            <a:r>
              <a:rPr lang="en-US" sz="2000" dirty="0"/>
              <a:t>From this study we learned that country and region are not significant to the success of a team. But it does change what is important and what should be focused on.</a:t>
            </a:r>
          </a:p>
          <a:p>
            <a:pPr marL="0" indent="0" fontAlgn="base">
              <a:lnSpc>
                <a:spcPct val="110000"/>
              </a:lnSpc>
              <a:spcBef>
                <a:spcPts val="0"/>
              </a:spcBef>
              <a:spcAft>
                <a:spcPts val="1200"/>
              </a:spcAft>
              <a:buNone/>
            </a:pPr>
            <a:r>
              <a:rPr lang="en-US" sz="2000" dirty="0"/>
              <a:t>A new direction to look at that could expand this study would be to find low importance features that have heavy influence on higher tiered features. Attempting to fit a linear regression to smaller features to predict more important ones could potentially give a stronger more ‘real time’ type of analysis that could significantly affect the training process of a team.</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471356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EF374-B1B7-4F75-AC2C-9F659B307468}"/>
              </a:ext>
            </a:extLst>
          </p:cNvPr>
          <p:cNvSpPr>
            <a:spLocks noGrp="1"/>
          </p:cNvSpPr>
          <p:nvPr>
            <p:ph type="sldNum" sz="quarter" idx="4294967295"/>
          </p:nvPr>
        </p:nvSpPr>
        <p:spPr>
          <a:xfrm>
            <a:off x="3543300" y="6356350"/>
            <a:ext cx="2057400" cy="365125"/>
          </a:xfrm>
          <a:prstGeom prst="rect">
            <a:avLst/>
          </a:prstGeom>
        </p:spPr>
        <p:txBody>
          <a:bodyPr/>
          <a:lstStyle/>
          <a:p>
            <a:pPr algn="ctr"/>
            <a:fld id="{DFFA20B0-317F-4F40-B69D-D979D3744506}" type="slidenum">
              <a:rPr lang="en-IN" smtClean="0"/>
              <a:pPr algn="ctr"/>
              <a:t>23</a:t>
            </a:fld>
            <a:endParaRPr lang="en-IN" dirty="0"/>
          </a:p>
        </p:txBody>
      </p:sp>
    </p:spTree>
    <p:custDataLst>
      <p:tags r:id="rId1"/>
    </p:custDataLst>
    <p:extLst>
      <p:ext uri="{BB962C8B-B14F-4D97-AF65-F5344CB8AC3E}">
        <p14:creationId xmlns:p14="http://schemas.microsoft.com/office/powerpoint/2010/main" val="3560215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Abstract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3</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06342" y="977741"/>
            <a:ext cx="7931316" cy="4786964"/>
          </a:xfrm>
        </p:spPr>
        <p:txBody>
          <a:bodyPr>
            <a:normAutofit/>
          </a:bodyPr>
          <a:lstStyle/>
          <a:p>
            <a:pPr marL="0" indent="0" fontAlgn="base">
              <a:lnSpc>
                <a:spcPct val="110000"/>
              </a:lnSpc>
              <a:spcBef>
                <a:spcPts val="0"/>
              </a:spcBef>
              <a:spcAft>
                <a:spcPts val="1200"/>
              </a:spcAft>
              <a:buNone/>
            </a:pPr>
            <a:r>
              <a:rPr lang="en-US" sz="1800" dirty="0"/>
              <a:t>This study aims to determine whether the origin of a team is significant for their success in League of Legends. This hypothesis comes from the historical data that South Korea has dominated on the world stage with 6 of the last 10 wins and the next closest country being China with only 2.</a:t>
            </a:r>
          </a:p>
          <a:p>
            <a:pPr marL="0" indent="0" fontAlgn="base">
              <a:lnSpc>
                <a:spcPct val="110000"/>
              </a:lnSpc>
              <a:spcBef>
                <a:spcPts val="0"/>
              </a:spcBef>
              <a:spcAft>
                <a:spcPts val="1200"/>
              </a:spcAft>
              <a:buNone/>
            </a:pPr>
            <a:r>
              <a:rPr lang="en-US" sz="1800" dirty="0"/>
              <a:t>The models used for prediction and analysis are a mixture of Logistic and Random Forrest Classification.</a:t>
            </a:r>
          </a:p>
          <a:p>
            <a:pPr marL="0" indent="0" fontAlgn="base">
              <a:lnSpc>
                <a:spcPct val="110000"/>
              </a:lnSpc>
              <a:spcBef>
                <a:spcPts val="0"/>
              </a:spcBef>
              <a:spcAft>
                <a:spcPts val="1200"/>
              </a:spcAft>
              <a:buNone/>
            </a:pPr>
            <a:r>
              <a:rPr lang="en-US" sz="1800" dirty="0"/>
              <a:t>With the analysis done it can be concluded that the country and region of a team has very little to no effect on the teams success. However, even though they don’t have a significant effect changes in data can be observed between regions. This comes in the form of what is more important to focus on during games, this can be seen in the feature selection for the models.</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367131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Introduction</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4</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947308"/>
            <a:ext cx="7931316" cy="4206051"/>
          </a:xfrm>
        </p:spPr>
        <p:txBody>
          <a:bodyPr>
            <a:normAutofit/>
          </a:bodyPr>
          <a:lstStyle/>
          <a:p>
            <a:pPr fontAlgn="base">
              <a:lnSpc>
                <a:spcPct val="110000"/>
              </a:lnSpc>
              <a:spcBef>
                <a:spcPts val="0"/>
              </a:spcBef>
              <a:spcAft>
                <a:spcPts val="1200"/>
              </a:spcAft>
            </a:pPr>
            <a:r>
              <a:rPr lang="en-US" sz="1800" dirty="0"/>
              <a:t>Plan of attack</a:t>
            </a:r>
          </a:p>
          <a:p>
            <a:pPr lvl="1" fontAlgn="base">
              <a:lnSpc>
                <a:spcPct val="110000"/>
              </a:lnSpc>
              <a:spcBef>
                <a:spcPts val="0"/>
              </a:spcBef>
              <a:spcAft>
                <a:spcPts val="1200"/>
              </a:spcAft>
            </a:pPr>
            <a:r>
              <a:rPr lang="en-US" sz="1400" dirty="0"/>
              <a:t>Logistic Regression</a:t>
            </a:r>
          </a:p>
          <a:p>
            <a:pPr lvl="2" fontAlgn="base">
              <a:lnSpc>
                <a:spcPct val="110000"/>
              </a:lnSpc>
              <a:spcBef>
                <a:spcPts val="0"/>
              </a:spcBef>
              <a:spcAft>
                <a:spcPts val="1200"/>
              </a:spcAft>
            </a:pPr>
            <a:r>
              <a:rPr lang="en-US" sz="1000" dirty="0"/>
              <a:t>Country and Region only</a:t>
            </a:r>
          </a:p>
          <a:p>
            <a:pPr lvl="2" fontAlgn="base">
              <a:lnSpc>
                <a:spcPct val="110000"/>
              </a:lnSpc>
              <a:spcBef>
                <a:spcPts val="0"/>
              </a:spcBef>
              <a:spcAft>
                <a:spcPts val="1200"/>
              </a:spcAft>
            </a:pPr>
            <a:r>
              <a:rPr lang="en-US" sz="1000" dirty="0"/>
              <a:t>Check against specific countries/regions and lanes</a:t>
            </a:r>
          </a:p>
          <a:p>
            <a:pPr lvl="1" fontAlgn="base">
              <a:lnSpc>
                <a:spcPct val="110000"/>
              </a:lnSpc>
              <a:spcBef>
                <a:spcPts val="0"/>
              </a:spcBef>
              <a:spcAft>
                <a:spcPts val="1200"/>
              </a:spcAft>
            </a:pPr>
            <a:r>
              <a:rPr lang="en-US" sz="1400" dirty="0"/>
              <a:t>RFC Feature Selection</a:t>
            </a:r>
          </a:p>
          <a:p>
            <a:pPr lvl="2" fontAlgn="base">
              <a:lnSpc>
                <a:spcPct val="110000"/>
              </a:lnSpc>
              <a:spcBef>
                <a:spcPts val="0"/>
              </a:spcBef>
              <a:spcAft>
                <a:spcPts val="1200"/>
              </a:spcAft>
            </a:pPr>
            <a:r>
              <a:rPr lang="en-US" sz="1000" dirty="0"/>
              <a:t>Choose 10 best overall features from:</a:t>
            </a:r>
          </a:p>
          <a:p>
            <a:pPr lvl="3" fontAlgn="base">
              <a:lnSpc>
                <a:spcPct val="110000"/>
              </a:lnSpc>
              <a:spcBef>
                <a:spcPts val="0"/>
              </a:spcBef>
              <a:spcAft>
                <a:spcPts val="1200"/>
              </a:spcAft>
            </a:pPr>
            <a:r>
              <a:rPr lang="en-US" sz="800" dirty="0"/>
              <a:t>All 3 regions + the Pangea data frame will be used</a:t>
            </a:r>
          </a:p>
          <a:p>
            <a:pPr lvl="1" fontAlgn="base">
              <a:lnSpc>
                <a:spcPct val="110000"/>
              </a:lnSpc>
              <a:spcBef>
                <a:spcPts val="0"/>
              </a:spcBef>
              <a:spcAft>
                <a:spcPts val="1200"/>
              </a:spcAft>
            </a:pPr>
            <a:r>
              <a:rPr lang="en-US" sz="1400" dirty="0"/>
              <a:t>Logistic Regression And Cross Validation</a:t>
            </a:r>
          </a:p>
          <a:p>
            <a:pPr lvl="2" fontAlgn="base">
              <a:lnSpc>
                <a:spcPct val="110000"/>
              </a:lnSpc>
              <a:spcBef>
                <a:spcPts val="0"/>
              </a:spcBef>
              <a:spcAft>
                <a:spcPts val="1200"/>
              </a:spcAft>
            </a:pPr>
            <a:r>
              <a:rPr lang="en-US" sz="1000" dirty="0"/>
              <a:t>Data frame with 10 best features and Country/Region</a:t>
            </a:r>
          </a:p>
          <a:p>
            <a:pPr lvl="2" fontAlgn="base">
              <a:lnSpc>
                <a:spcPct val="110000"/>
              </a:lnSpc>
              <a:spcBef>
                <a:spcPts val="0"/>
              </a:spcBef>
              <a:spcAft>
                <a:spcPts val="1200"/>
              </a:spcAft>
            </a:pPr>
            <a:r>
              <a:rPr lang="en-US" sz="1000" dirty="0"/>
              <a:t>Data frame with 10 best features</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278232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The Problem (Context)</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5</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67252" y="1370288"/>
            <a:ext cx="7931316" cy="4148196"/>
          </a:xfrm>
        </p:spPr>
        <p:txBody>
          <a:bodyPr>
            <a:normAutofit/>
          </a:bodyPr>
          <a:lstStyle/>
          <a:p>
            <a:pPr marL="0" indent="0" fontAlgn="base">
              <a:lnSpc>
                <a:spcPct val="110000"/>
              </a:lnSpc>
              <a:spcBef>
                <a:spcPts val="0"/>
              </a:spcBef>
              <a:spcAft>
                <a:spcPts val="1200"/>
              </a:spcAft>
              <a:buNone/>
            </a:pPr>
            <a:r>
              <a:rPr lang="en-US" sz="1800" b="1" u="sng" dirty="0"/>
              <a:t>What is being solved?</a:t>
            </a:r>
          </a:p>
          <a:p>
            <a:pPr marL="0" indent="0" fontAlgn="base">
              <a:lnSpc>
                <a:spcPct val="110000"/>
              </a:lnSpc>
              <a:spcBef>
                <a:spcPts val="0"/>
              </a:spcBef>
              <a:spcAft>
                <a:spcPts val="1200"/>
              </a:spcAft>
              <a:buNone/>
            </a:pPr>
            <a:r>
              <a:rPr lang="en-US" sz="1800" dirty="0"/>
              <a:t>The problem in question is whether or not region and country is a significant factor in a teams ability to succeed.</a:t>
            </a:r>
          </a:p>
          <a:p>
            <a:pPr marL="0" indent="0" fontAlgn="base">
              <a:lnSpc>
                <a:spcPct val="110000"/>
              </a:lnSpc>
              <a:spcBef>
                <a:spcPts val="0"/>
              </a:spcBef>
              <a:spcAft>
                <a:spcPts val="1200"/>
              </a:spcAft>
              <a:buNone/>
            </a:pPr>
            <a:r>
              <a:rPr lang="en-US" sz="1800" b="1" u="sng" dirty="0"/>
              <a:t>Why?</a:t>
            </a:r>
          </a:p>
          <a:p>
            <a:pPr marL="0" indent="0" fontAlgn="base">
              <a:lnSpc>
                <a:spcPct val="110000"/>
              </a:lnSpc>
              <a:spcBef>
                <a:spcPts val="0"/>
              </a:spcBef>
              <a:spcAft>
                <a:spcPts val="1200"/>
              </a:spcAft>
              <a:buNone/>
            </a:pPr>
            <a:r>
              <a:rPr lang="en-US" sz="1800" dirty="0"/>
              <a:t>Solving this problem offers insight into what makes an e-sport team competitive. Using this information can change the way an organization decides to prepare for a season and using current data they could adapt their playstyle to fit another's.</a:t>
            </a:r>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spTree>
    <p:custDataLst>
      <p:tags r:id="rId1"/>
    </p:custDataLst>
    <p:extLst>
      <p:ext uri="{BB962C8B-B14F-4D97-AF65-F5344CB8AC3E}">
        <p14:creationId xmlns:p14="http://schemas.microsoft.com/office/powerpoint/2010/main" val="15364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5551-42FC-4B02-BDB8-B053FA88BDFD}"/>
              </a:ext>
            </a:extLst>
          </p:cNvPr>
          <p:cNvSpPr>
            <a:spLocks noGrp="1"/>
          </p:cNvSpPr>
          <p:nvPr>
            <p:ph type="title"/>
          </p:nvPr>
        </p:nvSpPr>
        <p:spPr/>
        <p:txBody>
          <a:bodyPr/>
          <a:lstStyle/>
          <a:p>
            <a:r>
              <a:rPr lang="en-US" dirty="0"/>
              <a:t>Purpose of the Study</a:t>
            </a:r>
            <a:endParaRPr lang="en-IN" dirty="0"/>
          </a:p>
        </p:txBody>
      </p:sp>
      <p:sp>
        <p:nvSpPr>
          <p:cNvPr id="4" name="Slide Number Placeholder 3">
            <a:extLst>
              <a:ext uri="{FF2B5EF4-FFF2-40B4-BE49-F238E27FC236}">
                <a16:creationId xmlns:a16="http://schemas.microsoft.com/office/drawing/2014/main" id="{3DAB55E4-89B4-4601-BD5F-799D878C3485}"/>
              </a:ext>
            </a:extLst>
          </p:cNvPr>
          <p:cNvSpPr>
            <a:spLocks noGrp="1"/>
          </p:cNvSpPr>
          <p:nvPr>
            <p:ph type="sldNum" sz="quarter" idx="12"/>
          </p:nvPr>
        </p:nvSpPr>
        <p:spPr/>
        <p:txBody>
          <a:bodyPr/>
          <a:lstStyle/>
          <a:p>
            <a:fld id="{DFFA20B0-317F-4F40-B69D-D979D3744506}" type="slidenum">
              <a:rPr lang="en-IN" smtClean="0"/>
              <a:pPr/>
              <a:t>6</a:t>
            </a:fld>
            <a:endParaRPr lang="en-IN" dirty="0"/>
          </a:p>
        </p:txBody>
      </p:sp>
      <p:sp>
        <p:nvSpPr>
          <p:cNvPr id="6" name="Content Placeholder 5">
            <a:extLst>
              <a:ext uri="{FF2B5EF4-FFF2-40B4-BE49-F238E27FC236}">
                <a16:creationId xmlns:a16="http://schemas.microsoft.com/office/drawing/2014/main" id="{A07A2BC2-171E-4625-AAD0-F900AE09829C}"/>
              </a:ext>
            </a:extLst>
          </p:cNvPr>
          <p:cNvSpPr>
            <a:spLocks noGrp="1"/>
          </p:cNvSpPr>
          <p:nvPr>
            <p:ph idx="1"/>
          </p:nvPr>
        </p:nvSpPr>
        <p:spPr>
          <a:xfrm>
            <a:off x="606342" y="1206005"/>
            <a:ext cx="7931316" cy="5213508"/>
          </a:xfrm>
        </p:spPr>
        <p:txBody>
          <a:bodyPr>
            <a:normAutofit/>
          </a:bodyPr>
          <a:lstStyle/>
          <a:p>
            <a:pPr marL="0" indent="0" fontAlgn="base">
              <a:lnSpc>
                <a:spcPct val="110000"/>
              </a:lnSpc>
              <a:spcBef>
                <a:spcPts val="0"/>
              </a:spcBef>
              <a:spcAft>
                <a:spcPts val="1200"/>
              </a:spcAft>
              <a:buNone/>
            </a:pPr>
            <a:r>
              <a:rPr lang="en-US" sz="1800" dirty="0"/>
              <a:t>What I’m hoping to find from this study is that the origin of a team is not significant. But I am hoping to see signs of separated patterns between regions that could offer insight into why some teams perform better globally.</a:t>
            </a:r>
          </a:p>
          <a:p>
            <a:pPr marL="0" indent="0" fontAlgn="base">
              <a:lnSpc>
                <a:spcPct val="110000"/>
              </a:lnSpc>
              <a:spcBef>
                <a:spcPts val="0"/>
              </a:spcBef>
              <a:spcAft>
                <a:spcPts val="1200"/>
              </a:spcAft>
              <a:buNone/>
            </a:pPr>
            <a:r>
              <a:rPr lang="en-US" sz="1800" dirty="0"/>
              <a:t>Conclusively, I have found that the origin is in fact not significant:</a:t>
            </a:r>
          </a:p>
          <a:p>
            <a:pPr marL="0" indent="0" fontAlgn="base">
              <a:lnSpc>
                <a:spcPct val="110000"/>
              </a:lnSpc>
              <a:spcBef>
                <a:spcPts val="0"/>
              </a:spcBef>
              <a:spcAft>
                <a:spcPts val="1200"/>
              </a:spcAft>
              <a:buNone/>
            </a:pPr>
            <a:endParaRPr lang="en-US" sz="1800" dirty="0"/>
          </a:p>
          <a:p>
            <a:pPr marL="0" indent="0" fontAlgn="base">
              <a:lnSpc>
                <a:spcPct val="110000"/>
              </a:lnSpc>
              <a:spcBef>
                <a:spcPts val="0"/>
              </a:spcBef>
              <a:spcAft>
                <a:spcPts val="1200"/>
              </a:spcAft>
              <a:buNone/>
            </a:pPr>
            <a:endParaRPr lang="en-US" sz="1800" dirty="0"/>
          </a:p>
          <a:p>
            <a:pPr marL="0" indent="0" fontAlgn="base">
              <a:lnSpc>
                <a:spcPct val="110000"/>
              </a:lnSpc>
              <a:spcBef>
                <a:spcPts val="0"/>
              </a:spcBef>
              <a:spcAft>
                <a:spcPts val="1200"/>
              </a:spcAft>
              <a:buNone/>
            </a:pPr>
            <a:endParaRPr lang="en-US" sz="1800" dirty="0"/>
          </a:p>
          <a:p>
            <a:pPr marL="0" indent="0" fontAlgn="base">
              <a:lnSpc>
                <a:spcPct val="110000"/>
              </a:lnSpc>
              <a:spcBef>
                <a:spcPts val="0"/>
              </a:spcBef>
              <a:spcAft>
                <a:spcPts val="1200"/>
              </a:spcAft>
              <a:buNone/>
            </a:pPr>
            <a:endParaRPr lang="en-US" sz="1800" dirty="0"/>
          </a:p>
          <a:p>
            <a:pPr marL="0" indent="0" fontAlgn="base">
              <a:lnSpc>
                <a:spcPct val="110000"/>
              </a:lnSpc>
              <a:spcBef>
                <a:spcPts val="0"/>
              </a:spcBef>
              <a:spcAft>
                <a:spcPts val="1200"/>
              </a:spcAft>
              <a:buNone/>
            </a:pPr>
            <a:r>
              <a:rPr lang="en-US" sz="1800" dirty="0"/>
              <a:t>And with the help of Random Forest Classification, changes in the importance of features can be seen between regions.</a:t>
            </a:r>
          </a:p>
          <a:p>
            <a:pPr marL="0" indent="0" fontAlgn="base">
              <a:lnSpc>
                <a:spcPct val="110000"/>
              </a:lnSpc>
              <a:spcBef>
                <a:spcPts val="0"/>
              </a:spcBef>
              <a:spcAft>
                <a:spcPts val="1200"/>
              </a:spcAft>
              <a:buNone/>
            </a:pPr>
            <a:endParaRPr lang="en-US" sz="1800" dirty="0"/>
          </a:p>
        </p:txBody>
      </p:sp>
      <p:sp>
        <p:nvSpPr>
          <p:cNvPr id="5" name="Rectangle 4">
            <a:extLst>
              <a:ext uri="{FF2B5EF4-FFF2-40B4-BE49-F238E27FC236}">
                <a16:creationId xmlns:a16="http://schemas.microsoft.com/office/drawing/2014/main" id="{DC70A7F9-8A35-49CB-B209-6672969C206D}"/>
              </a:ext>
            </a:extLst>
          </p:cNvPr>
          <p:cNvSpPr/>
          <p:nvPr/>
        </p:nvSpPr>
        <p:spPr>
          <a:xfrm>
            <a:off x="667252" y="6419513"/>
            <a:ext cx="1904689" cy="246221"/>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000" dirty="0">
                <a:latin typeface="+mj-lt"/>
                <a:ea typeface="Apex New Book" panose="02010600040501010103" pitchFamily="50" charset="0"/>
              </a:rPr>
              <a:t>*Please add slides as required.</a:t>
            </a:r>
          </a:p>
        </p:txBody>
      </p:sp>
      <p:pic>
        <p:nvPicPr>
          <p:cNvPr id="7" name="Picture 6">
            <a:extLst>
              <a:ext uri="{FF2B5EF4-FFF2-40B4-BE49-F238E27FC236}">
                <a16:creationId xmlns:a16="http://schemas.microsoft.com/office/drawing/2014/main" id="{7CC4694E-738E-BC46-A6AC-FDD2D7870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237" y="2694357"/>
            <a:ext cx="2301407" cy="1799069"/>
          </a:xfrm>
          <a:prstGeom prst="rect">
            <a:avLst/>
          </a:prstGeom>
        </p:spPr>
      </p:pic>
      <p:pic>
        <p:nvPicPr>
          <p:cNvPr id="9" name="Picture 8">
            <a:extLst>
              <a:ext uri="{FF2B5EF4-FFF2-40B4-BE49-F238E27FC236}">
                <a16:creationId xmlns:a16="http://schemas.microsoft.com/office/drawing/2014/main" id="{4376F0FA-E131-9448-BD46-4A0CD80B7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3931" y="2694357"/>
            <a:ext cx="2153537" cy="1799069"/>
          </a:xfrm>
          <a:prstGeom prst="rect">
            <a:avLst/>
          </a:prstGeom>
        </p:spPr>
      </p:pic>
    </p:spTree>
    <p:custDataLst>
      <p:tags r:id="rId1"/>
    </p:custDataLst>
    <p:extLst>
      <p:ext uri="{BB962C8B-B14F-4D97-AF65-F5344CB8AC3E}">
        <p14:creationId xmlns:p14="http://schemas.microsoft.com/office/powerpoint/2010/main" val="408072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1BD6-589D-7D49-BD56-B45384499EEF}"/>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6EC8F41B-C03F-2049-A423-6C4E4463EF76}"/>
              </a:ext>
            </a:extLst>
          </p:cNvPr>
          <p:cNvSpPr>
            <a:spLocks noGrp="1"/>
          </p:cNvSpPr>
          <p:nvPr>
            <p:ph idx="1"/>
          </p:nvPr>
        </p:nvSpPr>
        <p:spPr>
          <a:xfrm>
            <a:off x="523719" y="1253331"/>
            <a:ext cx="7886700" cy="4351338"/>
          </a:xfrm>
        </p:spPr>
        <p:txBody>
          <a:bodyPr/>
          <a:lstStyle/>
          <a:p>
            <a:pPr marL="0" indent="0">
              <a:buNone/>
            </a:pPr>
            <a:r>
              <a:rPr lang="en-US" dirty="0"/>
              <a:t>The origin of an esports team has a significant effect on its ability to succeed. </a:t>
            </a:r>
          </a:p>
        </p:txBody>
      </p:sp>
      <p:sp>
        <p:nvSpPr>
          <p:cNvPr id="4" name="Slide Number Placeholder 3">
            <a:extLst>
              <a:ext uri="{FF2B5EF4-FFF2-40B4-BE49-F238E27FC236}">
                <a16:creationId xmlns:a16="http://schemas.microsoft.com/office/drawing/2014/main" id="{B3F07C52-2FFA-0244-9D18-C7533D1EC350}"/>
              </a:ext>
            </a:extLst>
          </p:cNvPr>
          <p:cNvSpPr>
            <a:spLocks noGrp="1"/>
          </p:cNvSpPr>
          <p:nvPr>
            <p:ph type="sldNum" sz="quarter" idx="12"/>
          </p:nvPr>
        </p:nvSpPr>
        <p:spPr/>
        <p:txBody>
          <a:bodyPr/>
          <a:lstStyle/>
          <a:p>
            <a:fld id="{DFFA20B0-317F-4F40-B69D-D979D3744506}" type="slidenum">
              <a:rPr lang="en-IN" smtClean="0"/>
              <a:pPr/>
              <a:t>7</a:t>
            </a:fld>
            <a:endParaRPr lang="en-IN" dirty="0"/>
          </a:p>
        </p:txBody>
      </p:sp>
    </p:spTree>
    <p:extLst>
      <p:ext uri="{BB962C8B-B14F-4D97-AF65-F5344CB8AC3E}">
        <p14:creationId xmlns:p14="http://schemas.microsoft.com/office/powerpoint/2010/main" val="2993370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2DA4-55D4-EA4E-BA11-E0F72A3ADC3E}"/>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1E512F36-A9DC-D64C-AFD8-B39553AD243B}"/>
              </a:ext>
            </a:extLst>
          </p:cNvPr>
          <p:cNvSpPr>
            <a:spLocks noGrp="1"/>
          </p:cNvSpPr>
          <p:nvPr>
            <p:ph idx="1"/>
          </p:nvPr>
        </p:nvSpPr>
        <p:spPr>
          <a:xfrm>
            <a:off x="523719" y="896235"/>
            <a:ext cx="7886700" cy="4351338"/>
          </a:xfrm>
        </p:spPr>
        <p:txBody>
          <a:bodyPr>
            <a:normAutofit/>
          </a:bodyPr>
          <a:lstStyle/>
          <a:p>
            <a:pPr marL="0" indent="0">
              <a:buNone/>
            </a:pPr>
            <a:r>
              <a:rPr lang="en-US" sz="2000" dirty="0"/>
              <a:t>The workflow is structured to conclude a result very fast:</a:t>
            </a:r>
          </a:p>
          <a:p>
            <a:pPr lvl="1"/>
            <a:r>
              <a:rPr lang="en-US" sz="1600" dirty="0"/>
              <a:t>Fit model to data using only country and region</a:t>
            </a:r>
          </a:p>
          <a:p>
            <a:pPr lvl="2"/>
            <a:r>
              <a:rPr lang="en-US" sz="1200" dirty="0"/>
              <a:t>If this is not usable, then we have to introduce feature selection across the regions and find the highest ranked features and fit a new model to them.</a:t>
            </a:r>
          </a:p>
          <a:p>
            <a:pPr lvl="1"/>
            <a:r>
              <a:rPr lang="en-US" sz="1600" dirty="0"/>
              <a:t>Run Logistic regression and cross validation on the new model</a:t>
            </a:r>
          </a:p>
          <a:p>
            <a:pPr lvl="2"/>
            <a:r>
              <a:rPr lang="en-US" sz="1200" dirty="0"/>
              <a:t>With country and region</a:t>
            </a:r>
          </a:p>
          <a:p>
            <a:pPr lvl="2"/>
            <a:r>
              <a:rPr lang="en-US" sz="1200" dirty="0"/>
              <a:t>Without country and region</a:t>
            </a:r>
          </a:p>
          <a:p>
            <a:pPr lvl="1"/>
            <a:r>
              <a:rPr lang="en-US" sz="1600" dirty="0"/>
              <a:t>Compare </a:t>
            </a:r>
          </a:p>
          <a:p>
            <a:pPr lvl="1"/>
            <a:r>
              <a:rPr lang="en-US" sz="1600" dirty="0"/>
              <a:t>Conclude </a:t>
            </a:r>
          </a:p>
          <a:p>
            <a:pPr lvl="1"/>
            <a:endParaRPr lang="en-US" sz="1600" dirty="0"/>
          </a:p>
          <a:p>
            <a:pPr marL="457200" lvl="1" indent="0">
              <a:buNone/>
            </a:pPr>
            <a:r>
              <a:rPr lang="en-US" sz="1600" dirty="0"/>
              <a:t>This workflow is designed to get conclusive results quickly. The feature selection helps infer a secondary hypothesis that feature importance changes throughout regions, while also providing foundational proof to the main hypothesis.</a:t>
            </a:r>
            <a:endParaRPr lang="en-US" sz="800" dirty="0"/>
          </a:p>
        </p:txBody>
      </p:sp>
      <p:sp>
        <p:nvSpPr>
          <p:cNvPr id="4" name="Slide Number Placeholder 3">
            <a:extLst>
              <a:ext uri="{FF2B5EF4-FFF2-40B4-BE49-F238E27FC236}">
                <a16:creationId xmlns:a16="http://schemas.microsoft.com/office/drawing/2014/main" id="{36FD387E-8B6B-E143-AE04-C8B5F90E277D}"/>
              </a:ext>
            </a:extLst>
          </p:cNvPr>
          <p:cNvSpPr>
            <a:spLocks noGrp="1"/>
          </p:cNvSpPr>
          <p:nvPr>
            <p:ph type="sldNum" sz="quarter" idx="12"/>
          </p:nvPr>
        </p:nvSpPr>
        <p:spPr/>
        <p:txBody>
          <a:bodyPr/>
          <a:lstStyle/>
          <a:p>
            <a:fld id="{DFFA20B0-317F-4F40-B69D-D979D3744506}" type="slidenum">
              <a:rPr lang="en-IN" smtClean="0"/>
              <a:pPr/>
              <a:t>8</a:t>
            </a:fld>
            <a:endParaRPr lang="en-IN" dirty="0"/>
          </a:p>
        </p:txBody>
      </p:sp>
    </p:spTree>
    <p:extLst>
      <p:ext uri="{BB962C8B-B14F-4D97-AF65-F5344CB8AC3E}">
        <p14:creationId xmlns:p14="http://schemas.microsoft.com/office/powerpoint/2010/main" val="404676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87DA-B209-3A4F-9DC0-7DCBA2A1D5D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D9BDCA8-FD0C-4A45-A7C4-790A1FC2CFA1}"/>
              </a:ext>
            </a:extLst>
          </p:cNvPr>
          <p:cNvSpPr>
            <a:spLocks noGrp="1"/>
          </p:cNvSpPr>
          <p:nvPr>
            <p:ph idx="1"/>
          </p:nvPr>
        </p:nvSpPr>
        <p:spPr>
          <a:xfrm>
            <a:off x="628650" y="1106097"/>
            <a:ext cx="7886700" cy="4351338"/>
          </a:xfrm>
        </p:spPr>
        <p:txBody>
          <a:bodyPr>
            <a:normAutofit/>
          </a:bodyPr>
          <a:lstStyle/>
          <a:p>
            <a:pPr marL="0" indent="0">
              <a:buNone/>
            </a:pPr>
            <a:r>
              <a:rPr lang="en-US" sz="2000" b="1" u="sng" dirty="0"/>
              <a:t>Logistic Regression</a:t>
            </a:r>
          </a:p>
          <a:p>
            <a:pPr marL="0" indent="0">
              <a:buNone/>
            </a:pPr>
            <a:endParaRPr lang="en-US" sz="2000" b="1" u="sng" dirty="0"/>
          </a:p>
          <a:p>
            <a:pPr marL="0" indent="0">
              <a:buNone/>
            </a:pPr>
            <a:endParaRPr lang="en-US" sz="2000" b="1" u="sng" dirty="0"/>
          </a:p>
          <a:p>
            <a:pPr marL="0" indent="0">
              <a:buNone/>
            </a:pPr>
            <a:endParaRPr lang="en-US" sz="2000" b="1" u="sng" dirty="0"/>
          </a:p>
          <a:p>
            <a:pPr marL="0" indent="0">
              <a:buNone/>
            </a:pPr>
            <a:endParaRPr lang="en-US" sz="2000" b="1" u="sng" dirty="0"/>
          </a:p>
          <a:p>
            <a:pPr marL="0" indent="0">
              <a:buNone/>
            </a:pPr>
            <a:endParaRPr lang="en-US" sz="2000" b="1" u="sng" dirty="0"/>
          </a:p>
          <a:p>
            <a:pPr marL="0" indent="0">
              <a:buNone/>
            </a:pPr>
            <a:r>
              <a:rPr lang="en-US" sz="2000" b="1" u="sng" dirty="0"/>
              <a:t>Random Forest Classification</a:t>
            </a:r>
          </a:p>
          <a:p>
            <a:pPr marL="0" indent="0">
              <a:buNone/>
            </a:pPr>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02B26670-3650-F84C-8A92-67321E5CF896}"/>
              </a:ext>
            </a:extLst>
          </p:cNvPr>
          <p:cNvSpPr>
            <a:spLocks noGrp="1"/>
          </p:cNvSpPr>
          <p:nvPr>
            <p:ph type="sldNum" sz="quarter" idx="12"/>
          </p:nvPr>
        </p:nvSpPr>
        <p:spPr/>
        <p:txBody>
          <a:bodyPr/>
          <a:lstStyle/>
          <a:p>
            <a:fld id="{DFFA20B0-317F-4F40-B69D-D979D3744506}" type="slidenum">
              <a:rPr lang="en-IN" smtClean="0"/>
              <a:pPr/>
              <a:t>9</a:t>
            </a:fld>
            <a:endParaRPr lang="en-IN" dirty="0"/>
          </a:p>
        </p:txBody>
      </p:sp>
      <p:pic>
        <p:nvPicPr>
          <p:cNvPr id="6" name="Picture 5">
            <a:extLst>
              <a:ext uri="{FF2B5EF4-FFF2-40B4-BE49-F238E27FC236}">
                <a16:creationId xmlns:a16="http://schemas.microsoft.com/office/drawing/2014/main" id="{8C8938B1-93AB-5C43-A744-E23962631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806" y="1843478"/>
            <a:ext cx="1866900" cy="952500"/>
          </a:xfrm>
          <a:prstGeom prst="rect">
            <a:avLst/>
          </a:prstGeom>
        </p:spPr>
      </p:pic>
      <p:pic>
        <p:nvPicPr>
          <p:cNvPr id="8" name="Picture 7">
            <a:extLst>
              <a:ext uri="{FF2B5EF4-FFF2-40B4-BE49-F238E27FC236}">
                <a16:creationId xmlns:a16="http://schemas.microsoft.com/office/drawing/2014/main" id="{E0F7E204-16C3-4640-A171-7008347B0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1" y="3912285"/>
            <a:ext cx="8597900" cy="1308100"/>
          </a:xfrm>
          <a:prstGeom prst="rect">
            <a:avLst/>
          </a:prstGeom>
        </p:spPr>
      </p:pic>
    </p:spTree>
    <p:extLst>
      <p:ext uri="{BB962C8B-B14F-4D97-AF65-F5344CB8AC3E}">
        <p14:creationId xmlns:p14="http://schemas.microsoft.com/office/powerpoint/2010/main" val="2745123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RjLWZd0a"/>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3">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263F31426BAD46BE99CEC0C0042B64" ma:contentTypeVersion="11" ma:contentTypeDescription="Create a new document." ma:contentTypeScope="" ma:versionID="940baaafcadbb366e42d4bbaa58c4fa6">
  <xsd:schema xmlns:xsd="http://www.w3.org/2001/XMLSchema" xmlns:xs="http://www.w3.org/2001/XMLSchema" xmlns:p="http://schemas.microsoft.com/office/2006/metadata/properties" xmlns:ns2="d06a0118-68f5-4463-8237-32600725a6d5" xmlns:ns3="b3b4fd92-8071-43c9-a43b-07090be07b2a" targetNamespace="http://schemas.microsoft.com/office/2006/metadata/properties" ma:root="true" ma:fieldsID="a609afbac88b5f82c3c718a6ded9eec3" ns2:_="" ns3:_="">
    <xsd:import namespace="d06a0118-68f5-4463-8237-32600725a6d5"/>
    <xsd:import namespace="b3b4fd92-8071-43c9-a43b-07090be07b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6a0118-68f5-4463-8237-32600725a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b4fd92-8071-43c9-a43b-07090be07b2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4BF029-38B2-4270-9749-F7623ED3F55A}">
  <ds:schemaRefs>
    <ds:schemaRef ds:uri="http://purl.org/dc/terms/"/>
    <ds:schemaRef ds:uri="http://schemas.microsoft.com/office/2006/documentManagement/types"/>
    <ds:schemaRef ds:uri="d06a0118-68f5-4463-8237-32600725a6d5"/>
    <ds:schemaRef ds:uri="http://purl.org/dc/dcmitype/"/>
    <ds:schemaRef ds:uri="b3b4fd92-8071-43c9-a43b-07090be07b2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0452B7D-C1B4-44C2-BF8D-342415E9C4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6a0118-68f5-4463-8237-32600725a6d5"/>
    <ds:schemaRef ds:uri="b3b4fd92-8071-43c9-a43b-07090be07b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2A185F-3E83-43E1-9632-38173F7719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5928</TotalTime>
  <Words>1288</Words>
  <Application>Microsoft Macintosh PowerPoint</Application>
  <PresentationFormat>On-screen Show (4:3)</PresentationFormat>
  <Paragraphs>137</Paragraphs>
  <Slides>23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Galaxie Polaris Medium</vt:lpstr>
      <vt:lpstr>Arial</vt:lpstr>
      <vt:lpstr>Calibri</vt:lpstr>
      <vt:lpstr>Calibri Light</vt:lpstr>
      <vt:lpstr>Georgia</vt:lpstr>
      <vt:lpstr>Office Theme</vt:lpstr>
      <vt:lpstr>Custom Design</vt:lpstr>
      <vt:lpstr>Final Project Part 2: Project Presentation</vt:lpstr>
      <vt:lpstr>PowerPoint Presentation</vt:lpstr>
      <vt:lpstr>Abstract</vt:lpstr>
      <vt:lpstr>Introduction</vt:lpstr>
      <vt:lpstr>The Problem (Context)</vt:lpstr>
      <vt:lpstr>Purpose of the Study</vt:lpstr>
      <vt:lpstr>Hypothesis</vt:lpstr>
      <vt:lpstr>Workflow</vt:lpstr>
      <vt:lpstr>Methods</vt:lpstr>
      <vt:lpstr>Project Description</vt:lpstr>
      <vt:lpstr>Data Collection</vt:lpstr>
      <vt:lpstr>Data Organization</vt:lpstr>
      <vt:lpstr>Target Feature</vt:lpstr>
      <vt:lpstr>Models</vt:lpstr>
      <vt:lpstr>Pangea and Region ROC</vt:lpstr>
      <vt:lpstr>Country ROC Graphs</vt:lpstr>
      <vt:lpstr>Lane Country and Region ROC</vt:lpstr>
      <vt:lpstr>Feature Selection pt.1</vt:lpstr>
      <vt:lpstr>Feature Selection pt.2</vt:lpstr>
      <vt:lpstr>Analysis</vt:lpstr>
      <vt:lpstr>Analysis and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Setia</dc:creator>
  <cp:lastModifiedBy>Zachary Gonzalez</cp:lastModifiedBy>
  <cp:revision>73</cp:revision>
  <dcterms:created xsi:type="dcterms:W3CDTF">2018-05-02T06:36:22Z</dcterms:created>
  <dcterms:modified xsi:type="dcterms:W3CDTF">2021-06-24T11:17:39Z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0x0101006B263F31426BAD46BE99CEC0C0042B64</vt:lpwstr>
  </property>
  <property fmtid="{D5CDD505-2E9C-101B-9397-08002B2CF9AE}" pid="3" name="ArticulateGUID">
    <vt:lpwstr>7AE49B2D-E1FC-4777-8BD0-A849B95DF428</vt:lpwstr>
  </property>
  <property fmtid="{D5CDD505-2E9C-101B-9397-08002B2CF9AE}" pid="4" name="ArticulatePath">
    <vt:lpwstr>Dartmouth Thayer_Data Science_Module 10_Final Project Template</vt:lpwstr>
  </property>
</Properties>
</file>