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sldIdLst>
    <p:sldId id="256" r:id="rId5"/>
    <p:sldId id="282" r:id="rId6"/>
    <p:sldId id="281" r:id="rId7"/>
    <p:sldId id="284" r:id="rId8"/>
    <p:sldId id="285" r:id="rId9"/>
    <p:sldId id="286" r:id="rId10"/>
    <p:sldId id="265" r:id="rId11"/>
    <p:sldId id="271" r:id="rId12"/>
    <p:sldId id="276" r:id="rId13"/>
    <p:sldId id="277" r:id="rId14"/>
    <p:sldId id="292" r:id="rId15"/>
    <p:sldId id="283" r:id="rId16"/>
    <p:sldId id="287" r:id="rId17"/>
    <p:sldId id="294" r:id="rId18"/>
    <p:sldId id="295" r:id="rId19"/>
    <p:sldId id="293" r:id="rId20"/>
    <p:sldId id="291" r:id="rId21"/>
    <p:sldId id="289" r:id="rId22"/>
    <p:sldId id="290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2526"/>
    <a:srgbClr val="80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D47793-7D0D-D244-B063-02E95F8DAAD7}" v="199" dt="2022-10-19T06:12:57.210"/>
    <p1510:client id="{B3476A82-C038-46DC-9DAB-0499BA657448}" v="1094" dt="2022-10-20T08:52:27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DDBF2-50A7-4BEC-9E7E-28A3CA65539D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BC383-48CB-4481-95AD-C6854D1A8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8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265D-93BF-F350-AEFC-83EE8EB85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1889A-3208-6711-3BE1-8C68994D5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BC2A8-067C-874B-A300-5E6F9FCB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BFBC-DF04-4E26-AE38-1B104823739A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1AE0C-763E-2F4A-4D92-B41DF282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85BB3-1C60-1627-42BF-C4D36B0D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7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CCCF-9DF7-4138-C6E5-117845B6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E07C4-E696-8F28-5667-DF73A2E86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7E174-A62F-9F13-32CD-F34BA0C2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A138-29FB-4FF4-A8E2-1C080C8F2471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A8110-B3A6-FC17-21B1-D878C7D8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27C74-5324-F98A-424D-E874ADF6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8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EDA58-2C03-A6DB-64A7-5ADAE3A03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D19E4-1E3C-B941-A734-9595EF525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36A55-AE3D-8545-0791-6A02B95F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E096-1316-4526-9D69-E958E328B17E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D9BCE-26D2-AE6D-3577-360925C6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86C61-2EC2-5236-01C8-69639B90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25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56000" y="1963500"/>
            <a:ext cx="96800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26800" y="3970400"/>
            <a:ext cx="45384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rial" panose="020B0604020202020204" pitchFamily="34" charset="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4020D1-4DC8-3685-30B6-0036AD8E2F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6579" y="244553"/>
            <a:ext cx="3251200" cy="79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4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991E-83C2-E9D3-FDE6-8A8EE98A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41810-A320-3626-484B-446AEC61B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82F25-AFCA-4820-367B-82562878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683-FD1D-44F0-AE12-E96002F52384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6E920-521A-EB46-E7C4-0C5B62A4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8DDE5-8F77-63DD-DECB-CE9FDB35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0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6C9E-CCBC-66FD-CEB9-B3CDE2F2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7E973-792D-BD1E-4F7D-682CDA43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EECF0-D635-83AD-10A3-67D410CD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F006-D985-4BBF-AD2D-3E71562E605C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ED9A3-0EFC-C335-F756-5D5E818B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47AC4-E383-CC42-E889-01288D66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4F52-146A-270E-F103-1E62D968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45C67-8537-667F-BA9E-DD99EDA71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A517-95AF-BDC5-8EC2-0BD419533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B9797-8038-D278-B581-4C8EE4CC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8482-A8E9-448C-9FAA-ABB016DE0A75}" type="datetime1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62A82-AA06-B1CA-5BA9-5B56DDA2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013BA-153B-D1B5-2750-E24B25BA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8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8E9-0386-D672-179C-9713731D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20C46-8361-35E4-1B56-C5DE95A5F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2FEBC-D0D0-4AEE-19C6-8D8815B77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E5339-8775-FB42-FCF9-84E54204A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8D556-DBB9-3A7D-B567-4C736A860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37EC9-71CB-311C-8259-5B76A46C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2B38-60F8-4FEF-A5FB-0DC3EB6813BB}" type="datetime1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1002B-A3BB-B52C-6625-54931EC5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3D394-68CB-5002-1E07-02018711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1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884D-5BAB-861C-7D47-4828A791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E0C13-792C-8D25-F7D6-97A815B6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D18F-1E58-4CBE-9E2D-966E6774537A}" type="datetime1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C06EF-EDD1-8CF6-BEE1-92D3FFFE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65446-33D3-7EEE-9334-02A67447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3D528-D75A-C0DF-8904-5FB2328D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461-1998-4206-8637-747FEA93865A}" type="datetime1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C1C51-FB49-CB2C-978D-385A5F62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5468C-49AC-D526-D1BF-79BB907F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2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5F33-E7B0-D020-476A-2C17677B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FE60-1E1F-6D02-392E-E1821DB6E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97463-1C01-FEA3-9E8C-80863ECDE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3C8CE-EBDF-8BCC-457A-AF41EA3E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E865-0FC9-4A8D-AD6C-BCB9DDA36566}" type="datetime1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29FB3-809D-E90F-853A-D4C807DF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19C23-F399-B057-C4CF-846078A8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1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48F8-79A6-19B8-E90F-CB7D8A4E2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D6FB5-EBB0-3762-FC7B-49578CA31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EB042-6191-1F0D-5625-353019F32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68B99-637E-FA96-FD1D-9BBAA56B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3EED-8FB7-43AB-B6E4-54E792D768A4}" type="datetime1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9B3DB-221A-92BD-F6F5-7369A6B7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0DECF-0E77-700C-33CC-292A82AA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1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AC70E-4EC7-1906-883E-F3530227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60973-1B4A-C349-D41F-76D6B9D96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BC4FC-B342-F905-3AEB-EDEFE9FB6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68D44-D43C-4788-872A-6B88A8327849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3C9B2-C940-7C77-85F0-42577E9F5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A011F-2A4D-127E-A6DC-087DF6525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15556-191F-425A-A8EC-4538CAC9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3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chariah-ibrahim/cell-free-protein-expressio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subTitle" idx="1"/>
          </p:nvPr>
        </p:nvSpPr>
        <p:spPr>
          <a:xfrm>
            <a:off x="3826800" y="3671720"/>
            <a:ext cx="4538400" cy="169259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-US" sz="2000" b="1" dirty="0">
                <a:latin typeface="Raleway"/>
              </a:rPr>
              <a:t>Presented By: M.A.A. Aqeel</a:t>
            </a:r>
          </a:p>
          <a:p>
            <a:pPr marL="0" indent="0"/>
            <a:r>
              <a:rPr lang="en-US" sz="2000" b="1" dirty="0">
                <a:solidFill>
                  <a:schemeClr val="dk1"/>
                </a:solidFill>
                <a:latin typeface="Raleway"/>
              </a:rPr>
              <a:t>Supervised By: Dr. S.P. Rajapaksha</a:t>
            </a:r>
          </a:p>
          <a:p>
            <a:pPr marL="0" indent="0"/>
            <a:endParaRPr lang="en-US" sz="2000" b="1" dirty="0">
              <a:solidFill>
                <a:schemeClr val="dk1"/>
              </a:solidFill>
              <a:latin typeface="Raleway" pitchFamily="2" charset="0"/>
            </a:endParaRPr>
          </a:p>
          <a:p>
            <a:pPr marL="0" indent="0"/>
            <a:r>
              <a:rPr lang="en-US" sz="2000" b="1" dirty="0">
                <a:solidFill>
                  <a:schemeClr val="dk1"/>
                </a:solidFill>
                <a:latin typeface="Raleway"/>
              </a:rPr>
              <a:t>University of Sri Jayewardenepura</a:t>
            </a:r>
            <a:endParaRPr lang="en-US" sz="2000" b="1" dirty="0">
              <a:solidFill>
                <a:schemeClr val="dk1"/>
              </a:solidFill>
              <a:latin typeface="Raleway" pitchFamily="2" charset="0"/>
            </a:endParaRPr>
          </a:p>
        </p:txBody>
      </p:sp>
      <p:sp>
        <p:nvSpPr>
          <p:cNvPr id="112" name="Google Shape;112;p25"/>
          <p:cNvSpPr txBox="1">
            <a:spLocks noGrp="1"/>
          </p:cNvSpPr>
          <p:nvPr>
            <p:ph type="ctrTitle"/>
          </p:nvPr>
        </p:nvSpPr>
        <p:spPr>
          <a:xfrm>
            <a:off x="1256000" y="1295320"/>
            <a:ext cx="9680000" cy="237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3600" b="1">
                <a:solidFill>
                  <a:srgbClr val="B42526"/>
                </a:solidFill>
                <a:latin typeface="Raleway" pitchFamily="2" charset="0"/>
              </a:rPr>
              <a:t>MATHEMATICAL MODELING OF CELL-FREE PROTEIN SYNTHESIS</a:t>
            </a:r>
            <a:endParaRPr sz="3600" b="1">
              <a:solidFill>
                <a:srgbClr val="B42526"/>
              </a:solidFill>
              <a:latin typeface="Raleway" pitchFamily="2" charset="0"/>
            </a:endParaRPr>
          </a:p>
        </p:txBody>
      </p:sp>
      <p:sp>
        <p:nvSpPr>
          <p:cNvPr id="113" name="Google Shape;113;p25"/>
          <p:cNvSpPr/>
          <p:nvPr/>
        </p:nvSpPr>
        <p:spPr>
          <a:xfrm>
            <a:off x="1188003" y="2600989"/>
            <a:ext cx="2751720" cy="1511564"/>
          </a:xfrm>
          <a:custGeom>
            <a:avLst/>
            <a:gdLst>
              <a:gd name="connsiteX0" fmla="*/ 6053 w 18356"/>
              <a:gd name="connsiteY0" fmla="*/ 634 h 47165"/>
              <a:gd name="connsiteX1" fmla="*/ 0 w 18356"/>
              <a:gd name="connsiteY1" fmla="*/ 0 h 47165"/>
              <a:gd name="connsiteX2" fmla="*/ 0 w 18356"/>
              <a:gd name="connsiteY2" fmla="*/ 47165 h 47165"/>
              <a:gd name="connsiteX3" fmla="*/ 18356 w 18356"/>
              <a:gd name="connsiteY3" fmla="*/ 47165 h 47165"/>
              <a:gd name="connsiteX0" fmla="*/ 6053 w 18356"/>
              <a:gd name="connsiteY0" fmla="*/ 0 h 47482"/>
              <a:gd name="connsiteX1" fmla="*/ 0 w 18356"/>
              <a:gd name="connsiteY1" fmla="*/ 317 h 47482"/>
              <a:gd name="connsiteX2" fmla="*/ 0 w 18356"/>
              <a:gd name="connsiteY2" fmla="*/ 47482 h 47482"/>
              <a:gd name="connsiteX3" fmla="*/ 18356 w 18356"/>
              <a:gd name="connsiteY3" fmla="*/ 47482 h 47482"/>
              <a:gd name="connsiteX0" fmla="*/ 5172 w 18356"/>
              <a:gd name="connsiteY0" fmla="*/ 476 h 47165"/>
              <a:gd name="connsiteX1" fmla="*/ 0 w 18356"/>
              <a:gd name="connsiteY1" fmla="*/ 0 h 47165"/>
              <a:gd name="connsiteX2" fmla="*/ 0 w 18356"/>
              <a:gd name="connsiteY2" fmla="*/ 47165 h 47165"/>
              <a:gd name="connsiteX3" fmla="*/ 18356 w 18356"/>
              <a:gd name="connsiteY3" fmla="*/ 47165 h 47165"/>
              <a:gd name="connsiteX0" fmla="*/ 1885 w 18356"/>
              <a:gd name="connsiteY0" fmla="*/ 0 h 47640"/>
              <a:gd name="connsiteX1" fmla="*/ 0 w 18356"/>
              <a:gd name="connsiteY1" fmla="*/ 475 h 47640"/>
              <a:gd name="connsiteX2" fmla="*/ 0 w 18356"/>
              <a:gd name="connsiteY2" fmla="*/ 47640 h 47640"/>
              <a:gd name="connsiteX3" fmla="*/ 18356 w 18356"/>
              <a:gd name="connsiteY3" fmla="*/ 47640 h 47640"/>
              <a:gd name="connsiteX0" fmla="*/ 1885 w 18356"/>
              <a:gd name="connsiteY0" fmla="*/ 442 h 47165"/>
              <a:gd name="connsiteX1" fmla="*/ 0 w 18356"/>
              <a:gd name="connsiteY1" fmla="*/ 0 h 47165"/>
              <a:gd name="connsiteX2" fmla="*/ 0 w 18356"/>
              <a:gd name="connsiteY2" fmla="*/ 47165 h 47165"/>
              <a:gd name="connsiteX3" fmla="*/ 18356 w 18356"/>
              <a:gd name="connsiteY3" fmla="*/ 47165 h 47165"/>
              <a:gd name="connsiteX0" fmla="*/ 1885 w 18356"/>
              <a:gd name="connsiteY0" fmla="*/ 0 h 47182"/>
              <a:gd name="connsiteX1" fmla="*/ 0 w 18356"/>
              <a:gd name="connsiteY1" fmla="*/ 17 h 47182"/>
              <a:gd name="connsiteX2" fmla="*/ 0 w 18356"/>
              <a:gd name="connsiteY2" fmla="*/ 47182 h 47182"/>
              <a:gd name="connsiteX3" fmla="*/ 18356 w 18356"/>
              <a:gd name="connsiteY3" fmla="*/ 47182 h 4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56" h="47182" extrusionOk="0">
                <a:moveTo>
                  <a:pt x="1885" y="0"/>
                </a:moveTo>
                <a:lnTo>
                  <a:pt x="0" y="17"/>
                </a:lnTo>
                <a:lnTo>
                  <a:pt x="0" y="47182"/>
                </a:lnTo>
                <a:lnTo>
                  <a:pt x="18356" y="47182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Google Shape;113;p25">
            <a:extLst>
              <a:ext uri="{FF2B5EF4-FFF2-40B4-BE49-F238E27FC236}">
                <a16:creationId xmlns:a16="http://schemas.microsoft.com/office/drawing/2014/main" id="{BB9FF416-ED9C-4D83-B831-4DFD407478D7}"/>
              </a:ext>
            </a:extLst>
          </p:cNvPr>
          <p:cNvSpPr/>
          <p:nvPr/>
        </p:nvSpPr>
        <p:spPr>
          <a:xfrm flipH="1">
            <a:off x="8314442" y="2600989"/>
            <a:ext cx="2751719" cy="1511564"/>
          </a:xfrm>
          <a:custGeom>
            <a:avLst/>
            <a:gdLst>
              <a:gd name="connsiteX0" fmla="*/ 6053 w 18356"/>
              <a:gd name="connsiteY0" fmla="*/ 634 h 47165"/>
              <a:gd name="connsiteX1" fmla="*/ 0 w 18356"/>
              <a:gd name="connsiteY1" fmla="*/ 0 h 47165"/>
              <a:gd name="connsiteX2" fmla="*/ 0 w 18356"/>
              <a:gd name="connsiteY2" fmla="*/ 47165 h 47165"/>
              <a:gd name="connsiteX3" fmla="*/ 18356 w 18356"/>
              <a:gd name="connsiteY3" fmla="*/ 47165 h 47165"/>
              <a:gd name="connsiteX0" fmla="*/ 6053 w 18356"/>
              <a:gd name="connsiteY0" fmla="*/ 0 h 47482"/>
              <a:gd name="connsiteX1" fmla="*/ 0 w 18356"/>
              <a:gd name="connsiteY1" fmla="*/ 317 h 47482"/>
              <a:gd name="connsiteX2" fmla="*/ 0 w 18356"/>
              <a:gd name="connsiteY2" fmla="*/ 47482 h 47482"/>
              <a:gd name="connsiteX3" fmla="*/ 18356 w 18356"/>
              <a:gd name="connsiteY3" fmla="*/ 47482 h 47482"/>
              <a:gd name="connsiteX0" fmla="*/ 5172 w 18356"/>
              <a:gd name="connsiteY0" fmla="*/ 476 h 47165"/>
              <a:gd name="connsiteX1" fmla="*/ 0 w 18356"/>
              <a:gd name="connsiteY1" fmla="*/ 0 h 47165"/>
              <a:gd name="connsiteX2" fmla="*/ 0 w 18356"/>
              <a:gd name="connsiteY2" fmla="*/ 47165 h 47165"/>
              <a:gd name="connsiteX3" fmla="*/ 18356 w 18356"/>
              <a:gd name="connsiteY3" fmla="*/ 47165 h 47165"/>
              <a:gd name="connsiteX0" fmla="*/ 1885 w 18356"/>
              <a:gd name="connsiteY0" fmla="*/ 0 h 47640"/>
              <a:gd name="connsiteX1" fmla="*/ 0 w 18356"/>
              <a:gd name="connsiteY1" fmla="*/ 475 h 47640"/>
              <a:gd name="connsiteX2" fmla="*/ 0 w 18356"/>
              <a:gd name="connsiteY2" fmla="*/ 47640 h 47640"/>
              <a:gd name="connsiteX3" fmla="*/ 18356 w 18356"/>
              <a:gd name="connsiteY3" fmla="*/ 47640 h 47640"/>
              <a:gd name="connsiteX0" fmla="*/ 1885 w 18356"/>
              <a:gd name="connsiteY0" fmla="*/ 442 h 47165"/>
              <a:gd name="connsiteX1" fmla="*/ 0 w 18356"/>
              <a:gd name="connsiteY1" fmla="*/ 0 h 47165"/>
              <a:gd name="connsiteX2" fmla="*/ 0 w 18356"/>
              <a:gd name="connsiteY2" fmla="*/ 47165 h 47165"/>
              <a:gd name="connsiteX3" fmla="*/ 18356 w 18356"/>
              <a:gd name="connsiteY3" fmla="*/ 47165 h 47165"/>
              <a:gd name="connsiteX0" fmla="*/ 1885 w 18356"/>
              <a:gd name="connsiteY0" fmla="*/ 0 h 47182"/>
              <a:gd name="connsiteX1" fmla="*/ 0 w 18356"/>
              <a:gd name="connsiteY1" fmla="*/ 17 h 47182"/>
              <a:gd name="connsiteX2" fmla="*/ 0 w 18356"/>
              <a:gd name="connsiteY2" fmla="*/ 47182 h 47182"/>
              <a:gd name="connsiteX3" fmla="*/ 18356 w 18356"/>
              <a:gd name="connsiteY3" fmla="*/ 47182 h 4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56" h="47182" extrusionOk="0">
                <a:moveTo>
                  <a:pt x="1885" y="0"/>
                </a:moveTo>
                <a:lnTo>
                  <a:pt x="0" y="17"/>
                </a:lnTo>
                <a:lnTo>
                  <a:pt x="0" y="47182"/>
                </a:lnTo>
                <a:lnTo>
                  <a:pt x="18356" y="47182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9A461-CA74-4511-5503-49FC0002494B}"/>
              </a:ext>
            </a:extLst>
          </p:cNvPr>
          <p:cNvSpPr txBox="1"/>
          <p:nvPr/>
        </p:nvSpPr>
        <p:spPr>
          <a:xfrm>
            <a:off x="1828800" y="188823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Raleway" pitchFamily="2" charset="0"/>
                <a:cs typeface="Arial" panose="020B0604020202020204" pitchFamily="34" charset="0"/>
              </a:rPr>
              <a:t>MODEL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BB9D6-CE7C-899E-229A-E891C0F88DDC}"/>
              </a:ext>
            </a:extLst>
          </p:cNvPr>
          <p:cNvSpPr txBox="1"/>
          <p:nvPr/>
        </p:nvSpPr>
        <p:spPr>
          <a:xfrm>
            <a:off x="850900" y="1058064"/>
            <a:ext cx="524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42526"/>
                </a:solidFill>
                <a:latin typeface="Raleway" pitchFamily="2" charset="0"/>
              </a:rPr>
              <a:t>STEP 3</a:t>
            </a:r>
            <a:endParaRPr lang="en-US" dirty="0">
              <a:solidFill>
                <a:srgbClr val="B42526"/>
              </a:solidFill>
              <a:latin typeface="Raleway" pitchFamily="2" charset="0"/>
            </a:endParaRPr>
          </a:p>
          <a:p>
            <a:r>
              <a:rPr lang="en-US" b="1" dirty="0">
                <a:latin typeface="Raleway" pitchFamily="2" charset="0"/>
              </a:rPr>
              <a:t>Construct the chemical reaction network based on literature findings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71070-2F9B-0B4F-DF28-15182181D0A3}"/>
              </a:ext>
            </a:extLst>
          </p:cNvPr>
          <p:cNvSpPr txBox="1"/>
          <p:nvPr/>
        </p:nvSpPr>
        <p:spPr>
          <a:xfrm>
            <a:off x="5581647" y="1907109"/>
            <a:ext cx="2984501" cy="3905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G</a:t>
            </a:r>
            <a:r>
              <a:rPr lang="en-US" sz="1400" b="1" baseline="-25000" dirty="0">
                <a:solidFill>
                  <a:srgbClr val="B42526"/>
                </a:solidFill>
                <a:latin typeface="Raleway" pitchFamily="2" charset="0"/>
              </a:rPr>
              <a:t>0</a:t>
            </a: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 – </a:t>
            </a:r>
            <a:r>
              <a:rPr lang="en-US" sz="1400" b="1" dirty="0">
                <a:latin typeface="Raleway" pitchFamily="2" charset="0"/>
              </a:rPr>
              <a:t>plasmid</a:t>
            </a:r>
            <a:endParaRPr lang="en-US" sz="1400" b="1" dirty="0">
              <a:solidFill>
                <a:srgbClr val="B42526"/>
              </a:solidFill>
              <a:latin typeface="Raleway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P</a:t>
            </a:r>
            <a:r>
              <a:rPr lang="en-US" sz="1400" b="1" baseline="-25000" dirty="0">
                <a:solidFill>
                  <a:srgbClr val="B42526"/>
                </a:solidFill>
                <a:latin typeface="Raleway" pitchFamily="2" charset="0"/>
              </a:rPr>
              <a:t>0</a:t>
            </a: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 – </a:t>
            </a:r>
            <a:r>
              <a:rPr lang="en-US" sz="1400" b="1" dirty="0">
                <a:latin typeface="Raleway" pitchFamily="2" charset="0"/>
              </a:rPr>
              <a:t>RNA polymerase (RNAP)</a:t>
            </a:r>
            <a:endParaRPr lang="en-US" sz="1400" b="1" dirty="0">
              <a:solidFill>
                <a:srgbClr val="B42526"/>
              </a:solidFill>
              <a:latin typeface="Raleway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GP – </a:t>
            </a:r>
            <a:r>
              <a:rPr lang="en-US" sz="1400" b="1" dirty="0">
                <a:latin typeface="Raleway" pitchFamily="2" charset="0"/>
              </a:rPr>
              <a:t>RNAP-plasmid complex</a:t>
            </a:r>
            <a:endParaRPr lang="en-US" sz="1400" b="1" dirty="0">
              <a:solidFill>
                <a:srgbClr val="B42526"/>
              </a:solidFill>
              <a:latin typeface="Raleway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M</a:t>
            </a:r>
            <a:r>
              <a:rPr lang="en-US" sz="1400" b="1" baseline="-25000" dirty="0">
                <a:solidFill>
                  <a:srgbClr val="B42526"/>
                </a:solidFill>
                <a:latin typeface="Raleway" pitchFamily="2" charset="0"/>
              </a:rPr>
              <a:t>0</a:t>
            </a: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 – </a:t>
            </a:r>
            <a:r>
              <a:rPr lang="en-US" sz="1400" b="1" dirty="0">
                <a:latin typeface="Raleway" pitchFamily="2" charset="0"/>
              </a:rPr>
              <a:t>mRNA</a:t>
            </a:r>
            <a:endParaRPr lang="en-US" sz="1400" b="1" dirty="0">
              <a:solidFill>
                <a:srgbClr val="B42526"/>
              </a:solidFill>
              <a:latin typeface="Raleway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R</a:t>
            </a:r>
            <a:r>
              <a:rPr lang="en-US" sz="1400" b="1" baseline="-25000" dirty="0">
                <a:solidFill>
                  <a:srgbClr val="B42526"/>
                </a:solidFill>
                <a:latin typeface="Raleway" pitchFamily="2" charset="0"/>
              </a:rPr>
              <a:t>0</a:t>
            </a: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 – </a:t>
            </a:r>
            <a:r>
              <a:rPr lang="en-US" sz="1400" b="1" dirty="0">
                <a:latin typeface="Raleway" pitchFamily="2" charset="0"/>
              </a:rPr>
              <a:t>ribosome</a:t>
            </a:r>
            <a:endParaRPr lang="en-US" sz="1400" b="1" dirty="0">
              <a:solidFill>
                <a:srgbClr val="B42526"/>
              </a:solidFill>
              <a:latin typeface="Raleway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MR</a:t>
            </a:r>
            <a:r>
              <a:rPr lang="en-US" sz="1400" b="1" dirty="0">
                <a:latin typeface="Raleway" pitchFamily="2" charset="0"/>
              </a:rPr>
              <a:t> </a:t>
            </a: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–</a:t>
            </a:r>
            <a:r>
              <a:rPr lang="en-US" sz="1400" b="1" dirty="0">
                <a:latin typeface="Raleway" pitchFamily="2" charset="0"/>
              </a:rPr>
              <a:t> mRNA-ribosome complex</a:t>
            </a: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 NTP –</a:t>
            </a:r>
            <a:r>
              <a:rPr lang="en-US" sz="1400" b="1" dirty="0">
                <a:latin typeface="Raleway" pitchFamily="2" charset="0"/>
              </a:rPr>
              <a:t> nucleotide reservoir</a:t>
            </a:r>
            <a:endParaRPr lang="en-US" sz="1400" b="1" dirty="0">
              <a:solidFill>
                <a:srgbClr val="B42526"/>
              </a:solidFill>
              <a:latin typeface="Raleway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AA – </a:t>
            </a:r>
            <a:r>
              <a:rPr lang="en-US" sz="1400" b="1" dirty="0">
                <a:latin typeface="Raleway" pitchFamily="2" charset="0"/>
              </a:rPr>
              <a:t>amino acids reservoir</a:t>
            </a:r>
            <a:endParaRPr lang="en-US" sz="1400" b="1" dirty="0">
              <a:solidFill>
                <a:srgbClr val="B42526"/>
              </a:solidFill>
              <a:latin typeface="Raleway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Z</a:t>
            </a:r>
            <a:r>
              <a:rPr lang="en-US" sz="1400" b="1" baseline="-25000" dirty="0">
                <a:solidFill>
                  <a:srgbClr val="B42526"/>
                </a:solidFill>
                <a:latin typeface="Raleway" pitchFamily="2" charset="0"/>
              </a:rPr>
              <a:t>0</a:t>
            </a: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 – </a:t>
            </a:r>
            <a:r>
              <a:rPr lang="en-US" sz="1400" b="1" dirty="0">
                <a:latin typeface="Raleway" pitchFamily="2" charset="0"/>
              </a:rPr>
              <a:t>reporter protein</a:t>
            </a:r>
            <a:endParaRPr lang="en-US" sz="1400" dirty="0">
              <a:latin typeface="Raleway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5001A6-D2F4-3809-E6C2-D220C650BBE9}"/>
              </a:ext>
            </a:extLst>
          </p:cNvPr>
          <p:cNvSpPr txBox="1"/>
          <p:nvPr/>
        </p:nvSpPr>
        <p:spPr>
          <a:xfrm>
            <a:off x="8566148" y="1907109"/>
            <a:ext cx="3054350" cy="30437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k1 – </a:t>
            </a:r>
            <a:r>
              <a:rPr lang="en-US" sz="1400" b="1" dirty="0">
                <a:latin typeface="Raleway" pitchFamily="2" charset="0"/>
              </a:rPr>
              <a:t>RNAP-promoter association</a:t>
            </a:r>
            <a:endParaRPr lang="en-US" sz="1400" b="1" dirty="0">
              <a:solidFill>
                <a:srgbClr val="B42526"/>
              </a:solidFill>
              <a:latin typeface="Raleway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k2 – </a:t>
            </a:r>
            <a:r>
              <a:rPr lang="en-US" sz="1400" b="1" dirty="0">
                <a:latin typeface="Raleway" pitchFamily="2" charset="0"/>
              </a:rPr>
              <a:t>RNAP-promoter dissociation</a:t>
            </a:r>
            <a:endParaRPr lang="en-US" sz="1400" b="1" dirty="0">
              <a:solidFill>
                <a:srgbClr val="B42526"/>
              </a:solidFill>
              <a:latin typeface="Raleway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k3 – </a:t>
            </a:r>
            <a:r>
              <a:rPr lang="en-US" sz="1400" b="1" dirty="0">
                <a:latin typeface="Raleway" pitchFamily="2" charset="0"/>
              </a:rPr>
              <a:t>mRNA production</a:t>
            </a:r>
            <a:endParaRPr lang="en-US" sz="1400" b="1" dirty="0">
              <a:solidFill>
                <a:srgbClr val="B42526"/>
              </a:solidFill>
              <a:latin typeface="Raleway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k4 – </a:t>
            </a:r>
            <a:r>
              <a:rPr lang="en-US" sz="1400" b="1" dirty="0">
                <a:latin typeface="Raleway" pitchFamily="2" charset="0"/>
              </a:rPr>
              <a:t>mRNA-ribosome association</a:t>
            </a:r>
            <a:endParaRPr lang="en-US" sz="1400" b="1" dirty="0">
              <a:solidFill>
                <a:srgbClr val="B42526"/>
              </a:solidFill>
              <a:latin typeface="Raleway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k5 – </a:t>
            </a:r>
            <a:r>
              <a:rPr lang="en-US" sz="1400" b="1" dirty="0">
                <a:latin typeface="Raleway" pitchFamily="2" charset="0"/>
              </a:rPr>
              <a:t>mRNA-ribosome dissociation</a:t>
            </a:r>
            <a:endParaRPr lang="en-US" sz="1400" b="1" dirty="0">
              <a:solidFill>
                <a:srgbClr val="B42526"/>
              </a:solidFill>
              <a:latin typeface="Raleway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k6</a:t>
            </a:r>
            <a:r>
              <a:rPr lang="en-US" sz="1400" b="1" dirty="0">
                <a:latin typeface="Raleway" pitchFamily="2" charset="0"/>
              </a:rPr>
              <a:t> </a:t>
            </a: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–</a:t>
            </a:r>
            <a:r>
              <a:rPr lang="en-US" sz="1400" b="1" dirty="0">
                <a:latin typeface="Raleway" pitchFamily="2" charset="0"/>
              </a:rPr>
              <a:t> protein production</a:t>
            </a:r>
            <a:endParaRPr lang="en-US" sz="1400" b="1" dirty="0">
              <a:solidFill>
                <a:srgbClr val="B42526"/>
              </a:solidFill>
              <a:latin typeface="Raleway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k7 –</a:t>
            </a:r>
            <a:r>
              <a:rPr lang="en-US" sz="1400" b="1" dirty="0">
                <a:latin typeface="Raleway" pitchFamily="2" charset="0"/>
              </a:rPr>
              <a:t> mRNA degradation</a:t>
            </a:r>
            <a:endParaRPr lang="en-US" sz="1400" dirty="0">
              <a:latin typeface="Raleway" pitchFamily="2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7AC7A4B-F52C-D5A7-C91A-6245775F4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900" y="2150069"/>
            <a:ext cx="4555060" cy="341963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FB4F-D9FF-63B0-F7D9-B157F306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73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9A461-CA74-4511-5503-49FC0002494B}"/>
              </a:ext>
            </a:extLst>
          </p:cNvPr>
          <p:cNvSpPr txBox="1"/>
          <p:nvPr/>
        </p:nvSpPr>
        <p:spPr>
          <a:xfrm>
            <a:off x="1828800" y="188823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aleway" pitchFamily="2" charset="0"/>
                <a:cs typeface="Arial" panose="020B0604020202020204" pitchFamily="34" charset="0"/>
              </a:rPr>
              <a:t>MODEL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BB9D6-CE7C-899E-229A-E891C0F88DDC}"/>
              </a:ext>
            </a:extLst>
          </p:cNvPr>
          <p:cNvSpPr txBox="1"/>
          <p:nvPr/>
        </p:nvSpPr>
        <p:spPr>
          <a:xfrm>
            <a:off x="850899" y="1058064"/>
            <a:ext cx="5245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42526"/>
                </a:solidFill>
                <a:latin typeface="Raleway" pitchFamily="2" charset="0"/>
              </a:rPr>
              <a:t>STEP 4</a:t>
            </a:r>
            <a:endParaRPr lang="en-US" dirty="0">
              <a:solidFill>
                <a:srgbClr val="B42526"/>
              </a:solidFill>
              <a:latin typeface="Raleway" pitchFamily="2" charset="0"/>
            </a:endParaRPr>
          </a:p>
          <a:p>
            <a:r>
              <a:rPr lang="en-US" b="1" dirty="0">
                <a:latin typeface="Raleway" pitchFamily="2" charset="0"/>
              </a:rPr>
              <a:t>Develop mass action-based equations for each molecular component</a:t>
            </a:r>
          </a:p>
        </p:txBody>
      </p:sp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A0327C2A-55D1-5DCD-2257-2E346D225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559559"/>
              </p:ext>
            </p:extLst>
          </p:nvPr>
        </p:nvGraphicFramePr>
        <p:xfrm>
          <a:off x="5613400" y="1058064"/>
          <a:ext cx="5939970" cy="515884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969985">
                  <a:extLst>
                    <a:ext uri="{9D8B030D-6E8A-4147-A177-3AD203B41FA5}">
                      <a16:colId xmlns:a16="http://schemas.microsoft.com/office/drawing/2014/main" val="2418546290"/>
                    </a:ext>
                  </a:extLst>
                </a:gridCol>
                <a:gridCol w="2969985">
                  <a:extLst>
                    <a:ext uri="{9D8B030D-6E8A-4147-A177-3AD203B41FA5}">
                      <a16:colId xmlns:a16="http://schemas.microsoft.com/office/drawing/2014/main" val="1425369026"/>
                    </a:ext>
                  </a:extLst>
                </a:gridCol>
              </a:tblGrid>
              <a:tr h="56849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aleway" pitchFamily="2" charset="0"/>
                        </a:rPr>
                        <a:t>Differential Equations</a:t>
                      </a:r>
                      <a:endParaRPr lang="en-US" sz="1800" b="1" dirty="0">
                        <a:latin typeface="Raleway" pitchFamily="2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402791"/>
                  </a:ext>
                </a:extLst>
              </a:tr>
              <a:tr h="568493">
                <a:tc gridSpan="2">
                  <a:txBody>
                    <a:bodyPr/>
                    <a:lstStyle/>
                    <a:p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[G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] = – k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[G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][P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] + k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[GP] + k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[NTP][GP]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514001"/>
                  </a:ext>
                </a:extLst>
              </a:tr>
              <a:tr h="56849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[P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] = – k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[G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][P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] + k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[GP] + k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[NTP][GP]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051870"/>
                  </a:ext>
                </a:extLst>
              </a:tr>
              <a:tr h="568493">
                <a:tc gridSpan="2">
                  <a:txBody>
                    <a:bodyPr/>
                    <a:lstStyle/>
                    <a:p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[GP] = k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[G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][P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] – k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[GP] – k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[NTP][GP]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656188"/>
                  </a:ext>
                </a:extLst>
              </a:tr>
              <a:tr h="568493">
                <a:tc gridSpan="2">
                  <a:txBody>
                    <a:bodyPr/>
                    <a:lstStyle/>
                    <a:p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[M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] = k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[NTP][GP] – k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[M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] – k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[M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][R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] + k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[MR] + k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[AA][MR]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772246"/>
                  </a:ext>
                </a:extLst>
              </a:tr>
              <a:tr h="568493">
                <a:tc gridSpan="2">
                  <a:txBody>
                    <a:bodyPr/>
                    <a:lstStyle/>
                    <a:p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[R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] = –k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[M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][R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] + k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[MR] + k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[AA][MR]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384443"/>
                  </a:ext>
                </a:extLst>
              </a:tr>
              <a:tr h="61090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[M</a:t>
                      </a:r>
                      <a:r>
                        <a:rPr lang="en-US" sz="1600" b="1" baseline="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] = k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[M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][R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] – k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[MR] – k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[AA][MR]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05785"/>
                  </a:ext>
                </a:extLst>
              </a:tr>
              <a:tr h="568493"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[NTP] = – k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[NTP][GP]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[Ġ]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587175"/>
                  </a:ext>
                </a:extLst>
              </a:tr>
              <a:tr h="56849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[AA] = – k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[AA][MR]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[Z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] = k</a:t>
                      </a:r>
                      <a:r>
                        <a:rPr lang="en-US" sz="1600" b="1" baseline="-25000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600" b="1" dirty="0">
                          <a:latin typeface="Raleway" pitchFamily="2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[AA][MR]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63335"/>
                  </a:ext>
                </a:extLst>
              </a:tr>
            </a:tbl>
          </a:graphicData>
        </a:graphic>
      </p:graphicFrame>
      <p:pic>
        <p:nvPicPr>
          <p:cNvPr id="5" name="Graphic 4">
            <a:extLst>
              <a:ext uri="{FF2B5EF4-FFF2-40B4-BE49-F238E27FC236}">
                <a16:creationId xmlns:a16="http://schemas.microsoft.com/office/drawing/2014/main" id="{61A7F76D-BEAB-7BE0-4B3D-340F0EA03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899" y="2146248"/>
            <a:ext cx="4555355" cy="341985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5AB6D4B-38C1-4CC2-9F45-66BD08048F6F}"/>
              </a:ext>
            </a:extLst>
          </p:cNvPr>
          <p:cNvSpPr/>
          <p:nvPr/>
        </p:nvSpPr>
        <p:spPr>
          <a:xfrm>
            <a:off x="5821128" y="17643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Raleway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23860BE-B5DF-1519-6A00-586F29ED5351}"/>
              </a:ext>
            </a:extLst>
          </p:cNvPr>
          <p:cNvSpPr/>
          <p:nvPr/>
        </p:nvSpPr>
        <p:spPr>
          <a:xfrm>
            <a:off x="5821127" y="23286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Raleway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7E0647-7282-EF69-9CF4-19D9FA5F8E93}"/>
              </a:ext>
            </a:extLst>
          </p:cNvPr>
          <p:cNvSpPr/>
          <p:nvPr/>
        </p:nvSpPr>
        <p:spPr>
          <a:xfrm>
            <a:off x="5890183" y="289543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Raleway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72E95B1-1F4B-C788-504C-F84360F6FD53}"/>
              </a:ext>
            </a:extLst>
          </p:cNvPr>
          <p:cNvSpPr/>
          <p:nvPr/>
        </p:nvSpPr>
        <p:spPr>
          <a:xfrm>
            <a:off x="5835413" y="34764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Raleway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1F60AD-8311-DFE8-C06E-AC39AB77C6DC}"/>
              </a:ext>
            </a:extLst>
          </p:cNvPr>
          <p:cNvSpPr/>
          <p:nvPr/>
        </p:nvSpPr>
        <p:spPr>
          <a:xfrm>
            <a:off x="5809617" y="40305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Raleway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A924376-CF3B-5F10-883A-8BAC349FBF3C}"/>
              </a:ext>
            </a:extLst>
          </p:cNvPr>
          <p:cNvSpPr/>
          <p:nvPr/>
        </p:nvSpPr>
        <p:spPr>
          <a:xfrm>
            <a:off x="5920185" y="46235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Raleway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CADE14-8A1E-84A8-3077-8551723F98BC}"/>
              </a:ext>
            </a:extLst>
          </p:cNvPr>
          <p:cNvSpPr/>
          <p:nvPr/>
        </p:nvSpPr>
        <p:spPr>
          <a:xfrm>
            <a:off x="5963523" y="52140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Raleway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1CAEDE-3D5C-0F07-4182-BAB28BC2AA74}"/>
              </a:ext>
            </a:extLst>
          </p:cNvPr>
          <p:cNvSpPr/>
          <p:nvPr/>
        </p:nvSpPr>
        <p:spPr>
          <a:xfrm>
            <a:off x="5881132" y="579993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Raleway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3BFD90-F068-D1E9-3C3D-6702EB2B8E98}"/>
              </a:ext>
            </a:extLst>
          </p:cNvPr>
          <p:cNvSpPr/>
          <p:nvPr/>
        </p:nvSpPr>
        <p:spPr>
          <a:xfrm>
            <a:off x="8779114" y="577707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Raleway" pitchFamily="2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54A8D-C9E3-8A99-FE2C-DBA02EEC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2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9A461-CA74-4511-5503-49FC0002494B}"/>
              </a:ext>
            </a:extLst>
          </p:cNvPr>
          <p:cNvSpPr txBox="1"/>
          <p:nvPr/>
        </p:nvSpPr>
        <p:spPr>
          <a:xfrm>
            <a:off x="1828800" y="188823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Raleway" pitchFamily="2" charset="0"/>
                <a:cs typeface="Arial" panose="020B0604020202020204" pitchFamily="34" charset="0"/>
              </a:rPr>
              <a:t>MODEL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BB9D6-CE7C-899E-229A-E891C0F88DDC}"/>
              </a:ext>
            </a:extLst>
          </p:cNvPr>
          <p:cNvSpPr txBox="1"/>
          <p:nvPr/>
        </p:nvSpPr>
        <p:spPr>
          <a:xfrm>
            <a:off x="850899" y="1058064"/>
            <a:ext cx="6578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42526"/>
                </a:solidFill>
                <a:latin typeface="Raleway" pitchFamily="2" charset="0"/>
              </a:rPr>
              <a:t>STEP 5</a:t>
            </a:r>
          </a:p>
          <a:p>
            <a:r>
              <a:rPr lang="en-US" b="1" dirty="0">
                <a:latin typeface="Raleway" pitchFamily="2" charset="0"/>
              </a:rPr>
              <a:t>Carry out simulation for a collection of time points using a computational software (</a:t>
            </a:r>
            <a:r>
              <a:rPr lang="en-US" b="1" i="1" dirty="0">
                <a:solidFill>
                  <a:srgbClr val="B42526"/>
                </a:solidFill>
                <a:latin typeface="Raleway" pitchFamily="2" charset="0"/>
              </a:rPr>
              <a:t>R</a:t>
            </a:r>
            <a:r>
              <a:rPr lang="en-US" b="1" dirty="0">
                <a:latin typeface="Raleway" pitchFamily="2" charset="0"/>
              </a:rPr>
              <a:t> and the package </a:t>
            </a:r>
            <a:r>
              <a:rPr lang="en-US" b="1" i="1" dirty="0">
                <a:solidFill>
                  <a:srgbClr val="B42526"/>
                </a:solidFill>
                <a:latin typeface="Raleway" pitchFamily="2" charset="0"/>
              </a:rPr>
              <a:t>deSolve</a:t>
            </a:r>
            <a:r>
              <a:rPr lang="en-US" b="1" dirty="0">
                <a:latin typeface="Raleway" pitchFamily="2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F308717-2F8D-80D6-CB0D-E467116484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5909851"/>
                  </p:ext>
                </p:extLst>
              </p:nvPr>
            </p:nvGraphicFramePr>
            <p:xfrm>
              <a:off x="1286010" y="2021075"/>
              <a:ext cx="9619981" cy="2255012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{93296810-A885-4BE3-A3E7-6D5BEEA58F35}</a:tableStyleId>
                  </a:tblPr>
                  <a:tblGrid>
                    <a:gridCol w="792362">
                      <a:extLst>
                        <a:ext uri="{9D8B030D-6E8A-4147-A177-3AD203B41FA5}">
                          <a16:colId xmlns:a16="http://schemas.microsoft.com/office/drawing/2014/main" val="702547765"/>
                        </a:ext>
                      </a:extLst>
                    </a:gridCol>
                    <a:gridCol w="792362">
                      <a:extLst>
                        <a:ext uri="{9D8B030D-6E8A-4147-A177-3AD203B41FA5}">
                          <a16:colId xmlns:a16="http://schemas.microsoft.com/office/drawing/2014/main" val="2906112072"/>
                        </a:ext>
                      </a:extLst>
                    </a:gridCol>
                    <a:gridCol w="792362">
                      <a:extLst>
                        <a:ext uri="{9D8B030D-6E8A-4147-A177-3AD203B41FA5}">
                          <a16:colId xmlns:a16="http://schemas.microsoft.com/office/drawing/2014/main" val="4035992517"/>
                        </a:ext>
                      </a:extLst>
                    </a:gridCol>
                    <a:gridCol w="792362">
                      <a:extLst>
                        <a:ext uri="{9D8B030D-6E8A-4147-A177-3AD203B41FA5}">
                          <a16:colId xmlns:a16="http://schemas.microsoft.com/office/drawing/2014/main" val="1874031844"/>
                        </a:ext>
                      </a:extLst>
                    </a:gridCol>
                    <a:gridCol w="2299448">
                      <a:extLst>
                        <a:ext uri="{9D8B030D-6E8A-4147-A177-3AD203B41FA5}">
                          <a16:colId xmlns:a16="http://schemas.microsoft.com/office/drawing/2014/main" val="4033514916"/>
                        </a:ext>
                      </a:extLst>
                    </a:gridCol>
                    <a:gridCol w="1465729">
                      <a:extLst>
                        <a:ext uri="{9D8B030D-6E8A-4147-A177-3AD203B41FA5}">
                          <a16:colId xmlns:a16="http://schemas.microsoft.com/office/drawing/2014/main" val="2679750298"/>
                        </a:ext>
                      </a:extLst>
                    </a:gridCol>
                    <a:gridCol w="2685356">
                      <a:extLst>
                        <a:ext uri="{9D8B030D-6E8A-4147-A177-3AD203B41FA5}">
                          <a16:colId xmlns:a16="http://schemas.microsoft.com/office/drawing/2014/main" val="3992272967"/>
                        </a:ext>
                      </a:extLst>
                    </a:gridCol>
                  </a:tblGrid>
                  <a:tr h="438912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Raleway" pitchFamily="2" charset="0"/>
                            </a:rPr>
                            <a:t>Initial Concentrations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Raleway" pitchFamily="2" charset="0"/>
                            </a:rPr>
                            <a:t>Rate constants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Raleway" pitchFamily="2" charset="0"/>
                            </a:rPr>
                            <a:t>Other parameters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1765109"/>
                      </a:ext>
                    </a:extLst>
                  </a:tr>
                  <a:tr h="438912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G</a:t>
                          </a:r>
                          <a:r>
                            <a:rPr lang="en-US" sz="1400" b="1" baseline="-25000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0</a:t>
                          </a: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 – 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1 nmol l</a:t>
                          </a:r>
                          <a:r>
                            <a:rPr lang="en-US" sz="1400" b="1" baseline="30000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-1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Raleway" pitchFamily="2" charset="0"/>
                          </a:endParaRPr>
                        </a:p>
                      </a:txBody>
                      <a:tcPr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P</a:t>
                          </a:r>
                          <a:r>
                            <a:rPr lang="en-US" sz="1400" b="1" baseline="-25000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0</a:t>
                          </a: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 – 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1 nmol l</a:t>
                          </a:r>
                          <a:r>
                            <a:rPr lang="en-US" sz="1400" b="1" baseline="30000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-1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Raleway" pitchFamily="2" charset="0"/>
                          </a:endParaRPr>
                        </a:p>
                      </a:txBody>
                      <a:tcPr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200000"/>
                            </a:lnSpc>
                          </a:pP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k1 – </a:t>
                          </a:r>
                          <a:r>
                            <a:rPr lang="en-US" sz="1400" b="1" dirty="0">
                              <a:latin typeface="Raleway" pitchFamily="2" charset="0"/>
                            </a:rPr>
                            <a:t>6 x 10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9</a:t>
                          </a:r>
                          <a:r>
                            <a:rPr lang="en-US" sz="1400" b="1" baseline="0" dirty="0">
                              <a:latin typeface="Raleway" pitchFamily="2" charset="0"/>
                            </a:rPr>
                            <a:t> mol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-1</a:t>
                          </a:r>
                          <a:r>
                            <a:rPr lang="en-US" sz="1400" b="1" baseline="0" dirty="0">
                              <a:latin typeface="Raleway" pitchFamily="2" charset="0"/>
                            </a:rPr>
                            <a:t> l min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-1</a:t>
                          </a:r>
                          <a:endParaRPr lang="en-US" sz="1400" b="1" dirty="0">
                            <a:latin typeface="Raleway" pitchFamily="2" charset="0"/>
                          </a:endParaRP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k2 – </a:t>
                          </a:r>
                          <a:r>
                            <a:rPr lang="en-US" sz="1400" b="1" dirty="0">
                              <a:latin typeface="Raleway" pitchFamily="2" charset="0"/>
                            </a:rPr>
                            <a:t>600 min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-1</a:t>
                          </a:r>
                          <a:endParaRPr lang="en-US" sz="1400" dirty="0">
                            <a:latin typeface="Raleway" pitchFamily="2" charset="0"/>
                          </a:endParaRP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>
                              <a:solidFill>
                                <a:srgbClr val="C00000"/>
                              </a:solidFill>
                              <a:latin typeface="Raleway" pitchFamily="2" charset="0"/>
                            </a:rPr>
                            <a:t>Simulation time</a:t>
                          </a:r>
                          <a:r>
                            <a:rPr lang="en-US" sz="1400" b="1">
                              <a:latin typeface="Raleway" pitchFamily="2" charset="0"/>
                            </a:rPr>
                            <a:t> </a:t>
                          </a:r>
                          <a:r>
                            <a:rPr lang="en-US" sz="1400" b="1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– </a:t>
                          </a:r>
                          <a:r>
                            <a:rPr lang="en-US" sz="1400" b="1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30 min</a:t>
                          </a:r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657210243"/>
                      </a:ext>
                    </a:extLst>
                  </a:tr>
                  <a:tr h="438912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R</a:t>
                          </a:r>
                          <a:r>
                            <a:rPr lang="en-US" sz="1400" b="1" baseline="-25000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0</a:t>
                          </a: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 – 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1 nmol l</a:t>
                          </a:r>
                          <a:r>
                            <a:rPr lang="en-US" sz="1400" b="1" baseline="30000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-1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Raleway" pitchFamily="2" charset="0"/>
                          </a:endParaRPr>
                        </a:p>
                      </a:txBody>
                      <a:tcPr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NTP –</a:t>
                          </a:r>
                          <a:r>
                            <a:rPr lang="en-US" sz="1400" b="1" dirty="0">
                              <a:latin typeface="Raleway" pitchFamily="2" charset="0"/>
                            </a:rPr>
                            <a:t> 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1 nmol l</a:t>
                          </a:r>
                          <a:r>
                            <a:rPr lang="en-US" sz="1400" b="1" baseline="30000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-1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Raleway" pitchFamily="2" charset="0"/>
                          </a:endParaRPr>
                        </a:p>
                      </a:txBody>
                      <a:tcPr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k3 – </a:t>
                          </a:r>
                          <a:r>
                            <a:rPr lang="en-US" sz="1400" b="1" dirty="0">
                              <a:latin typeface="Raleway" pitchFamily="2" charset="0"/>
                            </a:rPr>
                            <a:t>1 x 10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9</a:t>
                          </a:r>
                          <a:r>
                            <a:rPr lang="en-US" sz="1400" b="1" baseline="0" dirty="0">
                              <a:latin typeface="Raleway" pitchFamily="2" charset="0"/>
                            </a:rPr>
                            <a:t> mol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-1</a:t>
                          </a:r>
                          <a:r>
                            <a:rPr lang="en-US" sz="1400" b="1" baseline="0" dirty="0">
                              <a:latin typeface="Raleway" pitchFamily="2" charset="0"/>
                            </a:rPr>
                            <a:t> l min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-1</a:t>
                          </a:r>
                          <a:endParaRPr lang="en-US" sz="1400" b="1" dirty="0">
                            <a:latin typeface="Raleway" pitchFamily="2" charset="0"/>
                          </a:endParaRP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k5 – </a:t>
                          </a:r>
                          <a:r>
                            <a:rPr lang="en-US" sz="1400" b="1" dirty="0">
                              <a:latin typeface="Raleway" pitchFamily="2" charset="0"/>
                            </a:rPr>
                            <a:t>135 min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-1</a:t>
                          </a:r>
                          <a:endParaRPr lang="en-US" sz="1400" b="1" dirty="0">
                            <a:latin typeface="Raleway" pitchFamily="2" charset="0"/>
                          </a:endParaRP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solidFill>
                                <a:srgbClr val="C00000"/>
                              </a:solidFill>
                              <a:latin typeface="Raleway" pitchFamily="2" charset="0"/>
                            </a:rPr>
                            <a:t>Numerical integrator</a:t>
                          </a:r>
                          <a:r>
                            <a:rPr lang="en-US" sz="1400" dirty="0">
                              <a:latin typeface="Raleway" pitchFamily="2" charset="0"/>
                            </a:rPr>
                            <a:t> </a:t>
                          </a: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– 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BDF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Raleway" pitchFamily="2" charset="0"/>
                          </a:endParaRPr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072487730"/>
                      </a:ext>
                    </a:extLst>
                  </a:tr>
                  <a:tr h="438912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AA – 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1 nmol l</a:t>
                          </a:r>
                          <a:r>
                            <a:rPr lang="en-US" sz="1400" b="1" baseline="30000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-1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Raleway" pitchFamily="2" charset="0"/>
                          </a:endParaRPr>
                        </a:p>
                      </a:txBody>
                      <a:tcPr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GP – 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0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M</a:t>
                          </a:r>
                          <a:r>
                            <a:rPr lang="en-US" sz="1400" b="1" baseline="-25000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0</a:t>
                          </a: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 – 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0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k4 – </a:t>
                          </a:r>
                          <a:r>
                            <a:rPr lang="en-US" sz="1400" b="1" dirty="0">
                              <a:latin typeface="Raleway" pitchFamily="2" charset="0"/>
                            </a:rPr>
                            <a:t>6 x 10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9</a:t>
                          </a:r>
                          <a:r>
                            <a:rPr lang="en-US" sz="1400" b="1" baseline="0" dirty="0">
                              <a:latin typeface="Raleway" pitchFamily="2" charset="0"/>
                            </a:rPr>
                            <a:t> mol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-1</a:t>
                          </a:r>
                          <a:r>
                            <a:rPr lang="en-US" sz="1400" b="1" baseline="0" dirty="0">
                              <a:latin typeface="Raleway" pitchFamily="2" charset="0"/>
                            </a:rPr>
                            <a:t> l min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-1</a:t>
                          </a:r>
                          <a:endParaRPr lang="en-US" sz="1400" b="1" dirty="0">
                            <a:latin typeface="Raleway" pitchFamily="2" charset="0"/>
                          </a:endParaRP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C00000"/>
                              </a:solidFill>
                              <a:latin typeface="Raleway" pitchFamily="2" charset="0"/>
                            </a:rPr>
                            <a:t>k7</a:t>
                          </a: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 – </a:t>
                          </a:r>
                          <a:r>
                            <a:rPr lang="en-US" sz="1400" b="1" dirty="0">
                              <a:latin typeface="Raleway" pitchFamily="2" charset="0"/>
                            </a:rPr>
                            <a:t>18 min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-1</a:t>
                          </a:r>
                          <a:endParaRPr lang="en-US" sz="1400" b="1" dirty="0">
                            <a:latin typeface="Raleway" pitchFamily="2" charset="0"/>
                          </a:endParaRP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Time step – </a:t>
                          </a:r>
                          <a:r>
                            <a:rPr lang="en-US" sz="1400" b="1" dirty="0">
                              <a:latin typeface="Raleway" pitchFamily="2" charset="0"/>
                            </a:rPr>
                            <a:t>0.001 min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-1</a:t>
                          </a:r>
                          <a:endParaRPr lang="en-US" sz="1400" b="1" dirty="0">
                            <a:latin typeface="Raleway" pitchFamily="2" charset="0"/>
                          </a:endParaRPr>
                        </a:p>
                      </a:txBody>
                      <a:tcPr marL="108227" marR="108227" marT="54110" marB="54110" anchor="b"/>
                    </a:tc>
                    <a:extLst>
                      <a:ext uri="{0D108BD9-81ED-4DB2-BD59-A6C34878D82A}">
                        <a16:rowId xmlns:a16="http://schemas.microsoft.com/office/drawing/2014/main" val="1183809328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MR</a:t>
                          </a:r>
                          <a:r>
                            <a:rPr lang="en-US" sz="1400" b="1" dirty="0">
                              <a:latin typeface="Raleway" pitchFamily="2" charset="0"/>
                            </a:rPr>
                            <a:t> </a:t>
                          </a: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–</a:t>
                          </a:r>
                          <a:r>
                            <a:rPr lang="en-US" sz="1400" b="1" dirty="0">
                              <a:latin typeface="Raleway" pitchFamily="2" charset="0"/>
                            </a:rPr>
                            <a:t> 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0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Z</a:t>
                          </a:r>
                          <a:r>
                            <a:rPr lang="en-US" sz="1400" b="1" baseline="-25000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0</a:t>
                          </a: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 – 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0</a:t>
                          </a:r>
                        </a:p>
                      </a:txBody>
                      <a:tcPr anchor="b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>
                            <a:solidFill>
                              <a:schemeClr val="tx1"/>
                            </a:solidFill>
                            <a:latin typeface="Raleway" pitchFamily="2" charset="0"/>
                          </a:endParaRPr>
                        </a:p>
                      </a:txBody>
                      <a:tcPr anchor="b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Z</a:t>
                          </a:r>
                          <a:r>
                            <a:rPr lang="en-US" sz="1400" b="1" baseline="-25000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0</a:t>
                          </a: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 – 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0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k6 – </a:t>
                          </a:r>
                          <a:r>
                            <a:rPr lang="en-US" sz="1400" b="1" dirty="0">
                              <a:latin typeface="Raleway" pitchFamily="2" charset="0"/>
                            </a:rPr>
                            <a:t>1 x 10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10</a:t>
                          </a:r>
                          <a:r>
                            <a:rPr lang="en-US" sz="1400" b="1" baseline="0" dirty="0">
                              <a:latin typeface="Raleway" pitchFamily="2" charset="0"/>
                            </a:rPr>
                            <a:t> mol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-1</a:t>
                          </a:r>
                          <a:r>
                            <a:rPr lang="en-US" sz="1400" b="1" baseline="0" dirty="0">
                              <a:latin typeface="Raleway" pitchFamily="2" charset="0"/>
                            </a:rPr>
                            <a:t> l min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-1</a:t>
                          </a:r>
                          <a:endParaRPr lang="en-US" sz="1400" b="1" dirty="0">
                            <a:latin typeface="Raleway" pitchFamily="2" charset="0"/>
                          </a:endParaRP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latin typeface="Raleway" pitchFamily="2" charset="0"/>
                          </a:endParaRP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Test gene</a:t>
                          </a:r>
                          <a:r>
                            <a:rPr lang="en-US" sz="1400" b="1" dirty="0">
                              <a:latin typeface="Raleway" pitchFamily="2" charset="0"/>
                            </a:rPr>
                            <a:t> </a:t>
                          </a: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–</a:t>
                          </a:r>
                          <a:r>
                            <a:rPr lang="en-US" sz="1400" b="1" baseline="0" dirty="0">
                              <a:latin typeface="Raleway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r>
                            <a:rPr lang="en-US" sz="1400" b="1" dirty="0">
                              <a:latin typeface="Raleway" pitchFamily="2" charset="0"/>
                            </a:rPr>
                            <a:t> galactosidase</a:t>
                          </a:r>
                        </a:p>
                      </a:txBody>
                      <a:tcPr marL="108227" marR="108227" marT="54110" marB="54110" anchor="b"/>
                    </a:tc>
                    <a:extLst>
                      <a:ext uri="{0D108BD9-81ED-4DB2-BD59-A6C34878D82A}">
                        <a16:rowId xmlns:a16="http://schemas.microsoft.com/office/drawing/2014/main" val="28999459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F308717-2F8D-80D6-CB0D-E467116484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5909851"/>
                  </p:ext>
                </p:extLst>
              </p:nvPr>
            </p:nvGraphicFramePr>
            <p:xfrm>
              <a:off x="1286010" y="2021075"/>
              <a:ext cx="9619981" cy="2255012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{93296810-A885-4BE3-A3E7-6D5BEEA58F35}</a:tableStyleId>
                  </a:tblPr>
                  <a:tblGrid>
                    <a:gridCol w="792362">
                      <a:extLst>
                        <a:ext uri="{9D8B030D-6E8A-4147-A177-3AD203B41FA5}">
                          <a16:colId xmlns:a16="http://schemas.microsoft.com/office/drawing/2014/main" val="702547765"/>
                        </a:ext>
                      </a:extLst>
                    </a:gridCol>
                    <a:gridCol w="792362">
                      <a:extLst>
                        <a:ext uri="{9D8B030D-6E8A-4147-A177-3AD203B41FA5}">
                          <a16:colId xmlns:a16="http://schemas.microsoft.com/office/drawing/2014/main" val="2906112072"/>
                        </a:ext>
                      </a:extLst>
                    </a:gridCol>
                    <a:gridCol w="792362">
                      <a:extLst>
                        <a:ext uri="{9D8B030D-6E8A-4147-A177-3AD203B41FA5}">
                          <a16:colId xmlns:a16="http://schemas.microsoft.com/office/drawing/2014/main" val="4035992517"/>
                        </a:ext>
                      </a:extLst>
                    </a:gridCol>
                    <a:gridCol w="792362">
                      <a:extLst>
                        <a:ext uri="{9D8B030D-6E8A-4147-A177-3AD203B41FA5}">
                          <a16:colId xmlns:a16="http://schemas.microsoft.com/office/drawing/2014/main" val="1874031844"/>
                        </a:ext>
                      </a:extLst>
                    </a:gridCol>
                    <a:gridCol w="2299448">
                      <a:extLst>
                        <a:ext uri="{9D8B030D-6E8A-4147-A177-3AD203B41FA5}">
                          <a16:colId xmlns:a16="http://schemas.microsoft.com/office/drawing/2014/main" val="4033514916"/>
                        </a:ext>
                      </a:extLst>
                    </a:gridCol>
                    <a:gridCol w="1465729">
                      <a:extLst>
                        <a:ext uri="{9D8B030D-6E8A-4147-A177-3AD203B41FA5}">
                          <a16:colId xmlns:a16="http://schemas.microsoft.com/office/drawing/2014/main" val="2679750298"/>
                        </a:ext>
                      </a:extLst>
                    </a:gridCol>
                    <a:gridCol w="2685356">
                      <a:extLst>
                        <a:ext uri="{9D8B030D-6E8A-4147-A177-3AD203B41FA5}">
                          <a16:colId xmlns:a16="http://schemas.microsoft.com/office/drawing/2014/main" val="3992272967"/>
                        </a:ext>
                      </a:extLst>
                    </a:gridCol>
                  </a:tblGrid>
                  <a:tr h="438912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Raleway" pitchFamily="2" charset="0"/>
                            </a:rPr>
                            <a:t>Initial Concentrations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Raleway" pitchFamily="2" charset="0"/>
                            </a:rPr>
                            <a:t>Rate constants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Raleway" pitchFamily="2" charset="0"/>
                            </a:rPr>
                            <a:t>Other parameters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1765109"/>
                      </a:ext>
                    </a:extLst>
                  </a:tr>
                  <a:tr h="454025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G</a:t>
                          </a:r>
                          <a:r>
                            <a:rPr lang="en-US" sz="1400" b="1" baseline="-25000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0</a:t>
                          </a: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 – 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1 nmol l</a:t>
                          </a:r>
                          <a:r>
                            <a:rPr lang="en-US" sz="1400" b="1" baseline="30000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-1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Raleway" pitchFamily="2" charset="0"/>
                          </a:endParaRPr>
                        </a:p>
                      </a:txBody>
                      <a:tcPr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P</a:t>
                          </a:r>
                          <a:r>
                            <a:rPr lang="en-US" sz="1400" b="1" baseline="-25000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0</a:t>
                          </a: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 – 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1 nmol l</a:t>
                          </a:r>
                          <a:r>
                            <a:rPr lang="en-US" sz="1400" b="1" baseline="30000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-1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Raleway" pitchFamily="2" charset="0"/>
                          </a:endParaRPr>
                        </a:p>
                      </a:txBody>
                      <a:tcPr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200000"/>
                            </a:lnSpc>
                          </a:pP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k1 – </a:t>
                          </a:r>
                          <a:r>
                            <a:rPr lang="en-US" sz="1400" b="1" dirty="0">
                              <a:latin typeface="Raleway" pitchFamily="2" charset="0"/>
                            </a:rPr>
                            <a:t>6 x 10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9</a:t>
                          </a:r>
                          <a:r>
                            <a:rPr lang="en-US" sz="1400" b="1" baseline="0" dirty="0">
                              <a:latin typeface="Raleway" pitchFamily="2" charset="0"/>
                            </a:rPr>
                            <a:t> mol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-1</a:t>
                          </a:r>
                          <a:r>
                            <a:rPr lang="en-US" sz="1400" b="1" baseline="0" dirty="0">
                              <a:latin typeface="Raleway" pitchFamily="2" charset="0"/>
                            </a:rPr>
                            <a:t> l min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-1</a:t>
                          </a:r>
                          <a:endParaRPr lang="en-US" sz="1400" b="1" dirty="0">
                            <a:latin typeface="Raleway" pitchFamily="2" charset="0"/>
                          </a:endParaRP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k2 – </a:t>
                          </a:r>
                          <a:r>
                            <a:rPr lang="en-US" sz="1400" b="1" dirty="0">
                              <a:latin typeface="Raleway" pitchFamily="2" charset="0"/>
                            </a:rPr>
                            <a:t>600 min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-1</a:t>
                          </a:r>
                          <a:endParaRPr lang="en-US" sz="1400" dirty="0">
                            <a:latin typeface="Raleway" pitchFamily="2" charset="0"/>
                          </a:endParaRP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>
                              <a:solidFill>
                                <a:srgbClr val="C00000"/>
                              </a:solidFill>
                              <a:latin typeface="Raleway" pitchFamily="2" charset="0"/>
                            </a:rPr>
                            <a:t>Simulation time</a:t>
                          </a:r>
                          <a:r>
                            <a:rPr lang="en-US" sz="1400" b="1">
                              <a:latin typeface="Raleway" pitchFamily="2" charset="0"/>
                            </a:rPr>
                            <a:t> </a:t>
                          </a:r>
                          <a:r>
                            <a:rPr lang="en-US" sz="1400" b="1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– </a:t>
                          </a:r>
                          <a:r>
                            <a:rPr lang="en-US" sz="1400" b="1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30 min</a:t>
                          </a:r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657210243"/>
                      </a:ext>
                    </a:extLst>
                  </a:tr>
                  <a:tr h="454025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R</a:t>
                          </a:r>
                          <a:r>
                            <a:rPr lang="en-US" sz="1400" b="1" baseline="-25000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0</a:t>
                          </a: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 – 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1 nmol l</a:t>
                          </a:r>
                          <a:r>
                            <a:rPr lang="en-US" sz="1400" b="1" baseline="30000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-1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Raleway" pitchFamily="2" charset="0"/>
                          </a:endParaRPr>
                        </a:p>
                      </a:txBody>
                      <a:tcPr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NTP –</a:t>
                          </a:r>
                          <a:r>
                            <a:rPr lang="en-US" sz="1400" b="1" dirty="0">
                              <a:latin typeface="Raleway" pitchFamily="2" charset="0"/>
                            </a:rPr>
                            <a:t> 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1 nmol l</a:t>
                          </a:r>
                          <a:r>
                            <a:rPr lang="en-US" sz="1400" b="1" baseline="30000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-1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Raleway" pitchFamily="2" charset="0"/>
                          </a:endParaRPr>
                        </a:p>
                      </a:txBody>
                      <a:tcPr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k3 – </a:t>
                          </a:r>
                          <a:r>
                            <a:rPr lang="en-US" sz="1400" b="1" dirty="0">
                              <a:latin typeface="Raleway" pitchFamily="2" charset="0"/>
                            </a:rPr>
                            <a:t>1 x 10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9</a:t>
                          </a:r>
                          <a:r>
                            <a:rPr lang="en-US" sz="1400" b="1" baseline="0" dirty="0">
                              <a:latin typeface="Raleway" pitchFamily="2" charset="0"/>
                            </a:rPr>
                            <a:t> mol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-1</a:t>
                          </a:r>
                          <a:r>
                            <a:rPr lang="en-US" sz="1400" b="1" baseline="0" dirty="0">
                              <a:latin typeface="Raleway" pitchFamily="2" charset="0"/>
                            </a:rPr>
                            <a:t> l min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-1</a:t>
                          </a:r>
                          <a:endParaRPr lang="en-US" sz="1400" b="1" dirty="0">
                            <a:latin typeface="Raleway" pitchFamily="2" charset="0"/>
                          </a:endParaRP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k5 – </a:t>
                          </a:r>
                          <a:r>
                            <a:rPr lang="en-US" sz="1400" b="1" dirty="0">
                              <a:latin typeface="Raleway" pitchFamily="2" charset="0"/>
                            </a:rPr>
                            <a:t>135 min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-1</a:t>
                          </a:r>
                          <a:endParaRPr lang="en-US" sz="1400" b="1" dirty="0">
                            <a:latin typeface="Raleway" pitchFamily="2" charset="0"/>
                          </a:endParaRP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solidFill>
                                <a:srgbClr val="C00000"/>
                              </a:solidFill>
                              <a:latin typeface="Raleway" pitchFamily="2" charset="0"/>
                            </a:rPr>
                            <a:t>Numerical integrator</a:t>
                          </a:r>
                          <a:r>
                            <a:rPr lang="en-US" sz="1400" dirty="0">
                              <a:latin typeface="Raleway" pitchFamily="2" charset="0"/>
                            </a:rPr>
                            <a:t> </a:t>
                          </a: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– 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BDF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Raleway" pitchFamily="2" charset="0"/>
                          </a:endParaRPr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072487730"/>
                      </a:ext>
                    </a:extLst>
                  </a:tr>
                  <a:tr h="454025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AA – 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1 nmol l</a:t>
                          </a:r>
                          <a:r>
                            <a:rPr lang="en-US" sz="1400" b="1" baseline="30000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-1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Raleway" pitchFamily="2" charset="0"/>
                          </a:endParaRPr>
                        </a:p>
                      </a:txBody>
                      <a:tcPr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GP – 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0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M</a:t>
                          </a:r>
                          <a:r>
                            <a:rPr lang="en-US" sz="1400" b="1" baseline="-25000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0</a:t>
                          </a: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 – 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0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k4 – </a:t>
                          </a:r>
                          <a:r>
                            <a:rPr lang="en-US" sz="1400" b="1" dirty="0">
                              <a:latin typeface="Raleway" pitchFamily="2" charset="0"/>
                            </a:rPr>
                            <a:t>6 x 10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9</a:t>
                          </a:r>
                          <a:r>
                            <a:rPr lang="en-US" sz="1400" b="1" baseline="0" dirty="0">
                              <a:latin typeface="Raleway" pitchFamily="2" charset="0"/>
                            </a:rPr>
                            <a:t> mol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-1</a:t>
                          </a:r>
                          <a:r>
                            <a:rPr lang="en-US" sz="1400" b="1" baseline="0" dirty="0">
                              <a:latin typeface="Raleway" pitchFamily="2" charset="0"/>
                            </a:rPr>
                            <a:t> l min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-1</a:t>
                          </a:r>
                          <a:endParaRPr lang="en-US" sz="1400" b="1" dirty="0">
                            <a:latin typeface="Raleway" pitchFamily="2" charset="0"/>
                          </a:endParaRP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C00000"/>
                              </a:solidFill>
                              <a:latin typeface="Raleway" pitchFamily="2" charset="0"/>
                            </a:rPr>
                            <a:t>k7</a:t>
                          </a: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 – </a:t>
                          </a:r>
                          <a:r>
                            <a:rPr lang="en-US" sz="1400" b="1" dirty="0">
                              <a:latin typeface="Raleway" pitchFamily="2" charset="0"/>
                            </a:rPr>
                            <a:t>18 min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-1</a:t>
                          </a:r>
                          <a:endParaRPr lang="en-US" sz="1400" b="1" dirty="0">
                            <a:latin typeface="Raleway" pitchFamily="2" charset="0"/>
                          </a:endParaRP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Time step – </a:t>
                          </a:r>
                          <a:r>
                            <a:rPr lang="en-US" sz="1400" b="1" dirty="0">
                              <a:latin typeface="Raleway" pitchFamily="2" charset="0"/>
                            </a:rPr>
                            <a:t>0.001 min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-1</a:t>
                          </a:r>
                          <a:endParaRPr lang="en-US" sz="1400" b="1" dirty="0">
                            <a:latin typeface="Raleway" pitchFamily="2" charset="0"/>
                          </a:endParaRPr>
                        </a:p>
                      </a:txBody>
                      <a:tcPr marL="108227" marR="108227" marT="54110" marB="54110" anchor="b"/>
                    </a:tc>
                    <a:extLst>
                      <a:ext uri="{0D108BD9-81ED-4DB2-BD59-A6C34878D82A}">
                        <a16:rowId xmlns:a16="http://schemas.microsoft.com/office/drawing/2014/main" val="1183809328"/>
                      </a:ext>
                    </a:extLst>
                  </a:tr>
                  <a:tr h="4540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MR</a:t>
                          </a:r>
                          <a:r>
                            <a:rPr lang="en-US" sz="1400" b="1" dirty="0">
                              <a:latin typeface="Raleway" pitchFamily="2" charset="0"/>
                            </a:rPr>
                            <a:t> </a:t>
                          </a: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–</a:t>
                          </a:r>
                          <a:r>
                            <a:rPr lang="en-US" sz="1400" b="1" dirty="0">
                              <a:latin typeface="Raleway" pitchFamily="2" charset="0"/>
                            </a:rPr>
                            <a:t> 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0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Z</a:t>
                          </a:r>
                          <a:r>
                            <a:rPr lang="en-US" sz="1400" b="1" baseline="-25000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0</a:t>
                          </a: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 – 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0</a:t>
                          </a:r>
                        </a:p>
                      </a:txBody>
                      <a:tcPr anchor="b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>
                            <a:solidFill>
                              <a:schemeClr val="tx1"/>
                            </a:solidFill>
                            <a:latin typeface="Raleway" pitchFamily="2" charset="0"/>
                          </a:endParaRPr>
                        </a:p>
                      </a:txBody>
                      <a:tcPr anchor="b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Z</a:t>
                          </a:r>
                          <a:r>
                            <a:rPr lang="en-US" sz="1400" b="1" baseline="-25000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0</a:t>
                          </a: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 – 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latin typeface="Raleway" pitchFamily="2" charset="0"/>
                            </a:rPr>
                            <a:t>0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B42526"/>
                              </a:solidFill>
                              <a:latin typeface="Raleway" pitchFamily="2" charset="0"/>
                            </a:rPr>
                            <a:t>k6 – </a:t>
                          </a:r>
                          <a:r>
                            <a:rPr lang="en-US" sz="1400" b="1" dirty="0">
                              <a:latin typeface="Raleway" pitchFamily="2" charset="0"/>
                            </a:rPr>
                            <a:t>1 x 10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10</a:t>
                          </a:r>
                          <a:r>
                            <a:rPr lang="en-US" sz="1400" b="1" baseline="0" dirty="0">
                              <a:latin typeface="Raleway" pitchFamily="2" charset="0"/>
                            </a:rPr>
                            <a:t> mol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-1</a:t>
                          </a:r>
                          <a:r>
                            <a:rPr lang="en-US" sz="1400" b="1" baseline="0" dirty="0">
                              <a:latin typeface="Raleway" pitchFamily="2" charset="0"/>
                            </a:rPr>
                            <a:t> l min</a:t>
                          </a:r>
                          <a:r>
                            <a:rPr lang="en-US" sz="1400" b="1" baseline="30000" dirty="0">
                              <a:latin typeface="Raleway" pitchFamily="2" charset="0"/>
                            </a:rPr>
                            <a:t>-1</a:t>
                          </a:r>
                          <a:endParaRPr lang="en-US" sz="1400" b="1" dirty="0">
                            <a:latin typeface="Raleway" pitchFamily="2" charset="0"/>
                          </a:endParaRP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latin typeface="Raleway" pitchFamily="2" charset="0"/>
                          </a:endParaRP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8227" marR="108227" marT="54110" marB="54110" anchor="b">
                        <a:blipFill>
                          <a:blip r:embed="rId2"/>
                          <a:stretch>
                            <a:fillRect l="-258503" t="-396000" r="-907" b="-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99459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84FC8F2-ED02-7240-64B3-1E608DB950D7}"/>
              </a:ext>
            </a:extLst>
          </p:cNvPr>
          <p:cNvSpPr txBox="1"/>
          <p:nvPr/>
        </p:nvSpPr>
        <p:spPr>
          <a:xfrm>
            <a:off x="850899" y="4500434"/>
            <a:ext cx="32351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" pitchFamily="2" charset="0"/>
              </a:rPr>
              <a:t>Code Availability</a:t>
            </a:r>
          </a:p>
          <a:p>
            <a:endParaRPr lang="en-US" b="1" dirty="0">
              <a:latin typeface="Raleway" pitchFamily="2" charset="0"/>
            </a:endParaRPr>
          </a:p>
          <a:p>
            <a:r>
              <a:rPr lang="en-US" dirty="0">
                <a:latin typeface="Raleway" pitchFamily="2" charset="0"/>
                <a:hlinkClick r:id="rId3"/>
              </a:rPr>
              <a:t>https://github.com/zachariah-ibrahim/cell-free-protein-expression</a:t>
            </a:r>
            <a:endParaRPr lang="en-US" dirty="0">
              <a:latin typeface="Raleway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6C1C3-FEA8-558D-D0C1-977F9277A981}"/>
              </a:ext>
            </a:extLst>
          </p:cNvPr>
          <p:cNvSpPr txBox="1"/>
          <p:nvPr/>
        </p:nvSpPr>
        <p:spPr>
          <a:xfrm>
            <a:off x="4140199" y="4500434"/>
            <a:ext cx="6765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" pitchFamily="2" charset="0"/>
              </a:rPr>
              <a:t>Parameter availability</a:t>
            </a:r>
          </a:p>
          <a:p>
            <a:endParaRPr lang="en-US" dirty="0">
              <a:latin typeface="Raleway" pitchFamily="2" charset="0"/>
            </a:endParaRPr>
          </a:p>
          <a:p>
            <a:r>
              <a:rPr lang="en-US" dirty="0" err="1">
                <a:latin typeface="Raleway" pitchFamily="2" charset="0"/>
              </a:rPr>
              <a:t>Kierzek</a:t>
            </a:r>
            <a:r>
              <a:rPr lang="en-US" dirty="0">
                <a:latin typeface="Raleway" pitchFamily="2" charset="0"/>
              </a:rPr>
              <a:t>, A. M., Zaim, J., &amp; </a:t>
            </a:r>
            <a:r>
              <a:rPr lang="en-US" dirty="0" err="1">
                <a:latin typeface="Raleway" pitchFamily="2" charset="0"/>
              </a:rPr>
              <a:t>Zielenkiewicz</a:t>
            </a:r>
            <a:r>
              <a:rPr lang="en-US" dirty="0">
                <a:latin typeface="Raleway" pitchFamily="2" charset="0"/>
              </a:rPr>
              <a:t>, P. (2001). The effect of transcription and translation initiation frequencies on the stochastic fluctuations in prokaryotic gene expression. The Journal of Biological Chemistry, 276(11), 8165–8172. doi:10.1074/jbc.M006264200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48740-BF2F-CC9F-8B1B-5A50BE50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32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9A461-CA74-4511-5503-49FC0002494B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rgbClr val="B42526"/>
                </a:solidFill>
                <a:latin typeface="Raleway" pitchFamily="2" charset="0"/>
                <a:ea typeface="+mj-ea"/>
                <a:cs typeface="+mj-cs"/>
              </a:rPr>
              <a:t>RESULTS &amp; DISCUSSION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F636CE-CBC6-5471-B4B3-BF048B8C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8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9A461-CA74-4511-5503-49FC0002494B}"/>
              </a:ext>
            </a:extLst>
          </p:cNvPr>
          <p:cNvSpPr txBox="1"/>
          <p:nvPr/>
        </p:nvSpPr>
        <p:spPr>
          <a:xfrm>
            <a:off x="1828800" y="188823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aleway" pitchFamily="2" charset="0"/>
                <a:cs typeface="Arial" panose="020B0604020202020204" pitchFamily="34" charset="0"/>
              </a:rPr>
              <a:t>RESULTS &amp; DISCUSSION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7EBFB3-4260-ED55-E2EA-480D9FA14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7819" y="650487"/>
            <a:ext cx="8816363" cy="4626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9B1D3-D949-CDD5-F0E9-ABA07517E4D9}"/>
              </a:ext>
            </a:extLst>
          </p:cNvPr>
          <p:cNvSpPr txBox="1"/>
          <p:nvPr/>
        </p:nvSpPr>
        <p:spPr>
          <a:xfrm>
            <a:off x="861754" y="5277351"/>
            <a:ext cx="10468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B42526"/>
              </a:buClr>
              <a:buFont typeface="+mj-lt"/>
              <a:buAutoNum type="alphaLcParenR"/>
            </a:pPr>
            <a:r>
              <a:rPr lang="en-US" sz="1800" b="1" dirty="0">
                <a:latin typeface="Raleway" pitchFamily="2" charset="0"/>
              </a:rPr>
              <a:t>The consumption of NTP is do not correlate with mRNA production</a:t>
            </a:r>
          </a:p>
          <a:p>
            <a:pPr marL="342900" indent="-342900">
              <a:buClr>
                <a:srgbClr val="B42526"/>
              </a:buClr>
              <a:buFont typeface="+mj-lt"/>
              <a:buAutoNum type="alphaLcParenR"/>
            </a:pPr>
            <a:endParaRPr lang="en-US" sz="1800" b="1" dirty="0">
              <a:latin typeface="Raleway" pitchFamily="2" charset="0"/>
            </a:endParaRPr>
          </a:p>
          <a:p>
            <a:pPr marL="342900" indent="-342900">
              <a:buClr>
                <a:srgbClr val="B42526"/>
              </a:buClr>
              <a:buFont typeface="+mj-lt"/>
              <a:buAutoNum type="alphaLcParenR"/>
            </a:pPr>
            <a:r>
              <a:rPr lang="en-US" sz="1800" b="1" dirty="0">
                <a:latin typeface="Raleway" pitchFamily="2" charset="0"/>
              </a:rPr>
              <a:t>In contrast, the amino acids consumption correlate with protein production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3A42E0-4546-6852-2376-D1AB6BE0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42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9A461-CA74-4511-5503-49FC0002494B}"/>
              </a:ext>
            </a:extLst>
          </p:cNvPr>
          <p:cNvSpPr txBox="1"/>
          <p:nvPr/>
        </p:nvSpPr>
        <p:spPr>
          <a:xfrm>
            <a:off x="1828800" y="188823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aleway" pitchFamily="2" charset="0"/>
                <a:cs typeface="Arial" panose="020B0604020202020204" pitchFamily="34" charset="0"/>
              </a:rPr>
              <a:t>RESULTS &amp; DISCUSSION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9B1D3-D949-CDD5-F0E9-ABA07517E4D9}"/>
              </a:ext>
            </a:extLst>
          </p:cNvPr>
          <p:cNvSpPr txBox="1"/>
          <p:nvPr/>
        </p:nvSpPr>
        <p:spPr>
          <a:xfrm>
            <a:off x="861754" y="1951672"/>
            <a:ext cx="4180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42526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Raleway" pitchFamily="2" charset="0"/>
              </a:rPr>
              <a:t>The mRNA concentration goes through a maxima and decays exponentially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79CCD83-A489-819C-0016-1A60C96E8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0616" y="1172856"/>
            <a:ext cx="6646934" cy="49425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1ABB44-E605-6EDB-1DCC-DA7A1915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03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9A461-CA74-4511-5503-49FC0002494B}"/>
              </a:ext>
            </a:extLst>
          </p:cNvPr>
          <p:cNvSpPr txBox="1"/>
          <p:nvPr/>
        </p:nvSpPr>
        <p:spPr>
          <a:xfrm>
            <a:off x="1828800" y="188823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Raleway" pitchFamily="2" charset="0"/>
                <a:cs typeface="Arial" panose="020B0604020202020204" pitchFamily="34" charset="0"/>
              </a:rPr>
              <a:t>RESULTS &amp; DISCUSSION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C986C-1EC6-64C1-F31D-92D299F0D8E7}"/>
              </a:ext>
            </a:extLst>
          </p:cNvPr>
          <p:cNvSpPr txBox="1"/>
          <p:nvPr/>
        </p:nvSpPr>
        <p:spPr>
          <a:xfrm>
            <a:off x="861754" y="5282988"/>
            <a:ext cx="10468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B42526"/>
              </a:buClr>
              <a:buFont typeface="+mj-lt"/>
              <a:buAutoNum type="alphaLcParenR"/>
            </a:pPr>
            <a:r>
              <a:rPr lang="en-US" sz="1800" b="1" dirty="0">
                <a:latin typeface="Raleway" pitchFamily="2" charset="0"/>
              </a:rPr>
              <a:t>For the reaction time of 30 min, the maximum concentration of reporter protein that can be obtained is 21 pM</a:t>
            </a:r>
          </a:p>
          <a:p>
            <a:pPr marL="342900" indent="-342900">
              <a:buClr>
                <a:srgbClr val="B42526"/>
              </a:buClr>
              <a:buFont typeface="+mj-lt"/>
              <a:buAutoNum type="alphaLcParenR"/>
            </a:pPr>
            <a:endParaRPr lang="en-US" sz="1800" b="1" dirty="0">
              <a:latin typeface="Raleway" pitchFamily="2" charset="0"/>
            </a:endParaRPr>
          </a:p>
          <a:p>
            <a:pPr marL="342900" indent="-342900">
              <a:buClr>
                <a:srgbClr val="B42526"/>
              </a:buClr>
              <a:buFont typeface="+mj-lt"/>
              <a:buAutoNum type="alphaLcParenR"/>
            </a:pPr>
            <a:r>
              <a:rPr lang="en-US" sz="1800" b="1" dirty="0">
                <a:latin typeface="Raleway" pitchFamily="2" charset="0"/>
              </a:rPr>
              <a:t>Increasing the biochemical resources available to CFPS system can increase the protein yield from 21 pM to 0.4 nM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CDBE5DC-F3E4-BD78-EABC-A7A18A24E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309" y="650488"/>
            <a:ext cx="8839382" cy="46268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6715D4-02AF-7442-6A39-03BFF3CA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86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9A461-CA74-4511-5503-49FC0002494B}"/>
              </a:ext>
            </a:extLst>
          </p:cNvPr>
          <p:cNvSpPr txBox="1"/>
          <p:nvPr/>
        </p:nvSpPr>
        <p:spPr>
          <a:xfrm>
            <a:off x="1828800" y="188823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Raleway" pitchFamily="2" charset="0"/>
                <a:cs typeface="Arial" panose="020B0604020202020204" pitchFamily="34" charset="0"/>
              </a:rPr>
              <a:t>RESULTS &amp; DISCUSSION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C986C-1EC6-64C1-F31D-92D299F0D8E7}"/>
              </a:ext>
            </a:extLst>
          </p:cNvPr>
          <p:cNvSpPr txBox="1"/>
          <p:nvPr/>
        </p:nvSpPr>
        <p:spPr>
          <a:xfrm>
            <a:off x="861754" y="5281412"/>
            <a:ext cx="10468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B42526"/>
              </a:buClr>
              <a:buFont typeface="+mj-lt"/>
              <a:buAutoNum type="alphaLcParenR" startAt="3"/>
            </a:pPr>
            <a:r>
              <a:rPr lang="en-US" b="1" dirty="0">
                <a:latin typeface="Raleway" pitchFamily="2" charset="0"/>
              </a:rPr>
              <a:t>Suppressing the ribonuclease activity can improve the target protein yield significantly</a:t>
            </a:r>
          </a:p>
          <a:p>
            <a:pPr marL="342900" indent="-342900">
              <a:buClr>
                <a:srgbClr val="B42526"/>
              </a:buClr>
              <a:buFont typeface="+mj-lt"/>
              <a:buAutoNum type="alphaLcParenR" startAt="3"/>
            </a:pPr>
            <a:endParaRPr lang="en-US" b="1" dirty="0">
              <a:latin typeface="Raleway" pitchFamily="2" charset="0"/>
            </a:endParaRPr>
          </a:p>
          <a:p>
            <a:pPr marL="342900" indent="-342900">
              <a:buClr>
                <a:srgbClr val="B42526"/>
              </a:buClr>
              <a:buFont typeface="+mj-lt"/>
              <a:buAutoNum type="alphaLcParenR" startAt="3"/>
            </a:pPr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T</a:t>
            </a:r>
            <a:r>
              <a:rPr lang="en-US" b="1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</a:rPr>
              <a:t>he DNA loading indicates that the yield increases linearly and plateaus after a critical DNA concentration of 2.0 nM</a:t>
            </a:r>
            <a:endParaRPr lang="en-US" b="1" dirty="0">
              <a:latin typeface="Raleway" pitchFamily="2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B4A2A4F-D23C-5600-8C47-FE00D177D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4330" y="650488"/>
            <a:ext cx="8803340" cy="463092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89EE6B-F038-0F85-CDFB-F53748E9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06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9A461-CA74-4511-5503-49FC0002494B}"/>
              </a:ext>
            </a:extLst>
          </p:cNvPr>
          <p:cNvSpPr txBox="1"/>
          <p:nvPr/>
        </p:nvSpPr>
        <p:spPr>
          <a:xfrm>
            <a:off x="1828800" y="188823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Raleway" pitchFamily="2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9905A-3FBA-FC47-D14C-ED2D12D480C2}"/>
              </a:ext>
            </a:extLst>
          </p:cNvPr>
          <p:cNvSpPr txBox="1"/>
          <p:nvPr/>
        </p:nvSpPr>
        <p:spPr>
          <a:xfrm>
            <a:off x="1390931" y="1864728"/>
            <a:ext cx="94101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B42526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Raleway" pitchFamily="2" charset="0"/>
              </a:rPr>
              <a:t>The CFPS system require constant supply of resources to perpetuate</a:t>
            </a:r>
          </a:p>
          <a:p>
            <a:pPr marL="285750" indent="-285750">
              <a:buClr>
                <a:srgbClr val="B42526"/>
              </a:buClr>
              <a:buSzPct val="150000"/>
              <a:buFont typeface="Arial" panose="020B0604020202020204" pitchFamily="34" charset="0"/>
              <a:buChar char="•"/>
            </a:pPr>
            <a:endParaRPr lang="en-US" sz="1800" b="1" dirty="0">
              <a:latin typeface="Raleway" pitchFamily="2" charset="0"/>
            </a:endParaRPr>
          </a:p>
          <a:p>
            <a:pPr marL="285750" indent="-285750">
              <a:buClr>
                <a:srgbClr val="B42526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Raleway" pitchFamily="2" charset="0"/>
              </a:rPr>
              <a:t>Inheriting detrimental components during extract preparation affects the performance of CFPS systems</a:t>
            </a:r>
          </a:p>
          <a:p>
            <a:pPr marL="285750" indent="-285750">
              <a:buClr>
                <a:srgbClr val="B42526"/>
              </a:buClr>
              <a:buSzPct val="150000"/>
              <a:buFont typeface="Arial" panose="020B0604020202020204" pitchFamily="34" charset="0"/>
              <a:buChar char="•"/>
            </a:pPr>
            <a:endParaRPr lang="en-US" sz="1800" b="1" dirty="0">
              <a:latin typeface="Raleway" pitchFamily="2" charset="0"/>
            </a:endParaRPr>
          </a:p>
          <a:p>
            <a:pPr marL="285750" indent="-285750">
              <a:buClr>
                <a:srgbClr val="B42526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Raleway" pitchFamily="2" charset="0"/>
              </a:rPr>
              <a:t>In the absence of detrimental activities, protein yield increases proportionally with the resources supplied</a:t>
            </a:r>
          </a:p>
          <a:p>
            <a:pPr marL="285750" indent="-285750">
              <a:buClr>
                <a:srgbClr val="B42526"/>
              </a:buClr>
              <a:buSzPct val="150000"/>
              <a:buFont typeface="Arial" panose="020B0604020202020204" pitchFamily="34" charset="0"/>
              <a:buChar char="•"/>
            </a:pPr>
            <a:endParaRPr lang="en-US" sz="1800" b="1" dirty="0">
              <a:latin typeface="Raleway" pitchFamily="2" charset="0"/>
            </a:endParaRPr>
          </a:p>
          <a:p>
            <a:pPr marL="285750" indent="-285750">
              <a:buClr>
                <a:srgbClr val="B42526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Raleway" pitchFamily="2" charset="0"/>
              </a:rPr>
              <a:t>The simulation studies will be useful for the communities that are involved in gene circuit engineering and biomanufacturing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B6DBC6-1461-2D3B-AB24-6EF28A1A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04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9A461-CA74-4511-5503-49FC0002494B}"/>
              </a:ext>
            </a:extLst>
          </p:cNvPr>
          <p:cNvSpPr txBox="1"/>
          <p:nvPr/>
        </p:nvSpPr>
        <p:spPr>
          <a:xfrm>
            <a:off x="1828800" y="188823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Raleway" pitchFamily="2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E1363-8534-CE20-6520-AA855F18E731}"/>
              </a:ext>
            </a:extLst>
          </p:cNvPr>
          <p:cNvSpPr txBox="1"/>
          <p:nvPr/>
        </p:nvSpPr>
        <p:spPr>
          <a:xfrm>
            <a:off x="1248335" y="1582340"/>
            <a:ext cx="96953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B42526"/>
              </a:buClr>
              <a:buFont typeface="+mj-lt"/>
              <a:buAutoNum type="arabicPeriod"/>
            </a:pPr>
            <a:r>
              <a:rPr lang="en-US" b="1" dirty="0">
                <a:latin typeface="Raleway" pitchFamily="2" charset="0"/>
              </a:rPr>
              <a:t>R Core Team. R: A Language and Environment for Statistical Computing; 2021.</a:t>
            </a:r>
          </a:p>
          <a:p>
            <a:pPr marL="342900" indent="-342900">
              <a:buClr>
                <a:srgbClr val="B42526"/>
              </a:buClr>
              <a:buFont typeface="+mj-lt"/>
              <a:buAutoNum type="arabicPeriod"/>
            </a:pPr>
            <a:endParaRPr lang="en-US" b="1" dirty="0">
              <a:latin typeface="Raleway" pitchFamily="2" charset="0"/>
            </a:endParaRPr>
          </a:p>
          <a:p>
            <a:pPr marL="342900" indent="-342900">
              <a:buClr>
                <a:srgbClr val="B42526"/>
              </a:buClr>
              <a:buFont typeface="+mj-lt"/>
              <a:buAutoNum type="arabicPeriod"/>
            </a:pPr>
            <a:r>
              <a:rPr lang="en-US" sz="1800" b="1" dirty="0">
                <a:latin typeface="Raleway" pitchFamily="2" charset="0"/>
                <a:ea typeface="+mn-lt"/>
                <a:cs typeface="+mn-lt"/>
              </a:rPr>
              <a:t>Soetaert, K.; </a:t>
            </a:r>
            <a:r>
              <a:rPr lang="en-US" sz="1800" b="1" dirty="0" err="1">
                <a:latin typeface="Raleway" pitchFamily="2" charset="0"/>
                <a:ea typeface="+mn-lt"/>
                <a:cs typeface="+mn-lt"/>
              </a:rPr>
              <a:t>Petzoldt</a:t>
            </a:r>
            <a:r>
              <a:rPr lang="en-US" sz="1800" b="1" dirty="0">
                <a:latin typeface="Raleway" pitchFamily="2" charset="0"/>
                <a:ea typeface="+mn-lt"/>
                <a:cs typeface="+mn-lt"/>
              </a:rPr>
              <a:t>, T.; Setzer, R. W. Solving Differential Equations in R: Package deSolve. Journal of Statistical Software 2010, 33 (9), 1 - 25.</a:t>
            </a:r>
          </a:p>
          <a:p>
            <a:pPr marL="342900" indent="-342900">
              <a:buClr>
                <a:srgbClr val="B42526"/>
              </a:buClr>
              <a:buFont typeface="+mj-lt"/>
              <a:buAutoNum type="arabicPeriod"/>
            </a:pPr>
            <a:endParaRPr lang="en-US" sz="1800" b="1" dirty="0">
              <a:latin typeface="Raleway" pitchFamily="2" charset="0"/>
              <a:ea typeface="+mn-lt"/>
              <a:cs typeface="+mn-lt"/>
            </a:endParaRPr>
          </a:p>
          <a:p>
            <a:pPr marL="342900" indent="-342900">
              <a:buClr>
                <a:srgbClr val="B42526"/>
              </a:buClr>
              <a:buFont typeface="+mj-lt"/>
              <a:buAutoNum type="arabicPeriod"/>
            </a:pPr>
            <a:r>
              <a:rPr lang="en-US" sz="1800" b="1" dirty="0">
                <a:latin typeface="Raleway" pitchFamily="2" charset="0"/>
                <a:ea typeface="+mn-lt"/>
                <a:cs typeface="+mn-lt"/>
              </a:rPr>
              <a:t>Ingalls, B. P.; ProQuest. Mathematical modeling in systems biology : an introduction; MIT Press, 2013.</a:t>
            </a:r>
          </a:p>
          <a:p>
            <a:pPr marL="342900" indent="-342900">
              <a:buClr>
                <a:srgbClr val="B42526"/>
              </a:buClr>
              <a:buFont typeface="+mj-lt"/>
              <a:buAutoNum type="arabicPeriod"/>
            </a:pPr>
            <a:endParaRPr lang="en-US" sz="1800" b="1" dirty="0">
              <a:latin typeface="Raleway" pitchFamily="2" charset="0"/>
              <a:ea typeface="+mn-lt"/>
              <a:cs typeface="+mn-lt"/>
            </a:endParaRPr>
          </a:p>
          <a:p>
            <a:pPr marL="342900" indent="-342900">
              <a:buClr>
                <a:srgbClr val="B42526"/>
              </a:buClr>
              <a:buFont typeface="+mj-lt"/>
              <a:buAutoNum type="arabicPeriod"/>
            </a:pPr>
            <a:r>
              <a:rPr lang="en-US" sz="1800" b="1" dirty="0" err="1">
                <a:latin typeface="Raleway" pitchFamily="2" charset="0"/>
              </a:rPr>
              <a:t>Tinafar</a:t>
            </a:r>
            <a:r>
              <a:rPr lang="en-US" sz="1800" b="1" dirty="0">
                <a:latin typeface="Raleway" pitchFamily="2" charset="0"/>
              </a:rPr>
              <a:t>, A.; </a:t>
            </a:r>
            <a:r>
              <a:rPr lang="en-US" sz="1800" b="1" dirty="0" err="1">
                <a:latin typeface="Raleway" pitchFamily="2" charset="0"/>
              </a:rPr>
              <a:t>Jaenes</a:t>
            </a:r>
            <a:r>
              <a:rPr lang="en-US" sz="1800" b="1" dirty="0">
                <a:latin typeface="Raleway" pitchFamily="2" charset="0"/>
              </a:rPr>
              <a:t>, K.; Pardee, K. Synthetic Biology Goes Cell-Free. BMC Biol. 2019, 17 (1), 64.</a:t>
            </a:r>
          </a:p>
          <a:p>
            <a:pPr marL="342900" indent="-342900">
              <a:buClr>
                <a:srgbClr val="B42526"/>
              </a:buClr>
              <a:buFont typeface="+mj-lt"/>
              <a:buAutoNum type="arabicPeriod"/>
            </a:pPr>
            <a:endParaRPr lang="en-US" b="1" dirty="0">
              <a:latin typeface="Raleway" pitchFamily="2" charset="0"/>
            </a:endParaRPr>
          </a:p>
          <a:p>
            <a:pPr marL="342900" indent="-342900">
              <a:buClr>
                <a:srgbClr val="B42526"/>
              </a:buClr>
              <a:buFont typeface="+mj-lt"/>
              <a:buAutoNum type="arabicPeriod"/>
            </a:pPr>
            <a:r>
              <a:rPr lang="en-US" sz="1800" b="1" dirty="0">
                <a:latin typeface="Raleway" pitchFamily="2" charset="0"/>
                <a:ea typeface="+mn-lt"/>
                <a:cs typeface="+mn-lt"/>
              </a:rPr>
              <a:t>Brown, T. A.; ProQuest. Gene cloning and DNA analysis : an introduction; Wiley Blackwell, 2016.</a:t>
            </a:r>
            <a:endParaRPr lang="en-US" b="1" dirty="0">
              <a:latin typeface="Raleway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F177C6-201A-80BD-3A41-E4F67596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3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B6AF2-6E5D-2279-43C5-201656948F3D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rgbClr val="B42526"/>
                </a:solidFill>
                <a:latin typeface="Raleway" pitchFamily="2" charset="0"/>
                <a:ea typeface="+mj-ea"/>
                <a:cs typeface="+mj-cs"/>
              </a:rPr>
              <a:t>INTRODUCTION</a:t>
            </a:r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681146-4CE4-9516-E2B7-2C70706B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18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E3D5B-20DE-65FA-F397-C9DB643387E3}"/>
              </a:ext>
            </a:extLst>
          </p:cNvPr>
          <p:cNvSpPr txBox="1"/>
          <p:nvPr/>
        </p:nvSpPr>
        <p:spPr>
          <a:xfrm>
            <a:off x="1804988" y="1442172"/>
            <a:ext cx="8582025" cy="2177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rgbClr val="B42526"/>
                </a:solidFill>
                <a:latin typeface="Raleway" pitchFamily="2" charset="0"/>
                <a:ea typeface="+mj-ea"/>
                <a:cs typeface="+mj-cs"/>
              </a:rPr>
              <a:t>THANK YOU</a:t>
            </a:r>
            <a:endParaRPr lang="en-US" sz="6600" b="1" kern="1200" dirty="0">
              <a:solidFill>
                <a:srgbClr val="B42526"/>
              </a:solidFill>
              <a:latin typeface="Raleway" pitchFamily="2" charset="0"/>
              <a:ea typeface="+mj-ea"/>
              <a:cs typeface="+mj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9BBA88-6308-D030-C561-75D0E1D8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49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9A461-CA74-4511-5503-49FC0002494B}"/>
              </a:ext>
            </a:extLst>
          </p:cNvPr>
          <p:cNvSpPr txBox="1"/>
          <p:nvPr/>
        </p:nvSpPr>
        <p:spPr>
          <a:xfrm>
            <a:off x="1828800" y="188823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Raleway" pitchFamily="2" charset="0"/>
                <a:cs typeface="Arial" panose="020B0604020202020204" pitchFamily="34" charset="0"/>
              </a:rPr>
              <a:t>INTRODUCTION TO CELL-FREE PROTEIN SYNTHESIS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3C8DF-2B57-0C82-8F6B-8FDA31D5B963}"/>
              </a:ext>
            </a:extLst>
          </p:cNvPr>
          <p:cNvSpPr txBox="1"/>
          <p:nvPr/>
        </p:nvSpPr>
        <p:spPr>
          <a:xfrm>
            <a:off x="900954" y="1305341"/>
            <a:ext cx="51950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42526"/>
                </a:solidFill>
                <a:latin typeface="Raleway" pitchFamily="2" charset="0"/>
              </a:rPr>
              <a:t>Genetic Engineering</a:t>
            </a:r>
          </a:p>
          <a:p>
            <a:endParaRPr lang="en-US" b="1" dirty="0">
              <a:solidFill>
                <a:srgbClr val="B42526"/>
              </a:solidFill>
              <a:latin typeface="Raleway" pitchFamily="2" charset="0"/>
            </a:endParaRPr>
          </a:p>
          <a:p>
            <a:pPr marL="285750" indent="-285750">
              <a:buClr>
                <a:srgbClr val="B42526"/>
              </a:buClr>
              <a:buSzPct val="150000"/>
              <a:buFont typeface="Arial" panose="020B0604020202020204" pitchFamily="34" charset="0"/>
              <a:buChar char="•"/>
            </a:pPr>
            <a:endParaRPr lang="en-US" b="1" dirty="0">
              <a:latin typeface="Raleway" pitchFamily="2" charset="0"/>
            </a:endParaRPr>
          </a:p>
          <a:p>
            <a:pPr marL="285750" indent="-285750">
              <a:buClr>
                <a:srgbClr val="B42526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latin typeface="Raleway" pitchFamily="2" charset="0"/>
              </a:rPr>
              <a:t>Most therapeutic proteins are difficult to manufacture with available synthetic capabilities</a:t>
            </a:r>
          </a:p>
          <a:p>
            <a:pPr marL="285750" indent="-285750">
              <a:buClr>
                <a:srgbClr val="B42526"/>
              </a:buClr>
              <a:buSzPct val="150000"/>
              <a:buFont typeface="Arial" panose="020B0604020202020204" pitchFamily="34" charset="0"/>
              <a:buChar char="•"/>
            </a:pPr>
            <a:endParaRPr lang="en-US" b="1" dirty="0">
              <a:latin typeface="Raleway" pitchFamily="2" charset="0"/>
            </a:endParaRPr>
          </a:p>
          <a:p>
            <a:pPr marL="285750" indent="-285750">
              <a:buClr>
                <a:srgbClr val="B42526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latin typeface="Raleway" pitchFamily="2" charset="0"/>
              </a:rPr>
              <a:t>Microbial cultures can be utilized through </a:t>
            </a:r>
            <a:r>
              <a:rPr lang="en-US" b="1" i="1" dirty="0">
                <a:latin typeface="Raleway" pitchFamily="2" charset="0"/>
              </a:rPr>
              <a:t>genetic engineering</a:t>
            </a:r>
            <a:r>
              <a:rPr lang="en-US" b="1" dirty="0">
                <a:latin typeface="Raleway" pitchFamily="2" charset="0"/>
              </a:rPr>
              <a:t> to produce such complex molecules</a:t>
            </a:r>
          </a:p>
          <a:p>
            <a:pPr marL="285750" indent="-285750">
              <a:buClr>
                <a:srgbClr val="B42526"/>
              </a:buClr>
              <a:buSzPct val="150000"/>
              <a:buFont typeface="Arial" panose="020B0604020202020204" pitchFamily="34" charset="0"/>
              <a:buChar char="•"/>
            </a:pPr>
            <a:endParaRPr lang="en-US" b="1" dirty="0">
              <a:latin typeface="Raleway" pitchFamily="2" charset="0"/>
            </a:endParaRPr>
          </a:p>
          <a:p>
            <a:pPr marL="285750" indent="-285750">
              <a:buClr>
                <a:srgbClr val="B42526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latin typeface="Raleway" pitchFamily="2" charset="0"/>
              </a:rPr>
              <a:t>However, the product yield will be changed according to the nutritional and environmental conditions confronted by cells/culture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58E4CA2-7EAA-EB0A-08DE-3FA3725ED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476375"/>
            <a:ext cx="3905250" cy="39052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E62153-81AD-21E3-CCB9-8DD3E8DD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1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9A461-CA74-4511-5503-49FC0002494B}"/>
              </a:ext>
            </a:extLst>
          </p:cNvPr>
          <p:cNvSpPr txBox="1"/>
          <p:nvPr/>
        </p:nvSpPr>
        <p:spPr>
          <a:xfrm>
            <a:off x="1828800" y="188823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Raleway" pitchFamily="2" charset="0"/>
                <a:cs typeface="Arial" panose="020B0604020202020204" pitchFamily="34" charset="0"/>
              </a:rPr>
              <a:t>INTRODUCTION TO CELL-FREE PROTEIN SYNTHESIS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3C8DF-2B57-0C82-8F6B-8FDA31D5B963}"/>
              </a:ext>
            </a:extLst>
          </p:cNvPr>
          <p:cNvSpPr txBox="1"/>
          <p:nvPr/>
        </p:nvSpPr>
        <p:spPr>
          <a:xfrm>
            <a:off x="900955" y="1838600"/>
            <a:ext cx="49216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42526"/>
                </a:solidFill>
                <a:latin typeface="Raleway" pitchFamily="2" charset="0"/>
              </a:rPr>
              <a:t>Cell-free protein synthesis (CFPS)</a:t>
            </a:r>
          </a:p>
          <a:p>
            <a:endParaRPr lang="en-US" b="1" dirty="0">
              <a:solidFill>
                <a:srgbClr val="B42526"/>
              </a:solidFill>
              <a:latin typeface="Raleway" pitchFamily="2" charset="0"/>
            </a:endParaRPr>
          </a:p>
          <a:p>
            <a:pPr marL="285750" indent="-285750">
              <a:buClr>
                <a:srgbClr val="B42526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latin typeface="Raleway" pitchFamily="2" charset="0"/>
              </a:rPr>
              <a:t>Extracting and assembling the necessary molecular components of protein synthesis into a vessel can avoid confounding results associated with cell-based systems</a:t>
            </a:r>
          </a:p>
          <a:p>
            <a:pPr marL="285750" indent="-285750">
              <a:buClr>
                <a:srgbClr val="B42526"/>
              </a:buClr>
              <a:buSzPct val="150000"/>
              <a:buFont typeface="Arial" panose="020B0604020202020204" pitchFamily="34" charset="0"/>
              <a:buChar char="•"/>
            </a:pPr>
            <a:endParaRPr lang="en-US" b="1" dirty="0">
              <a:latin typeface="Raleway" pitchFamily="2" charset="0"/>
            </a:endParaRPr>
          </a:p>
          <a:p>
            <a:pPr marL="285750" indent="-285750">
              <a:buClr>
                <a:srgbClr val="B42526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latin typeface="Raleway" pitchFamily="2" charset="0"/>
              </a:rPr>
              <a:t>Executing DNA programs in a cell-free format can open new avenues for biomanufacturing and metabolic engineering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DD1D765-7A80-75BE-58D2-ECF8C595A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2573" y="1603080"/>
            <a:ext cx="5191125" cy="41052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A57EB-79C7-CBAF-03E3-49173587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9A461-CA74-4511-5503-49FC0002494B}"/>
              </a:ext>
            </a:extLst>
          </p:cNvPr>
          <p:cNvSpPr txBox="1"/>
          <p:nvPr/>
        </p:nvSpPr>
        <p:spPr>
          <a:xfrm>
            <a:off x="1828800" y="188823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Raleway" pitchFamily="2" charset="0"/>
                <a:cs typeface="Arial" panose="020B0604020202020204" pitchFamily="34" charset="0"/>
              </a:rPr>
              <a:t>INTRODUCTION TO CELL-FREE PROTEIN SYNTHESIS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2401901B-9901-E28A-F166-73B01FF4C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15840"/>
              </p:ext>
            </p:extLst>
          </p:nvPr>
        </p:nvGraphicFramePr>
        <p:xfrm>
          <a:off x="1130300" y="949960"/>
          <a:ext cx="9931400" cy="5440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965700">
                  <a:extLst>
                    <a:ext uri="{9D8B030D-6E8A-4147-A177-3AD203B41FA5}">
                      <a16:colId xmlns:a16="http://schemas.microsoft.com/office/drawing/2014/main" val="2144093835"/>
                    </a:ext>
                  </a:extLst>
                </a:gridCol>
                <a:gridCol w="4965700">
                  <a:extLst>
                    <a:ext uri="{9D8B030D-6E8A-4147-A177-3AD203B41FA5}">
                      <a16:colId xmlns:a16="http://schemas.microsoft.com/office/drawing/2014/main" val="2431838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rgbClr val="B42526"/>
                          </a:solidFill>
                          <a:latin typeface="Raleway" pitchFamily="2" charset="0"/>
                        </a:rPr>
                        <a:t>Applications of CFPS</a:t>
                      </a:r>
                    </a:p>
                    <a:p>
                      <a:endParaRPr lang="en-US" sz="1800" b="1" dirty="0">
                        <a:solidFill>
                          <a:srgbClr val="B42526"/>
                        </a:solidFill>
                        <a:latin typeface="Raleway" pitchFamily="2" charset="0"/>
                      </a:endParaRPr>
                    </a:p>
                    <a:p>
                      <a:pPr marL="285750" indent="-285750">
                        <a:buClr>
                          <a:srgbClr val="B42526"/>
                        </a:buClr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>
                          <a:latin typeface="Raleway" pitchFamily="2" charset="0"/>
                        </a:rPr>
                        <a:t>Monoclonal antibody production</a:t>
                      </a:r>
                    </a:p>
                    <a:p>
                      <a:pPr marL="285750" indent="-285750">
                        <a:buClr>
                          <a:srgbClr val="B42526"/>
                        </a:buClr>
                        <a:buSzPct val="150000"/>
                        <a:buFont typeface="Arial" panose="020B0604020202020204" pitchFamily="34" charset="0"/>
                        <a:buChar char="•"/>
                      </a:pPr>
                      <a:endParaRPr lang="en-US" sz="1800" b="1" dirty="0">
                        <a:latin typeface="Raleway" pitchFamily="2" charset="0"/>
                      </a:endParaRPr>
                    </a:p>
                    <a:p>
                      <a:pPr marL="285750" indent="-285750">
                        <a:buClr>
                          <a:srgbClr val="B42526"/>
                        </a:buClr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>
                          <a:latin typeface="Raleway" pitchFamily="2" charset="0"/>
                        </a:rPr>
                        <a:t>Vaccines</a:t>
                      </a:r>
                    </a:p>
                    <a:p>
                      <a:pPr marL="285750" indent="-285750">
                        <a:buClr>
                          <a:srgbClr val="B42526"/>
                        </a:buClr>
                        <a:buSzPct val="150000"/>
                        <a:buFont typeface="Arial" panose="020B0604020202020204" pitchFamily="34" charset="0"/>
                        <a:buChar char="•"/>
                      </a:pPr>
                      <a:endParaRPr lang="en-US" sz="1800" b="1" dirty="0">
                        <a:latin typeface="Raleway" pitchFamily="2" charset="0"/>
                      </a:endParaRPr>
                    </a:p>
                    <a:p>
                      <a:pPr marL="285750" indent="-285750">
                        <a:buClr>
                          <a:srgbClr val="B42526"/>
                        </a:buClr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>
                          <a:latin typeface="Raleway" pitchFamily="2" charset="0"/>
                        </a:rPr>
                        <a:t>Analyzing metabolic and genetic disorders</a:t>
                      </a:r>
                    </a:p>
                    <a:p>
                      <a:pPr marL="285750" indent="-285750">
                        <a:buClr>
                          <a:srgbClr val="B42526"/>
                        </a:buClr>
                        <a:buSzPct val="150000"/>
                        <a:buFont typeface="Arial" panose="020B0604020202020204" pitchFamily="34" charset="0"/>
                        <a:buChar char="•"/>
                      </a:pPr>
                      <a:endParaRPr lang="en-US" sz="1800" b="1" dirty="0">
                        <a:latin typeface="Raleway" pitchFamily="2" charset="0"/>
                      </a:endParaRPr>
                    </a:p>
                    <a:p>
                      <a:pPr marL="285750" indent="-285750">
                        <a:buClr>
                          <a:srgbClr val="B42526"/>
                        </a:buClr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>
                          <a:latin typeface="Raleway" pitchFamily="2" charset="0"/>
                        </a:rPr>
                        <a:t>Synthesis of non-canonical proteins</a:t>
                      </a:r>
                    </a:p>
                    <a:p>
                      <a:pPr marL="285750" indent="-285750">
                        <a:buClr>
                          <a:srgbClr val="B42526"/>
                        </a:buClr>
                        <a:buSzPct val="150000"/>
                        <a:buFont typeface="Arial" panose="020B0604020202020204" pitchFamily="34" charset="0"/>
                        <a:buChar char="•"/>
                      </a:pPr>
                      <a:endParaRPr lang="en-US" sz="1800" b="1" dirty="0">
                        <a:latin typeface="Raleway" pitchFamily="2" charset="0"/>
                      </a:endParaRPr>
                    </a:p>
                    <a:p>
                      <a:pPr marL="285750" indent="-285750">
                        <a:buClr>
                          <a:srgbClr val="B42526"/>
                        </a:buClr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>
                          <a:latin typeface="Raleway" pitchFamily="2" charset="0"/>
                        </a:rPr>
                        <a:t>Synthesis of niche drugs</a:t>
                      </a:r>
                    </a:p>
                    <a:p>
                      <a:pPr marL="285750" indent="-285750">
                        <a:buClr>
                          <a:srgbClr val="B42526"/>
                        </a:buClr>
                        <a:buSzPct val="150000"/>
                        <a:buFont typeface="Arial" panose="020B0604020202020204" pitchFamily="34" charset="0"/>
                        <a:buChar char="•"/>
                      </a:pPr>
                      <a:endParaRPr lang="en-US" sz="1800" b="1" dirty="0">
                        <a:latin typeface="Raleway" pitchFamily="2" charset="0"/>
                      </a:endParaRPr>
                    </a:p>
                    <a:p>
                      <a:pPr marL="285750" indent="-285750">
                        <a:buClr>
                          <a:srgbClr val="B42526"/>
                        </a:buClr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>
                          <a:latin typeface="Raleway" pitchFamily="2" charset="0"/>
                        </a:rPr>
                        <a:t>Membrane proteins</a:t>
                      </a:r>
                    </a:p>
                    <a:p>
                      <a:pPr marL="285750" indent="-285750">
                        <a:buClr>
                          <a:srgbClr val="B42526"/>
                        </a:buClr>
                        <a:buSzPct val="150000"/>
                        <a:buFont typeface="Arial" panose="020B0604020202020204" pitchFamily="34" charset="0"/>
                        <a:buChar char="•"/>
                      </a:pPr>
                      <a:endParaRPr lang="en-US" sz="1800" b="1" dirty="0">
                        <a:latin typeface="Raleway" pitchFamily="2" charset="0"/>
                      </a:endParaRPr>
                    </a:p>
                    <a:p>
                      <a:pPr marL="285750" indent="-285750">
                        <a:buClr>
                          <a:srgbClr val="B42526"/>
                        </a:buClr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>
                          <a:latin typeface="Raleway" pitchFamily="2" charset="0"/>
                        </a:rPr>
                        <a:t>Prototyping metabolic circuits</a:t>
                      </a:r>
                    </a:p>
                    <a:p>
                      <a:pPr marL="285750" indent="-285750">
                        <a:buClr>
                          <a:srgbClr val="B42526"/>
                        </a:buClr>
                        <a:buSzPct val="150000"/>
                        <a:buFont typeface="Arial" panose="020B0604020202020204" pitchFamily="34" charset="0"/>
                        <a:buChar char="•"/>
                      </a:pPr>
                      <a:endParaRPr lang="en-US" sz="1800" b="1" dirty="0">
                        <a:latin typeface="Raleway" pitchFamily="2" charset="0"/>
                      </a:endParaRPr>
                    </a:p>
                    <a:p>
                      <a:pPr marL="285750" indent="-285750">
                        <a:buClr>
                          <a:srgbClr val="B42526"/>
                        </a:buClr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>
                          <a:latin typeface="Raleway" pitchFamily="2" charset="0"/>
                        </a:rPr>
                        <a:t>Antimicrobial peptides</a:t>
                      </a:r>
                    </a:p>
                    <a:p>
                      <a:endParaRPr lang="en-US" sz="1800" dirty="0">
                        <a:latin typeface="Raleway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rgbClr val="B42526"/>
                          </a:solidFill>
                          <a:latin typeface="Raleway" pitchFamily="2" charset="0"/>
                        </a:rPr>
                        <a:t>Limitations of CFPS</a:t>
                      </a:r>
                    </a:p>
                    <a:p>
                      <a:endParaRPr lang="en-US" sz="1800" b="1" dirty="0">
                        <a:solidFill>
                          <a:srgbClr val="B42526"/>
                        </a:solidFill>
                        <a:latin typeface="Raleway" pitchFamily="2" charset="0"/>
                      </a:endParaRPr>
                    </a:p>
                    <a:p>
                      <a:pPr marL="285750" indent="-285750">
                        <a:buClr>
                          <a:srgbClr val="B42526"/>
                        </a:buClr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Raleway" pitchFamily="2" charset="0"/>
                        </a:rPr>
                        <a:t>Cost of synthesizing desired DNA template</a:t>
                      </a:r>
                    </a:p>
                    <a:p>
                      <a:pPr marL="285750" indent="-285750">
                        <a:buClr>
                          <a:srgbClr val="B42526"/>
                        </a:buClr>
                        <a:buSzPct val="150000"/>
                        <a:buFont typeface="Arial" panose="020B0604020202020204" pitchFamily="34" charset="0"/>
                        <a:buChar char="•"/>
                      </a:pPr>
                      <a:endParaRPr lang="en-US" sz="1800" dirty="0">
                        <a:latin typeface="Raleway" pitchFamily="2" charset="0"/>
                      </a:endParaRPr>
                    </a:p>
                    <a:p>
                      <a:pPr marL="285750" indent="-285750">
                        <a:buClr>
                          <a:srgbClr val="B42526"/>
                        </a:buClr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Raleway" pitchFamily="2" charset="0"/>
                        </a:rPr>
                        <a:t>Resource exhaustion</a:t>
                      </a:r>
                    </a:p>
                    <a:p>
                      <a:pPr marL="285750" indent="-285750">
                        <a:buClr>
                          <a:srgbClr val="B42526"/>
                        </a:buClr>
                        <a:buSzPct val="150000"/>
                        <a:buFont typeface="Arial" panose="020B0604020202020204" pitchFamily="34" charset="0"/>
                        <a:buChar char="•"/>
                      </a:pPr>
                      <a:endParaRPr lang="en-US" sz="1800" dirty="0">
                        <a:latin typeface="Raleway" pitchFamily="2" charset="0"/>
                      </a:endParaRPr>
                    </a:p>
                    <a:p>
                      <a:pPr marL="285750" indent="-285750">
                        <a:buClr>
                          <a:srgbClr val="B42526"/>
                        </a:buClr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Raleway" pitchFamily="2" charset="0"/>
                        </a:rPr>
                        <a:t>Inherent ribonuclease and protease activity</a:t>
                      </a:r>
                    </a:p>
                    <a:p>
                      <a:pPr marL="285750" indent="-285750">
                        <a:buClr>
                          <a:srgbClr val="B42526"/>
                        </a:buClr>
                        <a:buSzPct val="150000"/>
                        <a:buFont typeface="Arial" panose="020B0604020202020204" pitchFamily="34" charset="0"/>
                        <a:buChar char="•"/>
                      </a:pPr>
                      <a:endParaRPr lang="en-US" sz="1800" dirty="0">
                        <a:latin typeface="Raleway" pitchFamily="2" charset="0"/>
                      </a:endParaRPr>
                    </a:p>
                    <a:p>
                      <a:pPr marL="285750" indent="-285750">
                        <a:buClr>
                          <a:srgbClr val="B42526"/>
                        </a:buClr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Raleway" pitchFamily="2" charset="0"/>
                        </a:rPr>
                        <a:t>Short active duration</a:t>
                      </a:r>
                    </a:p>
                    <a:p>
                      <a:pPr marL="285750" indent="-285750">
                        <a:buClr>
                          <a:srgbClr val="B42526"/>
                        </a:buClr>
                        <a:buSzPct val="150000"/>
                        <a:buFont typeface="Arial" panose="020B0604020202020204" pitchFamily="34" charset="0"/>
                        <a:buChar char="•"/>
                      </a:pPr>
                      <a:endParaRPr lang="en-US" sz="1800" dirty="0">
                        <a:latin typeface="Raleway" pitchFamily="2" charset="0"/>
                      </a:endParaRPr>
                    </a:p>
                    <a:p>
                      <a:pPr marL="285750" indent="-285750">
                        <a:buClr>
                          <a:srgbClr val="B42526"/>
                        </a:buClr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Raleway" pitchFamily="2" charset="0"/>
                        </a:rPr>
                        <a:t>Small batch size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505709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ACC3E-C684-EC8F-5DFD-ED4E824D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0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9A461-CA74-4511-5503-49FC0002494B}"/>
              </a:ext>
            </a:extLst>
          </p:cNvPr>
          <p:cNvSpPr txBox="1"/>
          <p:nvPr/>
        </p:nvSpPr>
        <p:spPr>
          <a:xfrm>
            <a:off x="1828800" y="188823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Raleway" pitchFamily="2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B39D3-1508-BB79-5D3D-FEAC8E795FC6}"/>
              </a:ext>
            </a:extLst>
          </p:cNvPr>
          <p:cNvSpPr txBox="1"/>
          <p:nvPr/>
        </p:nvSpPr>
        <p:spPr>
          <a:xfrm>
            <a:off x="1344706" y="1380635"/>
            <a:ext cx="95025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42526"/>
                </a:solidFill>
                <a:latin typeface="Raleway" pitchFamily="2" charset="0"/>
              </a:rPr>
              <a:t>General Objective</a:t>
            </a:r>
          </a:p>
          <a:p>
            <a:endParaRPr lang="en-US" b="1" strike="noStrike" spc="-1" dirty="0">
              <a:latin typeface="Raleway" pitchFamily="2" charset="0"/>
            </a:endParaRPr>
          </a:p>
          <a:p>
            <a:pPr marL="285750" indent="-285750">
              <a:buClr>
                <a:srgbClr val="B42526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strike="noStrike" spc="-1" dirty="0">
                <a:latin typeface="Raleway" pitchFamily="2" charset="0"/>
              </a:rPr>
              <a:t>To develop a minimalistic mathematical model that grasps the basic mechanics of protein synthesis in CFPS systems</a:t>
            </a:r>
          </a:p>
          <a:p>
            <a:endParaRPr lang="en-US" b="1" spc="-1" dirty="0">
              <a:latin typeface="Raleway" pitchFamily="2" charset="0"/>
              <a:ea typeface="Noto Sans CJK SC"/>
            </a:endParaRPr>
          </a:p>
          <a:p>
            <a:r>
              <a:rPr lang="en-US" b="1" strike="noStrike" spc="-1" dirty="0">
                <a:solidFill>
                  <a:srgbClr val="B42526"/>
                </a:solidFill>
                <a:latin typeface="Raleway" pitchFamily="2" charset="0"/>
                <a:ea typeface="Noto Sans CJK SC"/>
              </a:rPr>
              <a:t>Specific Objectives</a:t>
            </a:r>
          </a:p>
          <a:p>
            <a:endParaRPr lang="en-US" b="1" spc="-1" dirty="0">
              <a:latin typeface="Raleway" pitchFamily="2" charset="0"/>
              <a:ea typeface="Noto Sans CJK SC"/>
            </a:endParaRPr>
          </a:p>
          <a:p>
            <a:pPr marL="285750" indent="-285750">
              <a:lnSpc>
                <a:spcPct val="100000"/>
              </a:lnSpc>
              <a:buClr>
                <a:srgbClr val="B42526"/>
              </a:buClr>
              <a:buSzPct val="150000"/>
              <a:buFont typeface="Arial" charset="2"/>
              <a:buChar char="•"/>
            </a:pPr>
            <a:r>
              <a:rPr lang="en-US" b="1" strike="noStrike" spc="-1" dirty="0">
                <a:latin typeface="Raleway" pitchFamily="2" charset="0"/>
              </a:rPr>
              <a:t>To understand the CFPS system towards DNA template loading capacity</a:t>
            </a:r>
            <a:endParaRPr lang="en-US" b="1" spc="-1" dirty="0">
              <a:latin typeface="Raleway" pitchFamily="2" charset="0"/>
              <a:cs typeface="Calibri" panose="020F0502020204030204"/>
            </a:endParaRPr>
          </a:p>
          <a:p>
            <a:pPr marL="285750" indent="-285750">
              <a:lnSpc>
                <a:spcPct val="100000"/>
              </a:lnSpc>
              <a:buClr>
                <a:srgbClr val="B42526"/>
              </a:buClr>
              <a:buSzPct val="150000"/>
              <a:buFont typeface="Arial" charset="2"/>
              <a:buChar char="•"/>
            </a:pPr>
            <a:endParaRPr lang="en-US" b="1" strike="noStrike" spc="-1" dirty="0">
              <a:latin typeface="Raleway" pitchFamily="2" charset="0"/>
              <a:cs typeface="Calibri" panose="020F0502020204030204"/>
            </a:endParaRPr>
          </a:p>
          <a:p>
            <a:pPr marL="285750" indent="-285750">
              <a:lnSpc>
                <a:spcPct val="100000"/>
              </a:lnSpc>
              <a:buClr>
                <a:srgbClr val="B42526"/>
              </a:buClr>
              <a:buSzPct val="150000"/>
              <a:buFont typeface="Arial" charset="2"/>
              <a:buChar char="•"/>
            </a:pPr>
            <a:r>
              <a:rPr lang="en-US" b="1" strike="noStrike" spc="-1" dirty="0">
                <a:latin typeface="Raleway" pitchFamily="2" charset="0"/>
              </a:rPr>
              <a:t>To understand the model behavior towards the consumption of biological nutrients</a:t>
            </a:r>
          </a:p>
          <a:p>
            <a:pPr marL="285750" indent="-285750">
              <a:lnSpc>
                <a:spcPct val="100000"/>
              </a:lnSpc>
              <a:buClr>
                <a:srgbClr val="B42526"/>
              </a:buClr>
              <a:buSzPct val="150000"/>
              <a:buFont typeface="Arial" charset="2"/>
              <a:buChar char="•"/>
            </a:pPr>
            <a:endParaRPr lang="en-US" b="1" strike="noStrike" spc="-1" dirty="0">
              <a:latin typeface="Raleway" pitchFamily="2" charset="0"/>
              <a:cs typeface="Calibri" panose="020F0502020204030204"/>
            </a:endParaRPr>
          </a:p>
          <a:p>
            <a:pPr marL="285750" indent="-285750">
              <a:lnSpc>
                <a:spcPct val="100000"/>
              </a:lnSpc>
              <a:buClr>
                <a:srgbClr val="B42526"/>
              </a:buClr>
              <a:buSzPct val="150000"/>
              <a:buFont typeface="Arial" charset="2"/>
              <a:buChar char="•"/>
            </a:pPr>
            <a:r>
              <a:rPr lang="en-US" b="1" strike="noStrike" spc="-1" dirty="0">
                <a:latin typeface="Raleway" pitchFamily="2" charset="0"/>
              </a:rPr>
              <a:t>To check the influence of inherent factors of the extract on active duration</a:t>
            </a:r>
          </a:p>
          <a:p>
            <a:pPr marL="285750" indent="-285750">
              <a:lnSpc>
                <a:spcPct val="100000"/>
              </a:lnSpc>
              <a:buClr>
                <a:srgbClr val="B42526"/>
              </a:buClr>
              <a:buSzPct val="150000"/>
              <a:buFont typeface="Arial" charset="2"/>
              <a:buChar char="•"/>
            </a:pPr>
            <a:endParaRPr lang="en-US" b="1" spc="-1" dirty="0">
              <a:latin typeface="Raleway" pitchFamily="2" charset="0"/>
              <a:cs typeface="Calibri" panose="020F0502020204030204"/>
            </a:endParaRPr>
          </a:p>
          <a:p>
            <a:pPr marL="285750" indent="-285750">
              <a:lnSpc>
                <a:spcPct val="100000"/>
              </a:lnSpc>
              <a:buClr>
                <a:srgbClr val="B42526"/>
              </a:buClr>
              <a:buSzPct val="150000"/>
              <a:buFont typeface="Arial" charset="2"/>
              <a:buChar char="•"/>
            </a:pPr>
            <a:r>
              <a:rPr lang="en-US" b="1" strike="noStrike" spc="-1" dirty="0">
                <a:latin typeface="Raleway" pitchFamily="2" charset="0"/>
                <a:cs typeface="Calibri" panose="020F0502020204030204"/>
              </a:rPr>
              <a:t>To provide better designs for CFPS Design-Build-Test-Learn (CFPS-DBTL) workflow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072D7-51FB-0B92-91C1-634810EC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0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9A461-CA74-4511-5503-49FC0002494B}"/>
              </a:ext>
            </a:extLst>
          </p:cNvPr>
          <p:cNvSpPr txBox="1"/>
          <p:nvPr/>
        </p:nvSpPr>
        <p:spPr>
          <a:xfrm>
            <a:off x="477981" y="1122363"/>
            <a:ext cx="359872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rgbClr val="B42526"/>
                </a:solidFill>
                <a:latin typeface="Raleway" pitchFamily="2" charset="0"/>
                <a:ea typeface="+mj-ea"/>
                <a:cs typeface="Arial" panose="020B0604020202020204" pitchFamily="34" charset="0"/>
              </a:rPr>
              <a:t>MODEL DEVELOPMENT</a:t>
            </a:r>
          </a:p>
        </p:txBody>
      </p:sp>
      <p:sp>
        <p:nvSpPr>
          <p:cNvPr id="55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E2B6FE-095F-9E82-1267-62DF1DB0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2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9A461-CA74-4511-5503-49FC0002494B}"/>
              </a:ext>
            </a:extLst>
          </p:cNvPr>
          <p:cNvSpPr txBox="1"/>
          <p:nvPr/>
        </p:nvSpPr>
        <p:spPr>
          <a:xfrm>
            <a:off x="1828800" y="188823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Raleway" pitchFamily="2" charset="0"/>
                <a:cs typeface="Arial" panose="020B0604020202020204" pitchFamily="34" charset="0"/>
              </a:rPr>
              <a:t>MODEL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BB9D6-CE7C-899E-229A-E891C0F88DDC}"/>
              </a:ext>
            </a:extLst>
          </p:cNvPr>
          <p:cNvSpPr txBox="1"/>
          <p:nvPr/>
        </p:nvSpPr>
        <p:spPr>
          <a:xfrm>
            <a:off x="850899" y="1058064"/>
            <a:ext cx="5315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42526"/>
                </a:solidFill>
                <a:latin typeface="Raleway" pitchFamily="2" charset="0"/>
              </a:rPr>
              <a:t>STEP 1</a:t>
            </a:r>
            <a:endParaRPr lang="en-US" dirty="0">
              <a:solidFill>
                <a:srgbClr val="B42526"/>
              </a:solidFill>
              <a:latin typeface="Raleway" pitchFamily="2" charset="0"/>
            </a:endParaRPr>
          </a:p>
          <a:p>
            <a:r>
              <a:rPr lang="en-US" b="1" dirty="0">
                <a:latin typeface="Raleway" pitchFamily="2" charset="0"/>
              </a:rPr>
              <a:t>Literature survey on cell-free protein synthesis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D018500-4009-6641-5C19-0B36103742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7339" r="4643" b="20832"/>
          <a:stretch/>
        </p:blipFill>
        <p:spPr>
          <a:xfrm>
            <a:off x="6557506" y="2178392"/>
            <a:ext cx="4702629" cy="2501216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E73236E-148D-1DA1-60C5-8F47EF343C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5" t="23045" r="6980" b="9186"/>
          <a:stretch/>
        </p:blipFill>
        <p:spPr>
          <a:xfrm>
            <a:off x="931865" y="2398447"/>
            <a:ext cx="5234215" cy="228116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07211B-2399-6E0E-6620-CA1D7143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3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9A461-CA74-4511-5503-49FC0002494B}"/>
              </a:ext>
            </a:extLst>
          </p:cNvPr>
          <p:cNvSpPr txBox="1"/>
          <p:nvPr/>
        </p:nvSpPr>
        <p:spPr>
          <a:xfrm>
            <a:off x="1828800" y="188823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Raleway" pitchFamily="2" charset="0"/>
                <a:cs typeface="Arial" panose="020B0604020202020204" pitchFamily="34" charset="0"/>
              </a:rPr>
              <a:t>MODEL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BB9D6-CE7C-899E-229A-E891C0F88DDC}"/>
              </a:ext>
            </a:extLst>
          </p:cNvPr>
          <p:cNvSpPr txBox="1"/>
          <p:nvPr/>
        </p:nvSpPr>
        <p:spPr>
          <a:xfrm>
            <a:off x="850899" y="1058064"/>
            <a:ext cx="5245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42526"/>
                </a:solidFill>
                <a:latin typeface="Raleway" pitchFamily="2" charset="0"/>
              </a:rPr>
              <a:t>STEP 2</a:t>
            </a:r>
            <a:endParaRPr lang="en-US" dirty="0">
              <a:solidFill>
                <a:srgbClr val="B42526"/>
              </a:solidFill>
              <a:latin typeface="Raleway" pitchFamily="2" charset="0"/>
            </a:endParaRPr>
          </a:p>
          <a:p>
            <a:r>
              <a:rPr lang="en-US" b="1" dirty="0">
                <a:latin typeface="Raleway" pitchFamily="2" charset="0"/>
              </a:rPr>
              <a:t>Identify the minimal molecular components required for protein synthesis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25DB538-3F68-D4AF-AFD9-DCFE45509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125" y="2204304"/>
            <a:ext cx="10191750" cy="3276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9D76D-1B91-2591-4723-3AEC1A42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A6174857825645BE02AC2E5A555573" ma:contentTypeVersion="4" ma:contentTypeDescription="Create a new document." ma:contentTypeScope="" ma:versionID="014d9e5bf99fc637306f757dc939699d">
  <xsd:schema xmlns:xsd="http://www.w3.org/2001/XMLSchema" xmlns:xs="http://www.w3.org/2001/XMLSchema" xmlns:p="http://schemas.microsoft.com/office/2006/metadata/properties" xmlns:ns3="6ef567de-4425-4412-8546-b1247b86b77b" targetNamespace="http://schemas.microsoft.com/office/2006/metadata/properties" ma:root="true" ma:fieldsID="e0a0e429cbfe560ac9b0f493f9e222f9" ns3:_="">
    <xsd:import namespace="6ef567de-4425-4412-8546-b1247b86b77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567de-4425-4412-8546-b1247b86b7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B785E9-08D6-4719-90AA-C54B98195BA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6ef567de-4425-4412-8546-b1247b86b77b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C7D909-3760-4ABA-AD22-58877B9CF4D4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6ef567de-4425-4412-8546-b1247b86b77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B3D50F6-E7B9-477B-BA56-0941D56193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1062</Words>
  <Application>Microsoft Office PowerPoint</Application>
  <PresentationFormat>Widescreen</PresentationFormat>
  <Paragraphs>187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Raleway</vt:lpstr>
      <vt:lpstr>Office Theme</vt:lpstr>
      <vt:lpstr>MATHEMATICAL MODELING OF CELL-FREE PROTEIN SYNTHESIS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Aqeel Ahmed</dc:creator>
  <cp:lastModifiedBy>Aqeel Ahmed</cp:lastModifiedBy>
  <cp:revision>3</cp:revision>
  <dcterms:created xsi:type="dcterms:W3CDTF">2022-10-11T07:22:51Z</dcterms:created>
  <dcterms:modified xsi:type="dcterms:W3CDTF">2023-08-11T14:28:04Z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0x01010076A6174857825645BE02AC2E5A555573</vt:lpwstr>
  </property>
</Properties>
</file>