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96" r:id="rId5"/>
    <p:sldId id="282" r:id="rId6"/>
    <p:sldId id="281" r:id="rId7"/>
    <p:sldId id="284" r:id="rId8"/>
    <p:sldId id="286" r:id="rId9"/>
    <p:sldId id="265" r:id="rId10"/>
    <p:sldId id="271" r:id="rId11"/>
    <p:sldId id="276" r:id="rId12"/>
    <p:sldId id="297" r:id="rId13"/>
    <p:sldId id="283" r:id="rId14"/>
    <p:sldId id="287" r:id="rId15"/>
    <p:sldId id="294" r:id="rId16"/>
    <p:sldId id="298" r:id="rId17"/>
    <p:sldId id="299" r:id="rId18"/>
    <p:sldId id="28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4C14B6-81C3-054D-FB70-B6BD8B93043C}" name="Aqeel Ahmed" initials="AA" userId="Aqeel Ahmed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526"/>
    <a:srgbClr val="80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47793-7D0D-D244-B063-02E95F8DAAD7}" v="199" dt="2022-10-19T06:12:57.210"/>
    <p1510:client id="{B3476A82-C038-46DC-9DAB-0499BA657448}" v="1094" dt="2022-10-20T08:52:27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DDBF2-50A7-4BEC-9E7E-28A3CA65539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BC383-48CB-4481-95AD-C6854D1A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265D-93BF-F350-AEFC-83EE8EB85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1889A-3208-6711-3BE1-8C68994D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C2A8-067C-874B-A300-5E6F9FCB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BFBC-DF04-4E26-AE38-1B104823739A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AE0C-763E-2F4A-4D92-B41DF282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5BB3-1C60-1627-42BF-C4D36B0D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CCCF-9DF7-4138-C6E5-117845B6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E07C4-E696-8F28-5667-DF73A2E86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E174-A62F-9F13-32CD-F34BA0C2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A138-29FB-4FF4-A8E2-1C080C8F2471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A8110-B3A6-FC17-21B1-D878C7D8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7C74-5324-F98A-424D-E874ADF6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8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EDA58-2C03-A6DB-64A7-5ADAE3A03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D19E4-1E3C-B941-A734-9595EF52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36A55-AE3D-8545-0791-6A02B95F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E096-1316-4526-9D69-E958E328B17E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9BCE-26D2-AE6D-3577-360925C6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6C61-2EC2-5236-01C8-69639B90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991E-83C2-E9D3-FDE6-8A8EE98A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1810-A320-3626-484B-446AEC61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2F25-AFCA-4820-367B-8256287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683-FD1D-44F0-AE12-E96002F52384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E920-521A-EB46-E7C4-0C5B62A4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DDE5-8F77-63DD-DECB-CE9FDB35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6C9E-CCBC-66FD-CEB9-B3CDE2F2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7E973-792D-BD1E-4F7D-682CDA43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ECF0-D635-83AD-10A3-67D410CD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06-D985-4BBF-AD2D-3E71562E605C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D9A3-0EFC-C335-F756-5D5E818B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7AC4-E383-CC42-E889-01288D66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4F52-146A-270E-F103-1E62D968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5C67-8537-667F-BA9E-DD99EDA7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A517-95AF-BDC5-8EC2-0BD419533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B9797-8038-D278-B581-4C8EE4CC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8482-A8E9-448C-9FAA-ABB016DE0A75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62A82-AA06-B1CA-5BA9-5B56DDA2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013BA-153B-D1B5-2750-E24B25BA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8E9-0386-D672-179C-9713731D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0C46-8361-35E4-1B56-C5DE95A5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2FEBC-D0D0-4AEE-19C6-8D8815B77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E5339-8775-FB42-FCF9-84E54204A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8D556-DBB9-3A7D-B567-4C736A860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37EC9-71CB-311C-8259-5B76A46C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2B38-60F8-4FEF-A5FB-0DC3EB6813BB}" type="datetime1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1002B-A3BB-B52C-6625-54931EC5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3D394-68CB-5002-1E07-02018711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884D-5BAB-861C-7D47-4828A791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E0C13-792C-8D25-F7D6-97A815B6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D18F-1E58-4CBE-9E2D-966E6774537A}" type="datetime1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C06EF-EDD1-8CF6-BEE1-92D3FFFE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65446-33D3-7EEE-9334-02A67447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3D528-D75A-C0DF-8904-5FB2328D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461-1998-4206-8637-747FEA93865A}" type="datetime1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C1C51-FB49-CB2C-978D-385A5F62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5468C-49AC-D526-D1BF-79BB907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5F33-E7B0-D020-476A-2C17677B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FE60-1E1F-6D02-392E-E1821DB6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97463-1C01-FEA3-9E8C-80863ECD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3C8CE-EBDF-8BCC-457A-AF41EA3E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E865-0FC9-4A8D-AD6C-BCB9DDA36566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29FB3-809D-E90F-853A-D4C807DF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19C23-F399-B057-C4CF-846078A8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1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48F8-79A6-19B8-E90F-CB7D8A4E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D6FB5-EBB0-3762-FC7B-49578CA31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EB042-6191-1F0D-5625-353019F32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68B99-637E-FA96-FD1D-9BBAA56B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3EED-8FB7-43AB-B6E4-54E792D768A4}" type="datetime1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9B3DB-221A-92BD-F6F5-7369A6B7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DECF-0E77-700C-33CC-292A82AA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C70E-4EC7-1906-883E-F353022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0973-1B4A-C349-D41F-76D6B9D9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BC4FC-B342-F905-3AEB-EDEFE9FB6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8D44-D43C-4788-872A-6B88A8327849}" type="datetime1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C9B2-C940-7C77-85F0-42577E9F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011F-2A4D-127E-A6DC-087DF6525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5556-191F-425A-A8EC-4538CAC9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chariah-ibrahim/cell-free-protein-express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FAD8CD-EFAA-D382-42EF-D0AA39FF165D}"/>
              </a:ext>
            </a:extLst>
          </p:cNvPr>
          <p:cNvSpPr txBox="1"/>
          <p:nvPr/>
        </p:nvSpPr>
        <p:spPr>
          <a:xfrm>
            <a:off x="1857935" y="2366682"/>
            <a:ext cx="8476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B42526"/>
                </a:solidFill>
                <a:latin typeface="Raleway" pitchFamily="2" charset="0"/>
              </a:rPr>
              <a:t>MATHEMATICAL MODELING OF RECOMBINANT DNA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4993D-E9E4-7342-7357-D139A796C352}"/>
              </a:ext>
            </a:extLst>
          </p:cNvPr>
          <p:cNvSpPr txBox="1"/>
          <p:nvPr/>
        </p:nvSpPr>
        <p:spPr>
          <a:xfrm>
            <a:off x="3870512" y="4222376"/>
            <a:ext cx="4450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aleway" pitchFamily="2" charset="0"/>
              </a:rPr>
              <a:t>Presenter: M.A.A. Aqeel</a:t>
            </a:r>
          </a:p>
          <a:p>
            <a:pPr algn="ctr"/>
            <a:r>
              <a:rPr lang="en-US" b="1" dirty="0">
                <a:latin typeface="Raleway" pitchFamily="2" charset="0"/>
              </a:rPr>
              <a:t>Co-author: Dr. S.P. Rajapaksha</a:t>
            </a:r>
          </a:p>
          <a:p>
            <a:pPr algn="ctr"/>
            <a:endParaRPr lang="en-US" b="1" dirty="0">
              <a:latin typeface="Raleway" pitchFamily="2" charset="0"/>
            </a:endParaRPr>
          </a:p>
          <a:p>
            <a:pPr algn="ctr"/>
            <a:r>
              <a:rPr lang="en-US" b="1" dirty="0">
                <a:latin typeface="Raleway" pitchFamily="2" charset="0"/>
              </a:rPr>
              <a:t>University of Sri Jayewardenepura</a:t>
            </a:r>
          </a:p>
        </p:txBody>
      </p:sp>
    </p:spTree>
    <p:extLst>
      <p:ext uri="{BB962C8B-B14F-4D97-AF65-F5344CB8AC3E}">
        <p14:creationId xmlns:p14="http://schemas.microsoft.com/office/powerpoint/2010/main" val="49772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BB9D6-CE7C-899E-229A-E891C0F88DDC}"/>
              </a:ext>
            </a:extLst>
          </p:cNvPr>
          <p:cNvSpPr txBox="1"/>
          <p:nvPr/>
        </p:nvSpPr>
        <p:spPr>
          <a:xfrm>
            <a:off x="850899" y="1058064"/>
            <a:ext cx="657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STEP 4</a:t>
            </a:r>
          </a:p>
          <a:p>
            <a:r>
              <a:rPr lang="en-US" b="1" dirty="0">
                <a:latin typeface="Raleway" pitchFamily="2" charset="0"/>
              </a:rPr>
              <a:t>Carry out simulation for a collection of time points using a computational software (</a:t>
            </a:r>
            <a:r>
              <a:rPr lang="en-US" b="1" i="1" dirty="0">
                <a:solidFill>
                  <a:srgbClr val="B42526"/>
                </a:solidFill>
                <a:latin typeface="Raleway" pitchFamily="2" charset="0"/>
              </a:rPr>
              <a:t>R</a:t>
            </a:r>
            <a:r>
              <a:rPr lang="en-US" b="1" dirty="0">
                <a:latin typeface="Raleway" pitchFamily="2" charset="0"/>
              </a:rPr>
              <a:t> and the package </a:t>
            </a:r>
            <a:r>
              <a:rPr lang="en-US" b="1" i="1" dirty="0">
                <a:solidFill>
                  <a:srgbClr val="B42526"/>
                </a:solidFill>
                <a:latin typeface="Raleway" pitchFamily="2" charset="0"/>
              </a:rPr>
              <a:t>deSolve</a:t>
            </a:r>
            <a:r>
              <a:rPr lang="en-US" b="1" dirty="0">
                <a:latin typeface="Raleway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FC8F2-ED02-7240-64B3-1E608DB950D7}"/>
              </a:ext>
            </a:extLst>
          </p:cNvPr>
          <p:cNvSpPr txBox="1"/>
          <p:nvPr/>
        </p:nvSpPr>
        <p:spPr>
          <a:xfrm>
            <a:off x="850899" y="4500434"/>
            <a:ext cx="3235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Code Availability</a:t>
            </a:r>
          </a:p>
          <a:p>
            <a:endParaRPr lang="en-US" b="1" dirty="0">
              <a:latin typeface="Raleway" pitchFamily="2" charset="0"/>
            </a:endParaRPr>
          </a:p>
          <a:p>
            <a:r>
              <a:rPr lang="en-US" dirty="0">
                <a:latin typeface="Raleway" pitchFamily="2" charset="0"/>
                <a:hlinkClick r:id="rId2"/>
              </a:rPr>
              <a:t>https://github.com/zachariah-ibrahim/recombinant-DNA-expression</a:t>
            </a:r>
            <a:endParaRPr lang="en-US" dirty="0">
              <a:latin typeface="Raleway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6C1C3-FEA8-558D-D0C1-977F9277A981}"/>
              </a:ext>
            </a:extLst>
          </p:cNvPr>
          <p:cNvSpPr txBox="1"/>
          <p:nvPr/>
        </p:nvSpPr>
        <p:spPr>
          <a:xfrm>
            <a:off x="4140198" y="4500434"/>
            <a:ext cx="7480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aleway" pitchFamily="2" charset="0"/>
              </a:rPr>
              <a:t>Parameter availability</a:t>
            </a:r>
          </a:p>
          <a:p>
            <a:endParaRPr lang="en-US" dirty="0">
              <a:latin typeface="Raleway" pitchFamily="2" charset="0"/>
            </a:endParaRPr>
          </a:p>
          <a:p>
            <a:r>
              <a:rPr lang="en-US" dirty="0">
                <a:latin typeface="Raleway" pitchFamily="2" charset="0"/>
              </a:rPr>
              <a:t>Kierzek, A. M., Zaim, J., &amp; Zielenkiewicz, P. (2001). The effect of transcription and translation initiation frequencies on the stochastic fluctuations in prokaryotic gene expression. The Journal of Biological Chemistry, 276(11), 8165–8172. doi:10.1074/jbc.M006264200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48740-BF2F-CC9F-8B1B-5A50BE5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A92ACA7-1BF4-4831-7758-0097E496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20584"/>
              </p:ext>
            </p:extLst>
          </p:nvPr>
        </p:nvGraphicFramePr>
        <p:xfrm>
          <a:off x="1033394" y="2057008"/>
          <a:ext cx="2870200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20632540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6833592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0"/>
                        </a:rPr>
                        <a:t>Initial Concentrations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4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G0 – 0.5 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TL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C</a:t>
                      </a:r>
                      <a:r>
                        <a:rPr lang="en-US" dirty="0">
                          <a:latin typeface="Raleway" pitchFamily="2" charset="0"/>
                        </a:rPr>
                        <a:t> – 0 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51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P0 – 0.5 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Z0 – 0 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20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GP – 0 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Zs – 0 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91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TX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C</a:t>
                      </a:r>
                      <a:r>
                        <a:rPr lang="en-US" dirty="0">
                          <a:latin typeface="Raleway" pitchFamily="2" charset="0"/>
                        </a:rPr>
                        <a:t> – 0 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aleway" pitchFamily="2" charset="0"/>
                        </a:rPr>
                        <a:t>M0 – 0 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92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aleway" pitchFamily="2" charset="0"/>
                        </a:rPr>
                        <a:t>R0 – 0.5 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aleway" pitchFamily="2" charset="0"/>
                        </a:rPr>
                        <a:t>MR – 0 nM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772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16EB133-7F2F-6451-4F5F-97EC6B2C1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73225"/>
              </p:ext>
            </p:extLst>
          </p:nvPr>
        </p:nvGraphicFramePr>
        <p:xfrm>
          <a:off x="4267203" y="2057008"/>
          <a:ext cx="4343400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24366192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7919444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aleway" pitchFamily="2" charset="0"/>
                        </a:rPr>
                        <a:t>Rate Constants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6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1</a:t>
                      </a:r>
                      <a:r>
                        <a:rPr lang="en-US" dirty="0">
                          <a:latin typeface="Raleway" pitchFamily="2" charset="0"/>
                        </a:rPr>
                        <a:t> – 6x10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9</a:t>
                      </a:r>
                      <a:r>
                        <a:rPr lang="en-US" baseline="0" dirty="0">
                          <a:latin typeface="Raleway" pitchFamily="2" charset="0"/>
                        </a:rPr>
                        <a:t> M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r>
                        <a:rPr lang="en-US" baseline="0" dirty="0">
                          <a:latin typeface="Raleway" pitchFamily="2" charset="0"/>
                        </a:rPr>
                        <a:t>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7</a:t>
                      </a:r>
                      <a:r>
                        <a:rPr lang="en-US" dirty="0">
                          <a:latin typeface="Raleway" pitchFamily="2" charset="0"/>
                        </a:rPr>
                        <a:t> – 30 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8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2</a:t>
                      </a:r>
                      <a:r>
                        <a:rPr lang="en-US" dirty="0">
                          <a:latin typeface="Raleway" pitchFamily="2" charset="0"/>
                        </a:rPr>
                        <a:t> – 6x10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9</a:t>
                      </a:r>
                      <a:r>
                        <a:rPr lang="en-US" baseline="0" dirty="0">
                          <a:latin typeface="Raleway" pitchFamily="2" charset="0"/>
                        </a:rPr>
                        <a:t> M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r>
                        <a:rPr lang="en-US" baseline="0" dirty="0">
                          <a:latin typeface="Raleway" pitchFamily="2" charset="0"/>
                        </a:rPr>
                        <a:t>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8</a:t>
                      </a:r>
                      <a:r>
                        <a:rPr lang="en-US" dirty="0">
                          <a:latin typeface="Raleway" pitchFamily="2" charset="0"/>
                        </a:rPr>
                        <a:t> – 0.9 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5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3</a:t>
                      </a:r>
                      <a:r>
                        <a:rPr lang="en-US" dirty="0">
                          <a:latin typeface="Raleway" pitchFamily="2" charset="0"/>
                        </a:rPr>
                        <a:t> – 60 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t</a:t>
                      </a:r>
                      <a:r>
                        <a:rPr lang="en-US" dirty="0">
                          <a:latin typeface="Raleway" pitchFamily="2" charset="0"/>
                        </a:rPr>
                        <a:t> – 60 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9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4</a:t>
                      </a:r>
                      <a:r>
                        <a:rPr lang="en-US" dirty="0">
                          <a:latin typeface="Raleway" pitchFamily="2" charset="0"/>
                        </a:rPr>
                        <a:t> – 0.9 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m</a:t>
                      </a:r>
                      <a:r>
                        <a:rPr lang="en-US" baseline="0" dirty="0">
                          <a:latin typeface="Raleway" pitchFamily="2" charset="0"/>
                        </a:rPr>
                        <a:t> – 18 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0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5</a:t>
                      </a:r>
                      <a:r>
                        <a:rPr lang="en-US" dirty="0">
                          <a:latin typeface="Raleway" pitchFamily="2" charset="0"/>
                        </a:rPr>
                        <a:t> – 6x10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9</a:t>
                      </a:r>
                      <a:r>
                        <a:rPr lang="en-US" baseline="0" dirty="0">
                          <a:latin typeface="Raleway" pitchFamily="2" charset="0"/>
                        </a:rPr>
                        <a:t> M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r>
                        <a:rPr lang="en-US" baseline="0" dirty="0">
                          <a:latin typeface="Raleway" pitchFamily="2" charset="0"/>
                        </a:rPr>
                        <a:t>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aleway" pitchFamily="2" charset="0"/>
                        </a:rPr>
                        <a:t>k</a:t>
                      </a:r>
                      <a:r>
                        <a:rPr lang="en-US" baseline="-25000" dirty="0">
                          <a:latin typeface="Raleway" pitchFamily="2" charset="0"/>
                        </a:rPr>
                        <a:t>6</a:t>
                      </a:r>
                      <a:r>
                        <a:rPr lang="en-US" dirty="0">
                          <a:latin typeface="Raleway" pitchFamily="2" charset="0"/>
                        </a:rPr>
                        <a:t> – 135 min</a:t>
                      </a:r>
                      <a:r>
                        <a:rPr lang="en-US" baseline="30000" dirty="0">
                          <a:latin typeface="Raleway" pitchFamily="2" charset="0"/>
                        </a:rPr>
                        <a:t>-1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613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43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B42526"/>
                </a:solidFill>
                <a:latin typeface="Raleway" pitchFamily="2" charset="0"/>
                <a:ea typeface="+mj-ea"/>
                <a:cs typeface="+mj-cs"/>
              </a:rPr>
              <a:t>RESULTS &amp; DISCUSSION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636CE-CBC6-5471-B4B3-BF048B8C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8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aleway" pitchFamily="2" charset="0"/>
                <a:cs typeface="Arial" panose="020B0604020202020204" pitchFamily="34" charset="0"/>
              </a:rPr>
              <a:t>RESULTS &amp; 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A42E0-4546-6852-2376-D1AB6BE0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12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6F6932C-14FE-440E-9031-847523AE8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0601" y="1278688"/>
            <a:ext cx="5462286" cy="406046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916549-0B05-01C1-07F4-AE227CC1D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113" y="1235912"/>
            <a:ext cx="5263378" cy="41032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5E00A1-CAA8-C422-8204-9CCAB8F2C651}"/>
              </a:ext>
            </a:extLst>
          </p:cNvPr>
          <p:cNvSpPr txBox="1"/>
          <p:nvPr/>
        </p:nvSpPr>
        <p:spPr>
          <a:xfrm>
            <a:off x="659113" y="5553366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mRNA within the bacterial cell shows saturation behavior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The protein production show a quasi-linear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FDC26-A659-EBE0-5A55-AE577FF717F6}"/>
              </a:ext>
            </a:extLst>
          </p:cNvPr>
          <p:cNvSpPr txBox="1"/>
          <p:nvPr/>
        </p:nvSpPr>
        <p:spPr>
          <a:xfrm flipH="1">
            <a:off x="659112" y="758534"/>
            <a:ext cx="497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Simulation results (Default Settings)</a:t>
            </a:r>
          </a:p>
        </p:txBody>
      </p:sp>
    </p:spTree>
    <p:extLst>
      <p:ext uri="{BB962C8B-B14F-4D97-AF65-F5344CB8AC3E}">
        <p14:creationId xmlns:p14="http://schemas.microsoft.com/office/powerpoint/2010/main" val="383814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aleway" pitchFamily="2" charset="0"/>
                <a:cs typeface="Arial" panose="020B0604020202020204" pitchFamily="34" charset="0"/>
              </a:rPr>
              <a:t>RESULTS &amp; 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A42E0-4546-6852-2376-D1AB6BE0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13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78CABF3-66FC-54EB-2A0B-4E08BAE56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1049" y="1534614"/>
            <a:ext cx="5942365" cy="441733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00EC657-D2C2-7607-4726-8D7004513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86" y="1534614"/>
            <a:ext cx="5666282" cy="44173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FA9465-CEEC-8F50-EF66-6D243BC37578}"/>
              </a:ext>
            </a:extLst>
          </p:cNvPr>
          <p:cNvSpPr txBox="1"/>
          <p:nvPr/>
        </p:nvSpPr>
        <p:spPr>
          <a:xfrm flipH="1">
            <a:off x="659112" y="983384"/>
            <a:ext cx="497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Simulation results (High copy number)</a:t>
            </a:r>
          </a:p>
        </p:txBody>
      </p:sp>
    </p:spTree>
    <p:extLst>
      <p:ext uri="{BB962C8B-B14F-4D97-AF65-F5344CB8AC3E}">
        <p14:creationId xmlns:p14="http://schemas.microsoft.com/office/powerpoint/2010/main" val="79004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aleway" pitchFamily="2" charset="0"/>
                <a:cs typeface="Arial" panose="020B0604020202020204" pitchFamily="34" charset="0"/>
              </a:rPr>
              <a:t>RESULTS &amp; 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A42E0-4546-6852-2376-D1AB6BE0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14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0A6A4B1-AFEC-3421-78DB-17B0088B3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5961" y="1539706"/>
            <a:ext cx="5476136" cy="418653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38FBC00-D7C9-0E24-885A-DED4DCDDF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684" y="1539707"/>
            <a:ext cx="5476136" cy="41865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FAC12F-BC1D-79F7-02B2-42B4A3AEA2C0}"/>
              </a:ext>
            </a:extLst>
          </p:cNvPr>
          <p:cNvSpPr txBox="1"/>
          <p:nvPr/>
        </p:nvSpPr>
        <p:spPr>
          <a:xfrm flipH="1">
            <a:off x="659111" y="968394"/>
            <a:ext cx="10433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Simulation results (High copy number + no mRNA degradation + increased nutrient pool)</a:t>
            </a:r>
          </a:p>
        </p:txBody>
      </p:sp>
    </p:spTree>
    <p:extLst>
      <p:ext uri="{BB962C8B-B14F-4D97-AF65-F5344CB8AC3E}">
        <p14:creationId xmlns:p14="http://schemas.microsoft.com/office/powerpoint/2010/main" val="156580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9905A-3FBA-FC47-D14C-ED2D12D480C2}"/>
              </a:ext>
            </a:extLst>
          </p:cNvPr>
          <p:cNvSpPr txBox="1"/>
          <p:nvPr/>
        </p:nvSpPr>
        <p:spPr>
          <a:xfrm>
            <a:off x="1390930" y="2967335"/>
            <a:ext cx="9410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itchFamily="2" charset="0"/>
              </a:rPr>
              <a:t>Positive modifications can improve the production yield significantly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aleway" pitchFamily="2" charset="0"/>
              </a:rPr>
              <a:t>Choosing a better candidate/host is also a promising approach to improve yield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6DBC6-1461-2D3B-AB24-6EF28A1A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E3D5B-20DE-65FA-F397-C9DB643387E3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rgbClr val="B42526"/>
                </a:solidFill>
                <a:latin typeface="Raleway" pitchFamily="2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BBA88-6308-D030-C561-75D0E1D8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4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B6AF2-6E5D-2279-43C5-201656948F3D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B42526"/>
                </a:solidFill>
                <a:latin typeface="Raleway" pitchFamily="2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81146-4CE4-9516-E2B7-2C70706B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aleway" pitchFamily="2" charset="0"/>
                <a:cs typeface="Arial" panose="020B0604020202020204" pitchFamily="34" charset="0"/>
              </a:rPr>
              <a:t>INTRODUCTION TO DNA RECOMBINATION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3C8DF-2B57-0C82-8F6B-8FDA31D5B963}"/>
              </a:ext>
            </a:extLst>
          </p:cNvPr>
          <p:cNvSpPr txBox="1"/>
          <p:nvPr/>
        </p:nvSpPr>
        <p:spPr>
          <a:xfrm>
            <a:off x="790596" y="1305341"/>
            <a:ext cx="46800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Genetic Engineering</a:t>
            </a:r>
          </a:p>
          <a:p>
            <a:endParaRPr lang="en-US" b="1" dirty="0">
              <a:solidFill>
                <a:srgbClr val="B42526"/>
              </a:solidFill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Most proteins are difficult to manufacture with available synthetic capabilities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Genes that are involved in producing protein molecules can be assembled through </a:t>
            </a:r>
            <a:r>
              <a:rPr lang="en-US" b="1" i="1" dirty="0">
                <a:latin typeface="Raleway" pitchFamily="2" charset="0"/>
              </a:rPr>
              <a:t>gene manipulation</a:t>
            </a:r>
            <a:r>
              <a:rPr lang="en-US" b="1" dirty="0">
                <a:latin typeface="Raleway" pitchFamily="2" charset="0"/>
              </a:rPr>
              <a:t> to a </a:t>
            </a:r>
            <a:r>
              <a:rPr lang="en-US" b="1" i="1" dirty="0">
                <a:latin typeface="Raleway" pitchFamily="2" charset="0"/>
              </a:rPr>
              <a:t>cistron</a:t>
            </a: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endParaRPr lang="en-US" b="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Raleway" pitchFamily="2" charset="0"/>
              </a:rPr>
              <a:t>The cistron encodes necessary information and utilize intrinsic gene expression machinery to produce target proteins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62153-81AD-21E3-CCB9-8DD3E8DD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3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57A3EA-AF89-3BAA-D1D0-7C3A733E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9288" y="1305341"/>
            <a:ext cx="5462116" cy="47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aleway" pitchFamily="2" charset="0"/>
                <a:cs typeface="Arial" panose="020B0604020202020204" pitchFamily="34" charset="0"/>
              </a:rPr>
              <a:t>INTRODUCTION TO DNA RECOMBINATION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A57EB-79C7-CBAF-03E3-49173587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4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3384D64-DA62-4301-A41B-A9BA9149B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8705" y="1455924"/>
            <a:ext cx="8244495" cy="5082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9F8CCA-C639-A03C-4351-B8F94A67212C}"/>
              </a:ext>
            </a:extLst>
          </p:cNvPr>
          <p:cNvSpPr txBox="1"/>
          <p:nvPr/>
        </p:nvSpPr>
        <p:spPr>
          <a:xfrm>
            <a:off x="685800" y="90403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Gene expression</a:t>
            </a:r>
          </a:p>
        </p:txBody>
      </p:sp>
    </p:spTree>
    <p:extLst>
      <p:ext uri="{BB962C8B-B14F-4D97-AF65-F5344CB8AC3E}">
        <p14:creationId xmlns:p14="http://schemas.microsoft.com/office/powerpoint/2010/main" val="8041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761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B39D3-1508-BB79-5D3D-FEAC8E795FC6}"/>
              </a:ext>
            </a:extLst>
          </p:cNvPr>
          <p:cNvSpPr txBox="1"/>
          <p:nvPr/>
        </p:nvSpPr>
        <p:spPr>
          <a:xfrm>
            <a:off x="1344706" y="1997839"/>
            <a:ext cx="9502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General Objective</a:t>
            </a:r>
          </a:p>
          <a:p>
            <a:endParaRPr lang="en-US" b="1" strike="noStrike" spc="-1" dirty="0">
              <a:latin typeface="Raleway" pitchFamily="2" charset="0"/>
            </a:endParaRPr>
          </a:p>
          <a:p>
            <a:pPr marL="285750" indent="-285750">
              <a:buClr>
                <a:srgbClr val="B42526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b="1" strike="noStrike" spc="-1" dirty="0">
                <a:latin typeface="Raleway" pitchFamily="2" charset="0"/>
              </a:rPr>
              <a:t>To develop a minimalistic mathematical model that grasps the basic mechanics of recombinant DNA expression</a:t>
            </a:r>
          </a:p>
          <a:p>
            <a:endParaRPr lang="en-US" b="1" spc="-1" dirty="0">
              <a:latin typeface="Raleway" pitchFamily="2" charset="0"/>
              <a:ea typeface="Noto Sans CJK SC"/>
            </a:endParaRPr>
          </a:p>
          <a:p>
            <a:r>
              <a:rPr lang="en-US" b="1" strike="noStrike" spc="-1" dirty="0">
                <a:solidFill>
                  <a:srgbClr val="B42526"/>
                </a:solidFill>
                <a:latin typeface="Raleway" pitchFamily="2" charset="0"/>
                <a:ea typeface="Noto Sans CJK SC"/>
              </a:rPr>
              <a:t>Specific Objectives</a:t>
            </a:r>
          </a:p>
          <a:p>
            <a:endParaRPr lang="en-US" b="1" spc="-1" dirty="0">
              <a:latin typeface="Raleway" pitchFamily="2" charset="0"/>
              <a:ea typeface="Noto Sans CJK SC"/>
            </a:endParaRP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r>
              <a:rPr lang="en-US" b="1" strike="noStrike" spc="-1" dirty="0">
                <a:latin typeface="Raleway" pitchFamily="2" charset="0"/>
              </a:rPr>
              <a:t>To understand the crucial checkpoints of protein expression</a:t>
            </a:r>
            <a:endParaRPr lang="en-US" b="1" spc="-1" dirty="0">
              <a:latin typeface="Raleway" pitchFamily="2" charset="0"/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endParaRPr lang="en-US" b="1" strike="noStrike" spc="-1" dirty="0">
              <a:latin typeface="Raleway" pitchFamily="2" charset="0"/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buClr>
                <a:srgbClr val="B42526"/>
              </a:buClr>
              <a:buSzPct val="150000"/>
              <a:buFont typeface="Arial" charset="2"/>
              <a:buChar char="•"/>
            </a:pPr>
            <a:r>
              <a:rPr lang="en-US" b="1" strike="noStrike" spc="-1" dirty="0">
                <a:latin typeface="Raleway" pitchFamily="2" charset="0"/>
              </a:rPr>
              <a:t>To understand the relationship between host history and protein production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072D7-51FB-0B92-91C1-634810E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477981" y="1122363"/>
            <a:ext cx="35987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B42526"/>
                </a:solidFill>
                <a:latin typeface="Raleway" pitchFamily="2" charset="0"/>
                <a:ea typeface="+mj-ea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55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E2B6FE-095F-9E82-1267-62DF1DB0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2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888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BB9D6-CE7C-899E-229A-E891C0F88DDC}"/>
              </a:ext>
            </a:extLst>
          </p:cNvPr>
          <p:cNvSpPr txBox="1"/>
          <p:nvPr/>
        </p:nvSpPr>
        <p:spPr>
          <a:xfrm>
            <a:off x="876298" y="825762"/>
            <a:ext cx="58039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STEP 1</a:t>
            </a:r>
            <a:endParaRPr lang="en-US" dirty="0">
              <a:solidFill>
                <a:srgbClr val="B42526"/>
              </a:solidFill>
              <a:latin typeface="Raleway" pitchFamily="2" charset="0"/>
            </a:endParaRPr>
          </a:p>
          <a:p>
            <a:r>
              <a:rPr lang="en-US" b="1" dirty="0">
                <a:latin typeface="Raleway" pitchFamily="2" charset="0"/>
              </a:rPr>
              <a:t>Assumptions</a:t>
            </a:r>
          </a:p>
          <a:p>
            <a:endParaRPr lang="en-US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b="1" dirty="0">
                <a:latin typeface="Raleway" pitchFamily="2" charset="0"/>
              </a:rPr>
              <a:t>The bacterial cytoplasm is assumed to be homogenous and posses a fixed volume</a:t>
            </a: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endParaRPr lang="en-US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b="1" dirty="0">
                <a:latin typeface="Raleway" pitchFamily="2" charset="0"/>
              </a:rPr>
              <a:t>The biochemical nutrient pool is large and the changes during consumption is negligible</a:t>
            </a: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endParaRPr lang="en-US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b="1" dirty="0">
                <a:latin typeface="Raleway" pitchFamily="2" charset="0"/>
              </a:rPr>
              <a:t>No replication occurs within the simulation time/observation time</a:t>
            </a: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endParaRPr lang="en-US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b="1" dirty="0">
                <a:latin typeface="Raleway" pitchFamily="2" charset="0"/>
              </a:rPr>
              <a:t>The resources available for expression is assumed to be in high numbers and continuum hypothesis and mass action-based formalisms become applicable</a:t>
            </a: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endParaRPr lang="en-US" b="1" dirty="0">
              <a:latin typeface="Raleway" pitchFamily="2" charset="0"/>
            </a:endParaRPr>
          </a:p>
          <a:p>
            <a:pPr marL="342900" indent="-342900">
              <a:buClr>
                <a:srgbClr val="B42526"/>
              </a:buClr>
              <a:buFont typeface="+mj-lt"/>
              <a:buAutoNum type="arabicPeriod"/>
            </a:pPr>
            <a:r>
              <a:rPr lang="en-US" b="1" dirty="0">
                <a:latin typeface="Raleway" pitchFamily="2" charset="0"/>
              </a:rPr>
              <a:t>The synthesized proteins are assumed to be transported outside (i.e., to culture supernatant)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07211B-2399-6E0E-6620-CA1D7143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7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42DC5-7793-0677-A0C5-DD83EADC2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93" y="1772362"/>
            <a:ext cx="5487279" cy="34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761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Raleway" pitchFamily="2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BB9D6-CE7C-899E-229A-E891C0F88DDC}"/>
              </a:ext>
            </a:extLst>
          </p:cNvPr>
          <p:cNvSpPr txBox="1"/>
          <p:nvPr/>
        </p:nvSpPr>
        <p:spPr>
          <a:xfrm>
            <a:off x="850899" y="1058064"/>
            <a:ext cx="524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STEP 2</a:t>
            </a:r>
            <a:endParaRPr lang="en-US" dirty="0">
              <a:solidFill>
                <a:srgbClr val="B42526"/>
              </a:solidFill>
              <a:latin typeface="Raleway" pitchFamily="2" charset="0"/>
            </a:endParaRPr>
          </a:p>
          <a:p>
            <a:r>
              <a:rPr lang="en-US" b="1" dirty="0">
                <a:latin typeface="Raleway" pitchFamily="2" charset="0"/>
              </a:rPr>
              <a:t>Understanding the biochemical interactions and developing a chemical reaction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9D76D-1B91-2591-4723-3AEC1A42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8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5F6587-27CA-9F2A-5DD1-22A175D1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899" y="2161276"/>
            <a:ext cx="4920314" cy="39670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DB7C1A-3179-B60A-02D2-15E066BA2AC0}"/>
              </a:ext>
            </a:extLst>
          </p:cNvPr>
          <p:cNvSpPr txBox="1"/>
          <p:nvPr/>
        </p:nvSpPr>
        <p:spPr>
          <a:xfrm>
            <a:off x="6026150" y="1678480"/>
            <a:ext cx="3054350" cy="433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G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plasmid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P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RNA polymerase (RNAP)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GP – </a:t>
            </a:r>
            <a:r>
              <a:rPr lang="en-US" sz="1400" b="1" dirty="0">
                <a:latin typeface="Raleway" pitchFamily="2" charset="0"/>
              </a:rPr>
              <a:t>RNAP-plasmid complex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TX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c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escape committed complex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M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mRNA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R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ribosome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MR</a:t>
            </a:r>
            <a:r>
              <a:rPr lang="en-US" sz="1400" b="1" dirty="0">
                <a:latin typeface="Raleway" pitchFamily="2" charset="0"/>
              </a:rPr>
              <a:t> 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–</a:t>
            </a:r>
            <a:r>
              <a:rPr lang="en-US" sz="1400" b="1" dirty="0">
                <a:latin typeface="Raleway" pitchFamily="2" charset="0"/>
              </a:rPr>
              <a:t> mRNA-ribosome complex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TL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c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translation complex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Z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0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reporter protein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Z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s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secreted protein</a:t>
            </a:r>
            <a:endParaRPr lang="en-US" sz="1400" dirty="0">
              <a:latin typeface="Raleway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A8748-EA50-F696-0C8F-DE53F852124F}"/>
              </a:ext>
            </a:extLst>
          </p:cNvPr>
          <p:cNvSpPr txBox="1"/>
          <p:nvPr/>
        </p:nvSpPr>
        <p:spPr>
          <a:xfrm>
            <a:off x="9080500" y="1678480"/>
            <a:ext cx="3111499" cy="4336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k1 – </a:t>
            </a:r>
            <a:r>
              <a:rPr lang="en-US" sz="1400" b="1" dirty="0">
                <a:latin typeface="Raleway" pitchFamily="2" charset="0"/>
              </a:rPr>
              <a:t>RNAP-promoter association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k2 – </a:t>
            </a:r>
            <a:r>
              <a:rPr lang="en-US" sz="1400" b="1" dirty="0">
                <a:latin typeface="Raleway" pitchFamily="2" charset="0"/>
              </a:rPr>
              <a:t>RNAP-promoter dissociation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k3 – </a:t>
            </a:r>
            <a:r>
              <a:rPr lang="en-US" sz="1400" b="1" dirty="0">
                <a:latin typeface="Raleway" pitchFamily="2" charset="0"/>
              </a:rPr>
              <a:t>transcription commitment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k4 – </a:t>
            </a:r>
            <a:r>
              <a:rPr lang="en-US" sz="1400" b="1" dirty="0">
                <a:latin typeface="Raleway" pitchFamily="2" charset="0"/>
              </a:rPr>
              <a:t>mRNA production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k5 – </a:t>
            </a:r>
            <a:r>
              <a:rPr lang="en-US" sz="1400" b="1" dirty="0">
                <a:latin typeface="Raleway" pitchFamily="2" charset="0"/>
              </a:rPr>
              <a:t>mRNA-ribosome association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k6</a:t>
            </a:r>
            <a:r>
              <a:rPr lang="en-US" sz="1400" b="1" dirty="0">
                <a:latin typeface="Raleway" pitchFamily="2" charset="0"/>
              </a:rPr>
              <a:t> 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– </a:t>
            </a:r>
            <a:r>
              <a:rPr lang="en-US" sz="1400" b="1" dirty="0">
                <a:latin typeface="Raleway" pitchFamily="2" charset="0"/>
              </a:rPr>
              <a:t>mRNA-ribosome dissociation</a:t>
            </a:r>
            <a:endParaRPr lang="en-US" sz="1400" b="1" dirty="0">
              <a:solidFill>
                <a:srgbClr val="B42526"/>
              </a:solidFill>
              <a:latin typeface="Raleway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k7 – </a:t>
            </a:r>
            <a:r>
              <a:rPr lang="en-US" sz="1400" b="1" dirty="0">
                <a:latin typeface="Raleway" pitchFamily="2" charset="0"/>
              </a:rPr>
              <a:t>translation commitment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k8 – </a:t>
            </a:r>
            <a:r>
              <a:rPr lang="en-US" sz="1400" b="1" dirty="0">
                <a:latin typeface="Raleway" pitchFamily="2" charset="0"/>
              </a:rPr>
              <a:t>protein production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m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mRNA degradation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k</a:t>
            </a:r>
            <a:r>
              <a:rPr lang="en-US" sz="1400" b="1" baseline="-25000" dirty="0">
                <a:solidFill>
                  <a:srgbClr val="B42526"/>
                </a:solidFill>
                <a:latin typeface="Raleway" pitchFamily="2" charset="0"/>
              </a:rPr>
              <a:t>t</a:t>
            </a:r>
            <a:r>
              <a:rPr lang="en-US" sz="1400" b="1" dirty="0">
                <a:solidFill>
                  <a:srgbClr val="B42526"/>
                </a:solidFill>
                <a:latin typeface="Raleway" pitchFamily="2" charset="0"/>
              </a:rPr>
              <a:t> – </a:t>
            </a:r>
            <a:r>
              <a:rPr lang="en-US" sz="1400" b="1" dirty="0">
                <a:latin typeface="Raleway" pitchFamily="2" charset="0"/>
              </a:rPr>
              <a:t>protein transport</a:t>
            </a:r>
          </a:p>
        </p:txBody>
      </p:sp>
    </p:spTree>
    <p:extLst>
      <p:ext uri="{BB962C8B-B14F-4D97-AF65-F5344CB8AC3E}">
        <p14:creationId xmlns:p14="http://schemas.microsoft.com/office/powerpoint/2010/main" val="369888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9A461-CA74-4511-5503-49FC0002494B}"/>
              </a:ext>
            </a:extLst>
          </p:cNvPr>
          <p:cNvSpPr txBox="1"/>
          <p:nvPr/>
        </p:nvSpPr>
        <p:spPr>
          <a:xfrm>
            <a:off x="1828800" y="17612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Raleway" pitchFamily="2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BB9D6-CE7C-899E-229A-E891C0F88DDC}"/>
              </a:ext>
            </a:extLst>
          </p:cNvPr>
          <p:cNvSpPr txBox="1"/>
          <p:nvPr/>
        </p:nvSpPr>
        <p:spPr>
          <a:xfrm>
            <a:off x="850899" y="1058064"/>
            <a:ext cx="524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42526"/>
                </a:solidFill>
                <a:latin typeface="Raleway" pitchFamily="2" charset="0"/>
              </a:rPr>
              <a:t>STEP 3</a:t>
            </a:r>
            <a:endParaRPr lang="en-US" dirty="0">
              <a:solidFill>
                <a:srgbClr val="B42526"/>
              </a:solidFill>
              <a:latin typeface="Raleway" pitchFamily="2" charset="0"/>
            </a:endParaRPr>
          </a:p>
          <a:p>
            <a:r>
              <a:rPr lang="en-US" b="1" dirty="0">
                <a:latin typeface="Raleway" pitchFamily="2" charset="0"/>
              </a:rPr>
              <a:t>Develop differential equations for the formulated reaction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9D76D-1B91-2591-4723-3AEC1A42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5556-191F-425A-A8EC-4538CAC9D81F}" type="slidenum">
              <a:rPr lang="en-US" smtClean="0"/>
              <a:t>9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55F6587-27CA-9F2A-5DD1-22A175D1C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899" y="2161276"/>
            <a:ext cx="4920314" cy="3967091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5E702B-37C1-A076-FB84-7DD7BA5D4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50879"/>
              </p:ext>
            </p:extLst>
          </p:nvPr>
        </p:nvGraphicFramePr>
        <p:xfrm>
          <a:off x="6084207" y="1242180"/>
          <a:ext cx="5611588" cy="47522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611588">
                  <a:extLst>
                    <a:ext uri="{9D8B030D-6E8A-4147-A177-3AD203B41FA5}">
                      <a16:colId xmlns:a16="http://schemas.microsoft.com/office/drawing/2014/main" val="1934917334"/>
                    </a:ext>
                  </a:extLst>
                </a:gridCol>
              </a:tblGrid>
              <a:tr h="4320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Raleway" pitchFamily="2" charset="0"/>
                        </a:rPr>
                        <a:t>Differential Equations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95466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dG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= 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1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G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P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+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2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GP +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4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TX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  <a:endParaRPr lang="en-US" sz="1800" b="0" dirty="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455256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dP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= 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1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G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P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+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2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GP +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4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TX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287184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dGP =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1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G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P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2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GP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3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GP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518649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dTX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= k3GP – k4TX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685531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dM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=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4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TX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m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M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5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M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R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+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6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MR +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8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TL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470653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dR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= 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5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M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R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+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6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MR +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8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TL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64482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dMR =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5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M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R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6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MR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7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MR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234240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dTL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=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7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MR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8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TL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877459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dZ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=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8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TL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C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–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t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Z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63448"/>
                  </a:ext>
                </a:extLst>
              </a:tr>
              <a:tr h="43202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Raleway" pitchFamily="2" charset="0"/>
                        </a:rPr>
                        <a:t>dZ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S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 = k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t</a:t>
                      </a:r>
                      <a:r>
                        <a:rPr lang="en-US" sz="1800" b="0" dirty="0">
                          <a:latin typeface="Raleway" pitchFamily="2" charset="0"/>
                        </a:rPr>
                        <a:t>Z</a:t>
                      </a:r>
                      <a:r>
                        <a:rPr lang="en-US" sz="1800" b="0" baseline="-25000" dirty="0">
                          <a:latin typeface="Raleway" pitchFamily="2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75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4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6174857825645BE02AC2E5A555573" ma:contentTypeVersion="4" ma:contentTypeDescription="Create a new document." ma:contentTypeScope="" ma:versionID="014d9e5bf99fc637306f757dc939699d">
  <xsd:schema xmlns:xsd="http://www.w3.org/2001/XMLSchema" xmlns:xs="http://www.w3.org/2001/XMLSchema" xmlns:p="http://schemas.microsoft.com/office/2006/metadata/properties" xmlns:ns3="6ef567de-4425-4412-8546-b1247b86b77b" targetNamespace="http://schemas.microsoft.com/office/2006/metadata/properties" ma:root="true" ma:fieldsID="e0a0e429cbfe560ac9b0f493f9e222f9" ns3:_="">
    <xsd:import namespace="6ef567de-4425-4412-8546-b1247b86b7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567de-4425-4412-8546-b1247b86b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C7D909-3760-4ABA-AD22-58877B9CF4D4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6ef567de-4425-4412-8546-b1247b86b77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B785E9-08D6-4719-90AA-C54B98195BA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ef567de-4425-4412-8546-b1247b86b77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D50F6-E7B9-477B-BA56-0941D56193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647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Ahmed</dc:creator>
  <cp:lastModifiedBy>Aqeel Ahmed</cp:lastModifiedBy>
  <cp:revision>13</cp:revision>
  <dcterms:created xsi:type="dcterms:W3CDTF">2022-10-11T07:22:51Z</dcterms:created>
  <dcterms:modified xsi:type="dcterms:W3CDTF">2023-08-11T15:39:15Z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0x01010076A6174857825645BE02AC2E5A555573</vt:lpwstr>
  </property>
</Properties>
</file>