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77" r:id="rId6"/>
    <p:sldId id="286" r:id="rId7"/>
    <p:sldId id="262" r:id="rId8"/>
    <p:sldId id="263" r:id="rId9"/>
    <p:sldId id="264" r:id="rId10"/>
    <p:sldId id="275" r:id="rId11"/>
    <p:sldId id="278" r:id="rId12"/>
    <p:sldId id="287" r:id="rId13"/>
    <p:sldId id="279" r:id="rId14"/>
    <p:sldId id="282"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C6FE"/>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215" autoAdjust="0"/>
  </p:normalViewPr>
  <p:slideViewPr>
    <p:cSldViewPr snapToGrid="0">
      <p:cViewPr varScale="1">
        <p:scale>
          <a:sx n="82" d="100"/>
          <a:sy n="82" d="100"/>
        </p:scale>
        <p:origin x="720" y="72"/>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12/16/2023</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12/16/2023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10</a:t>
            </a:fld>
            <a:endParaRPr lang="en-US" dirty="0"/>
          </a:p>
        </p:txBody>
      </p:sp>
    </p:spTree>
    <p:extLst>
      <p:ext uri="{BB962C8B-B14F-4D97-AF65-F5344CB8AC3E}">
        <p14:creationId xmlns:p14="http://schemas.microsoft.com/office/powerpoint/2010/main" val="1648291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084664" y="1122363"/>
            <a:ext cx="5486400" cy="2387600"/>
          </a:xfrm>
        </p:spPr>
        <p:txBody>
          <a:bodyPr/>
          <a:lstStyle/>
          <a:p>
            <a:r>
              <a:rPr lang="en-US" dirty="0"/>
              <a:t>SELĒNE</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80759" y="3602038"/>
            <a:ext cx="5486400" cy="1655762"/>
          </a:xfrm>
        </p:spPr>
        <p:txBody>
          <a:bodyPr/>
          <a:lstStyle/>
          <a:p>
            <a:r>
              <a:rPr lang="en-US" dirty="0"/>
              <a:t>Team Lead: Sarika </a:t>
            </a:r>
            <a:r>
              <a:rPr lang="en-US" dirty="0" err="1"/>
              <a:t>Kothakonda</a:t>
            </a:r>
            <a:endParaRPr lang="en-US" dirty="0"/>
          </a:p>
          <a:p>
            <a:r>
              <a:rPr lang="en-US" dirty="0"/>
              <a:t>Co-Member: Richard Abishai</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a:xfrm>
            <a:off x="1552574" y="896111"/>
            <a:ext cx="10182226" cy="1325880"/>
          </a:xfrm>
        </p:spPr>
        <p:txBody>
          <a:bodyPr>
            <a:normAutofit/>
          </a:bodyPr>
          <a:lstStyle/>
          <a:p>
            <a:r>
              <a:rPr lang="en-ZA" dirty="0"/>
              <a:t>Future Expansion</a:t>
            </a:r>
          </a:p>
        </p:txBody>
      </p:sp>
      <p:sp>
        <p:nvSpPr>
          <p:cNvPr id="3" name="Text Placeholder 2">
            <a:extLst>
              <a:ext uri="{FF2B5EF4-FFF2-40B4-BE49-F238E27FC236}">
                <a16:creationId xmlns:a16="http://schemas.microsoft.com/office/drawing/2014/main" id="{082463A9-91ED-406C-A142-DF9DBB5C018D}"/>
              </a:ext>
            </a:extLst>
          </p:cNvPr>
          <p:cNvSpPr>
            <a:spLocks noGrp="1"/>
          </p:cNvSpPr>
          <p:nvPr>
            <p:ph type="body" sz="quarter" idx="21"/>
          </p:nvPr>
        </p:nvSpPr>
        <p:spPr>
          <a:xfrm>
            <a:off x="1380744" y="1971039"/>
            <a:ext cx="3191256" cy="1018477"/>
          </a:xfrm>
        </p:spPr>
        <p:txBody>
          <a:bodyPr vert="horz" lIns="91440" tIns="45720" rIns="91440" bIns="45720" rtlCol="0" anchor="ctr" anchorCtr="0">
            <a:normAutofit/>
          </a:bodyPr>
          <a:lstStyle/>
          <a:p>
            <a:r>
              <a:rPr lang="en-IN" sz="2400" b="1" i="0" dirty="0">
                <a:effectLst/>
                <a:latin typeface="Söhne"/>
              </a:rPr>
              <a:t>Diversifying Chronic Conditions</a:t>
            </a:r>
            <a:endParaRPr lang="en-US" sz="2400" dirty="0"/>
          </a:p>
        </p:txBody>
      </p:sp>
      <p:sp>
        <p:nvSpPr>
          <p:cNvPr id="26" name="Text Placeholder 25">
            <a:extLst>
              <a:ext uri="{FF2B5EF4-FFF2-40B4-BE49-F238E27FC236}">
                <a16:creationId xmlns:a16="http://schemas.microsoft.com/office/drawing/2014/main" id="{AF961A7D-A035-4952-BEF5-34EE93A2486F}"/>
              </a:ext>
            </a:extLst>
          </p:cNvPr>
          <p:cNvSpPr>
            <a:spLocks noGrp="1"/>
          </p:cNvSpPr>
          <p:nvPr>
            <p:ph type="body" sz="quarter" idx="22"/>
          </p:nvPr>
        </p:nvSpPr>
        <p:spPr>
          <a:xfrm>
            <a:off x="1325880" y="3232911"/>
            <a:ext cx="3191256" cy="1018477"/>
          </a:xfrm>
        </p:spPr>
        <p:txBody>
          <a:bodyPr vert="horz" lIns="91440" tIns="45720" rIns="91440" bIns="45720" rtlCol="0" anchor="ctr" anchorCtr="0">
            <a:normAutofit/>
          </a:bodyPr>
          <a:lstStyle/>
          <a:p>
            <a:r>
              <a:rPr lang="en-IN" sz="2400" b="1" i="0" dirty="0">
                <a:effectLst/>
                <a:latin typeface="Söhne"/>
              </a:rPr>
              <a:t>Collaboration with Experts</a:t>
            </a:r>
            <a:endParaRPr lang="en-ZA" sz="2400" noProof="1"/>
          </a:p>
        </p:txBody>
      </p:sp>
      <p:sp>
        <p:nvSpPr>
          <p:cNvPr id="27" name="Text Placeholder 26">
            <a:extLst>
              <a:ext uri="{FF2B5EF4-FFF2-40B4-BE49-F238E27FC236}">
                <a16:creationId xmlns:a16="http://schemas.microsoft.com/office/drawing/2014/main" id="{3C7B196D-A4EB-4450-8C2E-D4F26C77F843}"/>
              </a:ext>
            </a:extLst>
          </p:cNvPr>
          <p:cNvSpPr>
            <a:spLocks noGrp="1"/>
          </p:cNvSpPr>
          <p:nvPr>
            <p:ph type="body" sz="quarter" idx="23"/>
          </p:nvPr>
        </p:nvSpPr>
        <p:spPr>
          <a:xfrm>
            <a:off x="1325879" y="4513071"/>
            <a:ext cx="3050177" cy="1018477"/>
          </a:xfrm>
        </p:spPr>
        <p:txBody>
          <a:bodyPr/>
          <a:lstStyle/>
          <a:p>
            <a:r>
              <a:rPr lang="en-IN" sz="2400" b="1" i="0" dirty="0">
                <a:effectLst/>
                <a:latin typeface="Söhne"/>
              </a:rPr>
              <a:t>Community Enhancement</a:t>
            </a:r>
            <a:endParaRPr lang="en-ZA" sz="2400" dirty="0"/>
          </a:p>
        </p:txBody>
      </p:sp>
      <p:sp>
        <p:nvSpPr>
          <p:cNvPr id="58" name="Date Placeholder 57">
            <a:extLst>
              <a:ext uri="{FF2B5EF4-FFF2-40B4-BE49-F238E27FC236}">
                <a16:creationId xmlns:a16="http://schemas.microsoft.com/office/drawing/2014/main" id="{E7AB850C-6B59-47AE-8A29-9081F971C193}"/>
              </a:ext>
            </a:extLst>
          </p:cNvPr>
          <p:cNvSpPr>
            <a:spLocks noGrp="1"/>
          </p:cNvSpPr>
          <p:nvPr>
            <p:ph type="dt" sz="half" idx="10"/>
          </p:nvPr>
        </p:nvSpPr>
        <p:spPr>
          <a:xfrm>
            <a:off x="1554480" y="6353175"/>
            <a:ext cx="1097280" cy="365125"/>
          </a:xfrm>
        </p:spPr>
        <p:txBody>
          <a:bodyPr/>
          <a:lstStyle/>
          <a:p>
            <a:r>
              <a:rPr lang="en-US" dirty="0"/>
              <a:t>20XX</a:t>
            </a:r>
          </a:p>
        </p:txBody>
      </p:sp>
      <p:sp>
        <p:nvSpPr>
          <p:cNvPr id="28" name="Text Placeholder 27">
            <a:extLst>
              <a:ext uri="{FF2B5EF4-FFF2-40B4-BE49-F238E27FC236}">
                <a16:creationId xmlns:a16="http://schemas.microsoft.com/office/drawing/2014/main" id="{16852965-5187-4677-B878-4167E7B69252}"/>
              </a:ext>
            </a:extLst>
          </p:cNvPr>
          <p:cNvSpPr>
            <a:spLocks noGrp="1"/>
          </p:cNvSpPr>
          <p:nvPr>
            <p:ph type="body" sz="quarter" idx="24"/>
          </p:nvPr>
        </p:nvSpPr>
        <p:spPr>
          <a:xfrm>
            <a:off x="4489704" y="2221991"/>
            <a:ext cx="6153912" cy="785812"/>
          </a:xfrm>
        </p:spPr>
        <p:txBody>
          <a:bodyPr anchor="t" anchorCtr="0"/>
          <a:lstStyle/>
          <a:p>
            <a:pPr algn="ctr"/>
            <a:r>
              <a:rPr lang="en-US" b="0" i="0" dirty="0">
                <a:solidFill>
                  <a:srgbClr val="D1D5DB"/>
                </a:solidFill>
                <a:effectLst/>
                <a:latin typeface="Söhne"/>
              </a:rPr>
              <a:t>Expand our solution to cover a broader spectrum of chronic illnesses, catering to diverse healthcare needs beyond arthritis.</a:t>
            </a:r>
            <a:endParaRPr lang="en-ZA" dirty="0"/>
          </a:p>
        </p:txBody>
      </p:sp>
      <p:sp>
        <p:nvSpPr>
          <p:cNvPr id="30" name="Text Placeholder 29">
            <a:extLst>
              <a:ext uri="{FF2B5EF4-FFF2-40B4-BE49-F238E27FC236}">
                <a16:creationId xmlns:a16="http://schemas.microsoft.com/office/drawing/2014/main" id="{B42237DE-8579-4920-9331-C835DA7AE69A}"/>
              </a:ext>
            </a:extLst>
          </p:cNvPr>
          <p:cNvSpPr>
            <a:spLocks noGrp="1"/>
          </p:cNvSpPr>
          <p:nvPr>
            <p:ph type="body" sz="quarter" idx="26"/>
          </p:nvPr>
        </p:nvSpPr>
        <p:spPr>
          <a:xfrm>
            <a:off x="4517136" y="3424428"/>
            <a:ext cx="6153912" cy="941832"/>
          </a:xfrm>
        </p:spPr>
        <p:txBody>
          <a:bodyPr anchor="t" anchorCtr="0"/>
          <a:lstStyle/>
          <a:p>
            <a:pPr algn="ctr"/>
            <a:r>
              <a:rPr lang="en-US" b="0" i="0" dirty="0">
                <a:solidFill>
                  <a:srgbClr val="D1D5DB"/>
                </a:solidFill>
                <a:effectLst/>
                <a:latin typeface="Söhne"/>
              </a:rPr>
              <a:t>Forge collaborations with additional healthcare experts, including specialists in various chronic conditions, to enhance the depth and breadth of our platform.</a:t>
            </a:r>
            <a:endParaRPr lang="en-ZA" dirty="0"/>
          </a:p>
        </p:txBody>
      </p:sp>
      <p:sp>
        <p:nvSpPr>
          <p:cNvPr id="33" name="Text Placeholder 32">
            <a:extLst>
              <a:ext uri="{FF2B5EF4-FFF2-40B4-BE49-F238E27FC236}">
                <a16:creationId xmlns:a16="http://schemas.microsoft.com/office/drawing/2014/main" id="{D57220B4-795B-4602-8E69-5D53D12DCC80}"/>
              </a:ext>
            </a:extLst>
          </p:cNvPr>
          <p:cNvSpPr>
            <a:spLocks noGrp="1"/>
          </p:cNvSpPr>
          <p:nvPr>
            <p:ph type="body" sz="quarter" idx="28"/>
          </p:nvPr>
        </p:nvSpPr>
        <p:spPr>
          <a:xfrm>
            <a:off x="4517136" y="4635408"/>
            <a:ext cx="6153912" cy="941832"/>
          </a:xfrm>
        </p:spPr>
        <p:txBody>
          <a:bodyPr anchor="t" anchorCtr="0"/>
          <a:lstStyle/>
          <a:p>
            <a:pPr algn="ctr"/>
            <a:r>
              <a:rPr lang="en-US" b="0" i="0" dirty="0">
                <a:solidFill>
                  <a:srgbClr val="D1D5DB"/>
                </a:solidFill>
                <a:effectLst/>
                <a:latin typeface="Söhne"/>
              </a:rPr>
              <a:t>Continuously enhance community features, fostering engagement and peer support, creating a comprehensive resource for chronic illness management on a global scale.</a:t>
            </a:r>
            <a:endParaRPr lang="en-ZA" dirty="0"/>
          </a:p>
        </p:txBody>
      </p:sp>
      <p:sp>
        <p:nvSpPr>
          <p:cNvPr id="59" name="Footer Placeholder 58">
            <a:extLst>
              <a:ext uri="{FF2B5EF4-FFF2-40B4-BE49-F238E27FC236}">
                <a16:creationId xmlns:a16="http://schemas.microsoft.com/office/drawing/2014/main" id="{EF8627AE-696F-4F7E-8860-C455528611E4}"/>
              </a:ext>
            </a:extLst>
          </p:cNvPr>
          <p:cNvSpPr>
            <a:spLocks noGrp="1"/>
          </p:cNvSpPr>
          <p:nvPr>
            <p:ph type="ftr" sz="quarter" idx="11"/>
          </p:nvPr>
        </p:nvSpPr>
        <p:spPr>
          <a:xfrm>
            <a:off x="5744527" y="6350000"/>
            <a:ext cx="2286000" cy="365125"/>
          </a:xfrm>
        </p:spPr>
        <p:txBody>
          <a:bodyPr/>
          <a:lstStyle/>
          <a:p>
            <a:r>
              <a:rPr lang="en-US" dirty="0"/>
              <a:t>SELENE</a:t>
            </a:r>
          </a:p>
        </p:txBody>
      </p:sp>
      <p:sp>
        <p:nvSpPr>
          <p:cNvPr id="60" name="Slide Number Placeholder 59">
            <a:extLst>
              <a:ext uri="{FF2B5EF4-FFF2-40B4-BE49-F238E27FC236}">
                <a16:creationId xmlns:a16="http://schemas.microsoft.com/office/drawing/2014/main" id="{FF34679F-7E8E-4242-BA88-639B44A7587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10</a:t>
            </a:fld>
            <a:endParaRPr lang="en-US" dirty="0"/>
          </a:p>
        </p:txBody>
      </p:sp>
      <p:cxnSp>
        <p:nvCxnSpPr>
          <p:cNvPr id="20" name="Straight Connector 19">
            <a:extLst>
              <a:ext uri="{FF2B5EF4-FFF2-40B4-BE49-F238E27FC236}">
                <a16:creationId xmlns:a16="http://schemas.microsoft.com/office/drawing/2014/main" id="{F629CBD3-811B-024D-97AD-CABA2360CFAC}"/>
              </a:ext>
              <a:ext uri="{C183D7F6-B498-43B3-948B-1728B52AA6E4}">
                <adec:decorative xmlns:adec="http://schemas.microsoft.com/office/drawing/2017/decorative" val="1"/>
              </a:ext>
            </a:extLst>
          </p:cNvPr>
          <p:cNvCxnSpPr>
            <a:cxnSpLocks/>
          </p:cNvCxnSpPr>
          <p:nvPr/>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5ED2DD05-B7DA-4548-8559-3C330A95A59B}"/>
              </a:ext>
              <a:ext uri="{C183D7F6-B498-43B3-948B-1728B52AA6E4}">
                <adec:decorative xmlns:adec="http://schemas.microsoft.com/office/drawing/2017/decorative" val="1"/>
              </a:ext>
            </a:extLst>
          </p:cNvPr>
          <p:cNvSpPr/>
          <p:nvPr/>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a:extLst>
              <a:ext uri="{FF2B5EF4-FFF2-40B4-BE49-F238E27FC236}">
                <a16:creationId xmlns:a16="http://schemas.microsoft.com/office/drawing/2014/main" id="{9B534B90-7DA2-E345-8750-23A209E659A3}"/>
              </a:ext>
              <a:ext uri="{C183D7F6-B498-43B3-948B-1728B52AA6E4}">
                <adec:decorative xmlns:adec="http://schemas.microsoft.com/office/drawing/2017/decorative" val="1"/>
              </a:ext>
            </a:extLst>
          </p:cNvPr>
          <p:cNvCxnSpPr>
            <a:cxnSpLocks/>
          </p:cNvCxnSpPr>
          <p:nvPr/>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20F06F09-4D82-3748-AED7-2C0611810068}"/>
              </a:ext>
              <a:ext uri="{C183D7F6-B498-43B3-948B-1728B52AA6E4}">
                <adec:decorative xmlns:adec="http://schemas.microsoft.com/office/drawing/2017/decorative" val="1"/>
              </a:ext>
            </a:extLst>
          </p:cNvPr>
          <p:cNvSpPr/>
          <p:nvPr/>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CC60C07F-C64B-CA40-9D84-ABB3079F81A9}"/>
              </a:ext>
              <a:ext uri="{C183D7F6-B498-43B3-948B-1728B52AA6E4}">
                <adec:decorative xmlns:adec="http://schemas.microsoft.com/office/drawing/2017/decorative" val="1"/>
              </a:ext>
            </a:extLst>
          </p:cNvPr>
          <p:cNvCxnSpPr>
            <a:cxnSpLocks/>
          </p:cNvCxnSpPr>
          <p:nvPr/>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DEADCA46-378E-3D45-B9B9-35A5CC4183B4}"/>
              </a:ext>
              <a:ext uri="{C183D7F6-B498-43B3-948B-1728B52AA6E4}">
                <adec:decorative xmlns:adec="http://schemas.microsoft.com/office/drawing/2017/decorative" val="1"/>
              </a:ext>
            </a:extLst>
          </p:cNvPr>
          <p:cNvSpPr/>
          <p:nvPr/>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52466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4937760" y="898524"/>
            <a:ext cx="6800850" cy="1325880"/>
          </a:xfrm>
        </p:spPr>
        <p:txBody>
          <a:bodyPr/>
          <a:lstStyle/>
          <a:p>
            <a:r>
              <a:rPr lang="en-US" dirty="0"/>
              <a:t>Conclusion</a:t>
            </a:r>
          </a:p>
        </p:txBody>
      </p:sp>
      <p:sp>
        <p:nvSpPr>
          <p:cNvPr id="12" name="Text Placeholder 11">
            <a:extLst>
              <a:ext uri="{FF2B5EF4-FFF2-40B4-BE49-F238E27FC236}">
                <a16:creationId xmlns:a16="http://schemas.microsoft.com/office/drawing/2014/main" id="{534736B3-AED1-4C54-B8E7-8E4D26E3B97F}"/>
              </a:ext>
            </a:extLst>
          </p:cNvPr>
          <p:cNvSpPr>
            <a:spLocks noGrp="1"/>
          </p:cNvSpPr>
          <p:nvPr>
            <p:ph type="body" sz="quarter" idx="20"/>
          </p:nvPr>
        </p:nvSpPr>
        <p:spPr>
          <a:xfrm>
            <a:off x="4937760" y="2359383"/>
            <a:ext cx="6336792" cy="3117685"/>
          </a:xfrm>
        </p:spPr>
        <p:txBody>
          <a:bodyPr/>
          <a:lstStyle/>
          <a:p>
            <a:pPr>
              <a:lnSpc>
                <a:spcPct val="150000"/>
              </a:lnSpc>
            </a:pPr>
            <a:r>
              <a:rPr lang="en-US" b="0" i="0" dirty="0">
                <a:solidFill>
                  <a:srgbClr val="000000"/>
                </a:solidFill>
                <a:effectLst/>
                <a:latin typeface="Söhne"/>
              </a:rPr>
              <a:t>In conclusion, our journey is driven by a commitment to transforming chronic illness management. Key insights focus on creating a world where individuals with chronic conditions can live with dignity, purpose, and hope. Our solution is a movement towards a healthier and more compassionate future.</a:t>
            </a:r>
            <a:endParaRPr lang="en-US" dirty="0">
              <a:solidFill>
                <a:srgbClr val="000000"/>
              </a:solidFill>
            </a:endParaRPr>
          </a:p>
        </p:txBody>
      </p:sp>
      <p:sp>
        <p:nvSpPr>
          <p:cNvPr id="4" name="Date Placeholder 3">
            <a:extLst>
              <a:ext uri="{FF2B5EF4-FFF2-40B4-BE49-F238E27FC236}">
                <a16:creationId xmlns:a16="http://schemas.microsoft.com/office/drawing/2014/main" id="{A50C75D2-5D5B-46F8-8017-90EEE14714AB}"/>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73BBD69A-115E-4656-A53E-500EC253A087}"/>
              </a:ext>
            </a:extLst>
          </p:cNvPr>
          <p:cNvSpPr>
            <a:spLocks noGrp="1"/>
          </p:cNvSpPr>
          <p:nvPr>
            <p:ph type="ftr" sz="quarter" idx="11"/>
          </p:nvPr>
        </p:nvSpPr>
        <p:spPr>
          <a:xfrm>
            <a:off x="7436167" y="6350000"/>
            <a:ext cx="2286000" cy="365125"/>
          </a:xfrm>
        </p:spPr>
        <p:txBody>
          <a:bodyPr/>
          <a:lstStyle/>
          <a:p>
            <a:r>
              <a:rPr lang="en-US" dirty="0"/>
              <a:t>SELENE</a:t>
            </a:r>
          </a:p>
        </p:txBody>
      </p:sp>
      <p:sp>
        <p:nvSpPr>
          <p:cNvPr id="6" name="Slide Number Placeholder 5">
            <a:extLst>
              <a:ext uri="{FF2B5EF4-FFF2-40B4-BE49-F238E27FC236}">
                <a16:creationId xmlns:a16="http://schemas.microsoft.com/office/drawing/2014/main" id="{7CA6FA97-1026-4096-AB75-6CB2D1A8B7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3721975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84664" y="1122363"/>
            <a:ext cx="5486400" cy="2387600"/>
          </a:xfrm>
        </p:spPr>
        <p:txBody>
          <a:bodyPr/>
          <a:lstStyle/>
          <a:p>
            <a:r>
              <a:rPr lang="en-US" dirty="0"/>
              <a:t>THANK YOU</a:t>
            </a: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Problem Definition</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a:normAutofit/>
          </a:bodyPr>
          <a:lstStyle/>
          <a:p>
            <a:r>
              <a:rPr lang="en-US" b="0" i="0" dirty="0">
                <a:solidFill>
                  <a:srgbClr val="000000"/>
                </a:solidFill>
                <a:effectLst/>
              </a:rPr>
              <a:t>Many people suffer with chronic illness which are a life long incurable disease, and along with this they suffer with mental health issues that plague their lives and these people can’t find a holistic support for the problems that they face in their lives.</a:t>
            </a:r>
            <a:endParaRPr lang="en-US" dirty="0">
              <a:solidFill>
                <a:srgbClr val="000000"/>
              </a:solidFill>
            </a:endParaRPr>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4937760" y="6353175"/>
            <a:ext cx="1097280" cy="365125"/>
          </a:xfrm>
        </p:spPr>
        <p:txBody>
          <a:bodyPr/>
          <a:lstStyle/>
          <a:p>
            <a:r>
              <a:rPr lang="en-US" dirty="0"/>
              <a:t>20XX</a:t>
            </a:r>
          </a:p>
        </p:txBody>
      </p:sp>
      <p:sp>
        <p:nvSpPr>
          <p:cNvPr id="37" name="Footer Placeholder 36">
            <a:extLst>
              <a:ext uri="{FF2B5EF4-FFF2-40B4-BE49-F238E27FC236}">
                <a16:creationId xmlns:a16="http://schemas.microsoft.com/office/drawing/2014/main" id="{5FA84566-6373-4E7B-AA6F-CA6C7346EC47}"/>
              </a:ext>
            </a:extLst>
          </p:cNvPr>
          <p:cNvSpPr>
            <a:spLocks noGrp="1"/>
          </p:cNvSpPr>
          <p:nvPr>
            <p:ph type="ftr" sz="quarter" idx="11"/>
          </p:nvPr>
        </p:nvSpPr>
        <p:spPr>
          <a:xfrm>
            <a:off x="7436167" y="6350000"/>
            <a:ext cx="2286000" cy="365125"/>
          </a:xfrm>
        </p:spPr>
        <p:txBody>
          <a:bodyPr/>
          <a:lstStyle/>
          <a:p>
            <a:r>
              <a:rPr lang="en-US" dirty="0"/>
              <a:t>SELENE</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37760" y="898524"/>
            <a:ext cx="6339840" cy="1325880"/>
          </a:xfrm>
        </p:spPr>
        <p:txBody>
          <a:bodyPr/>
          <a:lstStyle/>
          <a:p>
            <a:r>
              <a:rPr lang="en-US" dirty="0"/>
              <a:t>Sustainable development Goal</a:t>
            </a:r>
          </a:p>
        </p:txBody>
      </p:sp>
      <p:sp>
        <p:nvSpPr>
          <p:cNvPr id="17" name="Text Placeholder 16">
            <a:extLst>
              <a:ext uri="{FF2B5EF4-FFF2-40B4-BE49-F238E27FC236}">
                <a16:creationId xmlns:a16="http://schemas.microsoft.com/office/drawing/2014/main" id="{D3928F89-1741-4079-8DFF-2009EF9B9931}"/>
              </a:ext>
            </a:extLst>
          </p:cNvPr>
          <p:cNvSpPr>
            <a:spLocks noGrp="1"/>
          </p:cNvSpPr>
          <p:nvPr>
            <p:ph type="body" sz="quarter" idx="13"/>
          </p:nvPr>
        </p:nvSpPr>
        <p:spPr>
          <a:xfrm>
            <a:off x="4937759" y="2491865"/>
            <a:ext cx="6339839" cy="3199807"/>
          </a:xfrm>
        </p:spPr>
        <p:txBody>
          <a:bodyPr>
            <a:noAutofit/>
          </a:bodyPr>
          <a:lstStyle/>
          <a:p>
            <a:pPr>
              <a:lnSpc>
                <a:spcPct val="150000"/>
              </a:lnSpc>
            </a:pPr>
            <a:r>
              <a:rPr lang="en-US" sz="1800" b="0" i="0" dirty="0">
                <a:solidFill>
                  <a:srgbClr val="000000"/>
                </a:solidFill>
                <a:effectLst/>
              </a:rPr>
              <a:t>Our solution aligns with UN Sustainable Development Goal 3: Good Health and Well-being, specifically targeting Goal 3.4 to reduce premature mortality from non-communicable diseases. Our inspiration is rooted in making a meaningful impact on individuals' health and well-being.</a:t>
            </a:r>
            <a:endParaRPr lang="en-US" sz="1800" dirty="0">
              <a:solidFill>
                <a:srgbClr val="000000"/>
              </a:solidFill>
            </a:endParaRPr>
          </a:p>
        </p:txBody>
      </p:sp>
      <p:sp>
        <p:nvSpPr>
          <p:cNvPr id="8" name="Date Placeholder 7">
            <a:extLst>
              <a:ext uri="{FF2B5EF4-FFF2-40B4-BE49-F238E27FC236}">
                <a16:creationId xmlns:a16="http://schemas.microsoft.com/office/drawing/2014/main" id="{B3ACFBD1-CF18-4304-BC3A-FC464B0DB65A}"/>
              </a:ext>
            </a:extLst>
          </p:cNvPr>
          <p:cNvSpPr>
            <a:spLocks noGrp="1"/>
          </p:cNvSpPr>
          <p:nvPr>
            <p:ph type="dt" sz="half" idx="10"/>
          </p:nvPr>
        </p:nvSpPr>
        <p:spPr>
          <a:xfrm>
            <a:off x="4937760" y="6353175"/>
            <a:ext cx="1097280" cy="365125"/>
          </a:xfrm>
        </p:spPr>
        <p:txBody>
          <a:bodyPr/>
          <a:lstStyle/>
          <a:p>
            <a:r>
              <a:rPr lang="en-US" dirty="0"/>
              <a:t>20XX</a:t>
            </a:r>
          </a:p>
        </p:txBody>
      </p:sp>
      <p:sp>
        <p:nvSpPr>
          <p:cNvPr id="9" name="Footer Placeholder 8">
            <a:extLst>
              <a:ext uri="{FF2B5EF4-FFF2-40B4-BE49-F238E27FC236}">
                <a16:creationId xmlns:a16="http://schemas.microsoft.com/office/drawing/2014/main" id="{8D17D6B4-CFB8-4987-8B02-27797B688865}"/>
              </a:ext>
            </a:extLst>
          </p:cNvPr>
          <p:cNvSpPr>
            <a:spLocks noGrp="1"/>
          </p:cNvSpPr>
          <p:nvPr>
            <p:ph type="ftr" sz="quarter" idx="11"/>
          </p:nvPr>
        </p:nvSpPr>
        <p:spPr>
          <a:xfrm>
            <a:off x="7436167" y="6350000"/>
            <a:ext cx="2286000" cy="365125"/>
          </a:xfrm>
        </p:spPr>
        <p:txBody>
          <a:bodyPr/>
          <a:lstStyle/>
          <a:p>
            <a:r>
              <a:rPr lang="en-US" dirty="0"/>
              <a:t>SELENE</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41878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937760" y="1539551"/>
            <a:ext cx="6800850" cy="684854"/>
          </a:xfrm>
        </p:spPr>
        <p:txBody>
          <a:bodyPr>
            <a:normAutofit fontScale="90000"/>
          </a:bodyPr>
          <a:lstStyle/>
          <a:p>
            <a:r>
              <a:rPr lang="en-US" dirty="0"/>
              <a:t>SOLUTION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4914899" y="2496312"/>
            <a:ext cx="6665595" cy="3111386"/>
          </a:xfrm>
        </p:spPr>
        <p:txBody>
          <a:bodyPr vert="horz" lIns="91440" tIns="45720" rIns="91440" bIns="45720" rtlCol="0" anchor="t">
            <a:noAutofit/>
          </a:bodyPr>
          <a:lstStyle/>
          <a:p>
            <a:pPr>
              <a:lnSpc>
                <a:spcPct val="150000"/>
              </a:lnSpc>
            </a:pPr>
            <a:r>
              <a:rPr lang="en-US" sz="1800" b="0" i="0" dirty="0">
                <a:solidFill>
                  <a:srgbClr val="D1D5DB"/>
                </a:solidFill>
                <a:effectLst/>
                <a:latin typeface="Söhne"/>
              </a:rPr>
              <a:t>Our holistic approach integrates personalized care plans, telehealth consultations, mental health support, and a community platform. Each element plays a crucial role in addressing the unique needs of individuals dealing with chronic conditions.</a:t>
            </a:r>
            <a:endParaRPr lang="en-US" sz="1800" dirty="0"/>
          </a:p>
        </p:txBody>
      </p:sp>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E524A206-FA1A-4C14-B6FB-CD12350EE3DF}"/>
              </a:ext>
            </a:extLst>
          </p:cNvPr>
          <p:cNvSpPr>
            <a:spLocks noGrp="1"/>
          </p:cNvSpPr>
          <p:nvPr>
            <p:ph type="ftr" sz="quarter" idx="11"/>
          </p:nvPr>
        </p:nvSpPr>
        <p:spPr>
          <a:xfrm>
            <a:off x="7436167" y="6350000"/>
            <a:ext cx="2286000" cy="365125"/>
          </a:xfrm>
        </p:spPr>
        <p:txBody>
          <a:bodyPr/>
          <a:lstStyle/>
          <a:p>
            <a:r>
              <a:rPr lang="en-US" dirty="0"/>
              <a:t>SELENE</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896112"/>
            <a:ext cx="6800850" cy="1325880"/>
          </a:xfrm>
        </p:spPr>
        <p:txBody>
          <a:bodyPr/>
          <a:lstStyle/>
          <a:p>
            <a:r>
              <a:rPr lang="en-US" dirty="0"/>
              <a:t>Solution Architecture</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14399" y="2496312"/>
            <a:ext cx="6727371" cy="3465576"/>
          </a:xfrm>
        </p:spPr>
        <p:txBody>
          <a:bodyPr vert="horz" lIns="91440" tIns="45720" rIns="91440" bIns="45720" rtlCol="0" anchor="t">
            <a:normAutofit/>
          </a:bodyPr>
          <a:lstStyle/>
          <a:p>
            <a:pPr>
              <a:lnSpc>
                <a:spcPct val="150000"/>
              </a:lnSpc>
            </a:pPr>
            <a:r>
              <a:rPr lang="en-US" sz="1800" b="0" i="0" dirty="0">
                <a:solidFill>
                  <a:srgbClr val="000000"/>
                </a:solidFill>
                <a:effectLst/>
                <a:latin typeface="Söhne"/>
              </a:rPr>
              <a:t>The architecture centers on personalized care plans supported by telehealth, mental health modules, and a community platform. This design addresses gaps in current healthcare systems, offering a more holistic and effective solution.</a:t>
            </a:r>
            <a:endParaRPr lang="en-ZA" sz="1800" dirty="0">
              <a:solidFill>
                <a:srgbClr val="000000"/>
              </a:solidFill>
            </a:endParaRPr>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CA13291-3BED-433C-95D4-9FD6E2828B18}"/>
              </a:ext>
            </a:extLst>
          </p:cNvPr>
          <p:cNvSpPr>
            <a:spLocks noGrp="1"/>
          </p:cNvSpPr>
          <p:nvPr>
            <p:ph type="ftr" sz="quarter" idx="11"/>
          </p:nvPr>
        </p:nvSpPr>
        <p:spPr>
          <a:xfrm>
            <a:off x="5499886" y="6355080"/>
            <a:ext cx="2286000" cy="365125"/>
          </a:xfrm>
        </p:spPr>
        <p:txBody>
          <a:bodyPr/>
          <a:lstStyle/>
          <a:p>
            <a:r>
              <a:rPr lang="en-US" dirty="0"/>
              <a:t>SELENE</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62791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dirty="0"/>
              <a:t>Technology </a:t>
            </a:r>
            <a:br>
              <a:rPr lang="en-US" dirty="0"/>
            </a:br>
            <a:r>
              <a:rPr lang="en-US" dirty="0"/>
              <a:t>stack</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a:xfrm>
            <a:off x="914400" y="2206377"/>
            <a:ext cx="6800850" cy="3840480"/>
          </a:xfrm>
        </p:spPr>
        <p:txBody>
          <a:bodyPr vert="horz" lIns="91440" tIns="45720" rIns="91440" bIns="45720" rtlCol="0" anchor="t">
            <a:normAutofit/>
          </a:bodyPr>
          <a:lstStyle/>
          <a:p>
            <a:pPr>
              <a:lnSpc>
                <a:spcPct val="150000"/>
              </a:lnSpc>
            </a:pPr>
            <a:r>
              <a:rPr lang="en-US" b="0" i="0" dirty="0">
                <a:solidFill>
                  <a:srgbClr val="D1D5DB"/>
                </a:solidFill>
                <a:effectLst/>
                <a:latin typeface="Söhne"/>
              </a:rPr>
              <a:t>Our technology stack includes user-friendly interfaces, secure data storage, telehealth platforms, and community-building tools. The integration plan ensures a cohesive and integrated user experience, enhancing accessibility and usability.</a:t>
            </a:r>
          </a:p>
          <a:p>
            <a:pPr marL="285750" indent="-285750">
              <a:lnSpc>
                <a:spcPct val="150000"/>
              </a:lnSpc>
              <a:buFont typeface="Arial" panose="020B0604020202020204" pitchFamily="34" charset="0"/>
              <a:buChar char="•"/>
            </a:pPr>
            <a:r>
              <a:rPr lang="en-US" noProof="1">
                <a:solidFill>
                  <a:srgbClr val="D1D5DB"/>
                </a:solidFill>
                <a:latin typeface="Söhne"/>
              </a:rPr>
              <a:t>Front End (HTML, CSS, Javascript)</a:t>
            </a:r>
          </a:p>
          <a:p>
            <a:pPr marL="285750" indent="-285750">
              <a:lnSpc>
                <a:spcPct val="150000"/>
              </a:lnSpc>
              <a:buFont typeface="Arial" panose="020B0604020202020204" pitchFamily="34" charset="0"/>
              <a:buChar char="•"/>
            </a:pPr>
            <a:r>
              <a:rPr lang="en-US" noProof="1">
                <a:solidFill>
                  <a:srgbClr val="D1D5DB"/>
                </a:solidFill>
                <a:latin typeface="Söhne"/>
              </a:rPr>
              <a:t>Back End (</a:t>
            </a:r>
            <a:r>
              <a:rPr lang="en-IN" b="0" i="0" dirty="0">
                <a:solidFill>
                  <a:srgbClr val="D1D5DB"/>
                </a:solidFill>
                <a:effectLst/>
                <a:latin typeface="Söhne"/>
              </a:rPr>
              <a:t>Node.js, Flask, or Django)</a:t>
            </a:r>
            <a:endParaRPr lang="en-US" noProof="1">
              <a:solidFill>
                <a:srgbClr val="D1D5DB"/>
              </a:solidFill>
              <a:latin typeface="Söhne"/>
            </a:endParaRPr>
          </a:p>
          <a:p>
            <a:pPr marL="285750" indent="-285750">
              <a:lnSpc>
                <a:spcPct val="150000"/>
              </a:lnSpc>
              <a:buFont typeface="Arial" panose="020B0604020202020204" pitchFamily="34" charset="0"/>
              <a:buChar char="•"/>
            </a:pPr>
            <a:r>
              <a:rPr lang="en-US" noProof="1">
                <a:solidFill>
                  <a:srgbClr val="D1D5DB"/>
                </a:solidFill>
                <a:latin typeface="Söhne"/>
              </a:rPr>
              <a:t>AI Technologies (LLM, Tensorflow, Recommendation System)</a:t>
            </a:r>
            <a:endParaRPr lang="en-ZA" noProof="1"/>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SELENE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937760" y="898525"/>
            <a:ext cx="6400800" cy="1325880"/>
          </a:xfrm>
        </p:spPr>
        <p:txBody>
          <a:bodyPr>
            <a:normAutofit/>
          </a:bodyPr>
          <a:lstStyle/>
          <a:p>
            <a:r>
              <a:rPr lang="en-US" dirty="0"/>
              <a:t>Pain Points and aspirations</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sz="quarter" idx="13"/>
          </p:nvPr>
        </p:nvSpPr>
        <p:spPr>
          <a:xfrm>
            <a:off x="4937760" y="2254670"/>
            <a:ext cx="6400800" cy="4114800"/>
          </a:xfrm>
        </p:spPr>
        <p:txBody>
          <a:bodyPr vert="horz" lIns="91440" tIns="45720" rIns="91440" bIns="45720" rtlCol="0" anchor="t">
            <a:noAutofit/>
          </a:bodyPr>
          <a:lstStyle/>
          <a:p>
            <a:pPr>
              <a:lnSpc>
                <a:spcPct val="150000"/>
              </a:lnSpc>
            </a:pPr>
            <a:r>
              <a:rPr lang="en-US" b="0" i="0" dirty="0">
                <a:solidFill>
                  <a:srgbClr val="000000"/>
                </a:solidFill>
                <a:effectLst/>
                <a:latin typeface="Söhne"/>
              </a:rPr>
              <a:t>Our startup recognizes the daily challenges individuals with chronic illnesses, such as arthritis, endure, including navigating complex healthcare systems and coping with emotional and social isolation. By addressing these pain points, we aim to provide more than just physical relief; our solution is designed to understand and fulfill the diverse aspirations of individuals, fostering emotional well-being and empowering them to reclaim control over their lives.</a:t>
            </a:r>
            <a:endParaRPr lang="en-US" dirty="0">
              <a:solidFill>
                <a:srgbClr val="000000"/>
              </a:solidFill>
            </a:endParaRPr>
          </a:p>
        </p:txBody>
      </p:sp>
      <p:sp>
        <p:nvSpPr>
          <p:cNvPr id="4" name="Date Placeholder 3">
            <a:extLst>
              <a:ext uri="{FF2B5EF4-FFF2-40B4-BE49-F238E27FC236}">
                <a16:creationId xmlns:a16="http://schemas.microsoft.com/office/drawing/2014/main" id="{783DCDC2-CD20-4DB5-9E57-C77BD206EA93}"/>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36CE3610-5D4C-4D4E-9629-C65577BBB474}"/>
              </a:ext>
            </a:extLst>
          </p:cNvPr>
          <p:cNvSpPr>
            <a:spLocks noGrp="1"/>
          </p:cNvSpPr>
          <p:nvPr>
            <p:ph type="ftr" sz="quarter" idx="11"/>
          </p:nvPr>
        </p:nvSpPr>
        <p:spPr>
          <a:xfrm>
            <a:off x="7436167" y="6350000"/>
            <a:ext cx="2286000" cy="365125"/>
          </a:xfrm>
        </p:spPr>
        <p:txBody>
          <a:bodyPr/>
          <a:lstStyle/>
          <a:p>
            <a:r>
              <a:rPr lang="en-US" dirty="0"/>
              <a:t>SELENE</a:t>
            </a:r>
          </a:p>
        </p:txBody>
      </p:sp>
      <p:sp>
        <p:nvSpPr>
          <p:cNvPr id="6" name="Slide Number Placeholder 5">
            <a:extLst>
              <a:ext uri="{FF2B5EF4-FFF2-40B4-BE49-F238E27FC236}">
                <a16:creationId xmlns:a16="http://schemas.microsoft.com/office/drawing/2014/main" id="{AEB35E65-4915-4C63-8216-0ED593FFC50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552574" y="896112"/>
            <a:ext cx="9725026" cy="1325880"/>
          </a:xfrm>
        </p:spPr>
        <p:txBody>
          <a:bodyPr/>
          <a:lstStyle/>
          <a:p>
            <a:r>
              <a:rPr lang="en-ZA" dirty="0"/>
              <a:t>Prototype</a:t>
            </a:r>
          </a:p>
        </p:txBody>
      </p:sp>
      <p:sp>
        <p:nvSpPr>
          <p:cNvPr id="3" name="Content Placeholder 2">
            <a:extLst>
              <a:ext uri="{FF2B5EF4-FFF2-40B4-BE49-F238E27FC236}">
                <a16:creationId xmlns:a16="http://schemas.microsoft.com/office/drawing/2014/main" id="{D026614D-21E6-483C-8FE2-C9CF4346C75C}"/>
              </a:ext>
            </a:extLst>
          </p:cNvPr>
          <p:cNvSpPr>
            <a:spLocks noGrp="1"/>
          </p:cNvSpPr>
          <p:nvPr>
            <p:ph sz="half" idx="1"/>
          </p:nvPr>
        </p:nvSpPr>
        <p:spPr>
          <a:xfrm>
            <a:off x="1552574" y="2221992"/>
            <a:ext cx="5464046" cy="2103120"/>
          </a:xfrm>
        </p:spPr>
        <p:txBody>
          <a:bodyPr>
            <a:normAutofit fontScale="92500"/>
          </a:bodyPr>
          <a:lstStyle/>
          <a:p>
            <a:pPr algn="l">
              <a:lnSpc>
                <a:spcPct val="200000"/>
              </a:lnSpc>
            </a:pPr>
            <a:r>
              <a:rPr lang="en-US" sz="1800" b="0" i="0" dirty="0">
                <a:solidFill>
                  <a:srgbClr val="000000"/>
                </a:solidFill>
                <a:effectLst/>
                <a:latin typeface="Söhne"/>
              </a:rPr>
              <a:t>Our prototype showcases scalability, emphasizing a user-friendly interface, secure data handling, and the potential for widespread adoption. It illustrates the seamless integration of telehealth and community features.</a:t>
            </a:r>
            <a:endParaRPr lang="en-US" sz="1800" dirty="0">
              <a:solidFill>
                <a:srgbClr val="000000"/>
              </a:solidFill>
            </a:endParaRPr>
          </a:p>
        </p:txBody>
      </p:sp>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a:xfrm>
            <a:off x="1554480" y="6353175"/>
            <a:ext cx="1097280" cy="365125"/>
          </a:xfrm>
        </p:spPr>
        <p:txBody>
          <a:bodyPr/>
          <a:lstStyle/>
          <a:p>
            <a:r>
              <a:rPr lang="en-US" dirty="0"/>
              <a:t>20XX</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a:xfrm>
            <a:off x="5744527" y="6350000"/>
            <a:ext cx="2286000" cy="365125"/>
          </a:xfrm>
        </p:spPr>
        <p:txBody>
          <a:bodyPr/>
          <a:lstStyle/>
          <a:p>
            <a:r>
              <a:rPr lang="en-US" dirty="0"/>
              <a:t>SELENE</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206939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a:xfrm>
            <a:off x="1554480" y="6353175"/>
            <a:ext cx="1097280" cy="365125"/>
          </a:xfrm>
        </p:spPr>
        <p:txBody>
          <a:bodyPr/>
          <a:lstStyle/>
          <a:p>
            <a:r>
              <a:rPr lang="en-US" dirty="0"/>
              <a:t>20XX</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a:xfrm>
            <a:off x="5744527" y="6350000"/>
            <a:ext cx="2286000" cy="365125"/>
          </a:xfrm>
        </p:spPr>
        <p:txBody>
          <a:bodyPr/>
          <a:lstStyle/>
          <a:p>
            <a:r>
              <a:rPr lang="en-US" dirty="0"/>
              <a:t>SELENE</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9</a:t>
            </a:fld>
            <a:endParaRPr lang="en-US" dirty="0"/>
          </a:p>
        </p:txBody>
      </p:sp>
      <p:pic>
        <p:nvPicPr>
          <p:cNvPr id="5" name="Picture 4">
            <a:extLst>
              <a:ext uri="{FF2B5EF4-FFF2-40B4-BE49-F238E27FC236}">
                <a16:creationId xmlns:a16="http://schemas.microsoft.com/office/drawing/2014/main" id="{5A0F91CC-860C-8F40-3A14-F6863FDAE37B}"/>
              </a:ext>
            </a:extLst>
          </p:cNvPr>
          <p:cNvPicPr>
            <a:picLocks noChangeAspect="1"/>
          </p:cNvPicPr>
          <p:nvPr/>
        </p:nvPicPr>
        <p:blipFill>
          <a:blip r:embed="rId2"/>
          <a:stretch>
            <a:fillRect/>
          </a:stretch>
        </p:blipFill>
        <p:spPr>
          <a:xfrm>
            <a:off x="7293701" y="1093948"/>
            <a:ext cx="3776335" cy="4177175"/>
          </a:xfrm>
          <a:prstGeom prst="rect">
            <a:avLst/>
          </a:prstGeom>
        </p:spPr>
      </p:pic>
      <p:pic>
        <p:nvPicPr>
          <p:cNvPr id="10" name="Picture 9">
            <a:extLst>
              <a:ext uri="{FF2B5EF4-FFF2-40B4-BE49-F238E27FC236}">
                <a16:creationId xmlns:a16="http://schemas.microsoft.com/office/drawing/2014/main" id="{6E355BB7-DEA2-F804-E36E-B414BF073AC2}"/>
              </a:ext>
            </a:extLst>
          </p:cNvPr>
          <p:cNvPicPr>
            <a:picLocks noChangeAspect="1"/>
          </p:cNvPicPr>
          <p:nvPr/>
        </p:nvPicPr>
        <p:blipFill>
          <a:blip r:embed="rId3"/>
          <a:stretch>
            <a:fillRect/>
          </a:stretch>
        </p:blipFill>
        <p:spPr>
          <a:xfrm>
            <a:off x="1905698" y="1093948"/>
            <a:ext cx="3838829" cy="4221633"/>
          </a:xfrm>
          <a:prstGeom prst="rect">
            <a:avLst/>
          </a:prstGeom>
        </p:spPr>
      </p:pic>
    </p:spTree>
    <p:extLst>
      <p:ext uri="{BB962C8B-B14F-4D97-AF65-F5344CB8AC3E}">
        <p14:creationId xmlns:p14="http://schemas.microsoft.com/office/powerpoint/2010/main" val="374659979"/>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 id="{F7F8C356-31EF-4F77-9327-20EDE6871B3D}" vid="{7DADADB3-66BB-48D3-AA25-3DEAB7CAA1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0DA2CF-4896-4B03-AE27-7F4BBB1B6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19A930-1B99-4E6A-8FC0-F4EC96DB90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B8D7BA3-8A6F-4F51-B1EE-3B01AA004FC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Colorful abstract pitch deck</Template>
  <TotalTime>263</TotalTime>
  <Words>523</Words>
  <Application>Microsoft Office PowerPoint</Application>
  <PresentationFormat>Widescreen</PresentationFormat>
  <Paragraphs>61</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 Next LT Pro</vt:lpstr>
      <vt:lpstr>Calibri</vt:lpstr>
      <vt:lpstr>Söhne</vt:lpstr>
      <vt:lpstr>Office Theme</vt:lpstr>
      <vt:lpstr>SELĒNE</vt:lpstr>
      <vt:lpstr>Problem Definition</vt:lpstr>
      <vt:lpstr>Sustainable development Goal</vt:lpstr>
      <vt:lpstr>SOLUTION</vt:lpstr>
      <vt:lpstr>Solution Architecture</vt:lpstr>
      <vt:lpstr>Technology  stack</vt:lpstr>
      <vt:lpstr>Pain Points and aspirations</vt:lpstr>
      <vt:lpstr>Prototype</vt:lpstr>
      <vt:lpstr>PowerPoint Presentation</vt:lpstr>
      <vt:lpstr>Future Expansion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SELĒNE</dc:title>
  <dc:creator>Melvin Mamidi</dc:creator>
  <cp:lastModifiedBy>Melvin Mamidi</cp:lastModifiedBy>
  <cp:revision>5</cp:revision>
  <dcterms:created xsi:type="dcterms:W3CDTF">2023-12-15T13:03:51Z</dcterms:created>
  <dcterms:modified xsi:type="dcterms:W3CDTF">2023-12-16T08:58:07Z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