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8" r:id="rId6"/>
    <p:sldId id="267" r:id="rId7"/>
    <p:sldId id="263" r:id="rId8"/>
    <p:sldId id="269" r:id="rId9"/>
    <p:sldId id="274" r:id="rId10"/>
    <p:sldId id="271" r:id="rId11"/>
    <p:sldId id="272" r:id="rId12"/>
    <p:sldId id="276" r:id="rId13"/>
    <p:sldId id="275" r:id="rId14"/>
    <p:sldId id="280" r:id="rId15"/>
    <p:sldId id="278" r:id="rId16"/>
    <p:sldId id="282" r:id="rId17"/>
    <p:sldId id="279"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7D5"/>
    <a:srgbClr val="0432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140" d="100"/>
          <a:sy n="140" d="100"/>
        </p:scale>
        <p:origin x="232"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56DFB05-EE6F-4C0C-8301-F590CF77D61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2B788-A597-4234-8FCA-A9C1FB1C053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DFB05-EE6F-4C0C-8301-F590CF77D61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2B788-A597-4234-8FCA-A9C1FB1C053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file:////var/folders/c2/05w77s1x5w9djy5v5gvvy03w0000gn/T/com.microsoft.Powerpoint/converted_emf.emf" TargetMode="Externa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5"/>
          <p:cNvGrpSpPr/>
          <p:nvPr/>
        </p:nvGrpSpPr>
        <p:grpSpPr>
          <a:xfrm>
            <a:off x="1743586" y="847307"/>
            <a:ext cx="8544800" cy="1783147"/>
            <a:chOff x="221256" y="541180"/>
            <a:chExt cx="11766177" cy="1496291"/>
          </a:xfrm>
        </p:grpSpPr>
        <p:sp>
          <p:nvSpPr>
            <p:cNvPr id="5" name="圆角矩形 3"/>
            <p:cNvSpPr/>
            <p:nvPr/>
          </p:nvSpPr>
          <p:spPr>
            <a:xfrm>
              <a:off x="221256" y="541180"/>
              <a:ext cx="11766177" cy="1496291"/>
            </a:xfrm>
            <a:prstGeom prst="roundRect">
              <a:avLst/>
            </a:prstGeom>
            <a:solidFill>
              <a:srgbClr val="3400BA"/>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5832FF"/>
                </a:solidFill>
              </a:endParaRPr>
            </a:p>
          </p:txBody>
        </p:sp>
        <p:sp>
          <p:nvSpPr>
            <p:cNvPr id="6" name="文本框 5"/>
            <p:cNvSpPr txBox="1"/>
            <p:nvPr/>
          </p:nvSpPr>
          <p:spPr>
            <a:xfrm>
              <a:off x="1089818" y="1018148"/>
              <a:ext cx="9768162" cy="490702"/>
            </a:xfrm>
            <a:prstGeom prst="rect">
              <a:avLst/>
            </a:prstGeom>
            <a:noFill/>
          </p:spPr>
          <p:txBody>
            <a:bodyPr wrap="square" rtlCol="0">
              <a:spAutoFit/>
            </a:bodyPr>
            <a:lstStyle/>
            <a:p>
              <a:pPr algn="ctr"/>
              <a:r>
                <a:rPr kumimoji="1" lang="zh-CN" altLang="en-US" sz="3200" dirty="0">
                  <a:solidFill>
                    <a:schemeClr val="bg1"/>
                  </a:solidFill>
                </a:rPr>
                <a:t>基于强化学习的动态网络调优</a:t>
              </a:r>
              <a:endParaRPr kumimoji="1" lang="en-US" altLang="zh-CN" sz="3200" dirty="0">
                <a:solidFill>
                  <a:schemeClr val="bg1"/>
                </a:solidFill>
              </a:endParaRPr>
            </a:p>
          </p:txBody>
        </p:sp>
      </p:grpSp>
      <p:sp>
        <p:nvSpPr>
          <p:cNvPr id="7" name="文本框 6"/>
          <p:cNvSpPr txBox="1"/>
          <p:nvPr/>
        </p:nvSpPr>
        <p:spPr>
          <a:xfrm>
            <a:off x="2656442" y="4118848"/>
            <a:ext cx="6719089" cy="1323439"/>
          </a:xfrm>
          <a:prstGeom prst="rect">
            <a:avLst/>
          </a:prstGeom>
          <a:noFill/>
        </p:spPr>
        <p:txBody>
          <a:bodyPr wrap="square" rtlCol="0">
            <a:spAutoFit/>
          </a:bodyPr>
          <a:lstStyle/>
          <a:p>
            <a:pPr algn="ctr"/>
            <a:r>
              <a:rPr kumimoji="1" lang="zh-CN" altLang="en-US" sz="1600" dirty="0"/>
              <a:t>杨绿溪、李春国教授</a:t>
            </a:r>
            <a:endParaRPr kumimoji="1" lang="en-US" altLang="zh-CN" sz="1600" dirty="0"/>
          </a:p>
          <a:p>
            <a:pPr algn="ctr"/>
            <a:r>
              <a:rPr kumimoji="1" lang="zh-CN" altLang="en-US" sz="1600" dirty="0"/>
              <a:t>张征明、华梦、张翔宇、侯坤林、李承祥、张天怡</a:t>
            </a:r>
            <a:endParaRPr kumimoji="1" lang="zh-CN" altLang="en-US" sz="1600" dirty="0"/>
          </a:p>
          <a:p>
            <a:pPr algn="ctr"/>
            <a:r>
              <a:rPr kumimoji="1" lang="zh-CN" altLang="en-US" sz="1600" dirty="0"/>
              <a:t>电子信息与工程学院</a:t>
            </a:r>
            <a:endParaRPr kumimoji="1" lang="en-US" altLang="zh-CN" sz="1600" dirty="0"/>
          </a:p>
          <a:p>
            <a:pPr algn="ctr"/>
            <a:r>
              <a:rPr kumimoji="1" lang="zh-CN" altLang="en-US" sz="1600" dirty="0"/>
              <a:t>东南大学</a:t>
            </a:r>
            <a:endParaRPr kumimoji="1" lang="en-US" altLang="zh-CN" sz="1600" dirty="0"/>
          </a:p>
          <a:p>
            <a:pPr algn="ctr"/>
            <a:r>
              <a:rPr kumimoji="1" lang="en-US" altLang="zh-CN" sz="1600" dirty="0"/>
              <a:t>June</a:t>
            </a:r>
            <a:r>
              <a:rPr kumimoji="1" lang="zh-CN" altLang="en-US" sz="1600" dirty="0"/>
              <a:t> </a:t>
            </a:r>
            <a:r>
              <a:rPr kumimoji="1" lang="en-US" altLang="zh-CN" sz="1600" dirty="0"/>
              <a:t>13, 2019</a:t>
            </a:r>
            <a:endParaRPr kumimoji="1" lang="en-US" altLang="zh-CN" sz="1600" dirty="0"/>
          </a:p>
        </p:txBody>
      </p:sp>
      <p:pic>
        <p:nvPicPr>
          <p:cNvPr id="3" name="图片 2"/>
          <p:cNvPicPr>
            <a:picLocks noChangeAspect="1"/>
          </p:cNvPicPr>
          <p:nvPr/>
        </p:nvPicPr>
        <p:blipFill>
          <a:blip r:link="rId1"/>
          <a:stretch>
            <a:fillRect/>
          </a:stretch>
        </p:blipFill>
        <p:spPr>
          <a:xfrm>
            <a:off x="2794000" y="1270000"/>
            <a:ext cx="63500" cy="76200"/>
          </a:xfrm>
          <a:prstGeom prst="rect">
            <a:avLst/>
          </a:prstGeom>
        </p:spPr>
      </p:pic>
      <p:pic>
        <p:nvPicPr>
          <p:cNvPr id="8" name="图片 7"/>
          <p:cNvPicPr>
            <a:picLocks noChangeAspect="1"/>
          </p:cNvPicPr>
          <p:nvPr/>
        </p:nvPicPr>
        <p:blipFill>
          <a:blip r:link="rId1"/>
          <a:stretch>
            <a:fillRect/>
          </a:stretch>
        </p:blipFill>
        <p:spPr>
          <a:xfrm>
            <a:off x="2794000" y="1270000"/>
            <a:ext cx="63500" cy="76200"/>
          </a:xfrm>
          <a:prstGeom prst="rect">
            <a:avLst/>
          </a:prstGeom>
        </p:spPr>
      </p:pic>
      <p:pic>
        <p:nvPicPr>
          <p:cNvPr id="9" name="图片 8"/>
          <p:cNvPicPr>
            <a:picLocks noChangeAspect="1"/>
          </p:cNvPicPr>
          <p:nvPr/>
        </p:nvPicPr>
        <p:blipFill>
          <a:blip r:link="rId1"/>
          <a:stretch>
            <a:fillRect/>
          </a:stretch>
        </p:blipFill>
        <p:spPr>
          <a:xfrm>
            <a:off x="1270000" y="1270000"/>
            <a:ext cx="63500" cy="7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方案设计</a:t>
            </a:r>
            <a:endParaRPr kumimoji="1" lang="zh-CN" altLang="en-US" sz="3600" dirty="0">
              <a:solidFill>
                <a:schemeClr val="bg1"/>
              </a:solidFill>
            </a:endParaRPr>
          </a:p>
        </p:txBody>
      </p:sp>
      <p:sp>
        <p:nvSpPr>
          <p:cNvPr id="6" name="文本框 5"/>
          <p:cNvSpPr txBox="1"/>
          <p:nvPr/>
        </p:nvSpPr>
        <p:spPr>
          <a:xfrm>
            <a:off x="224365" y="1911476"/>
            <a:ext cx="4297174" cy="830997"/>
          </a:xfrm>
          <a:prstGeom prst="rect">
            <a:avLst/>
          </a:prstGeom>
          <a:noFill/>
        </p:spPr>
        <p:txBody>
          <a:bodyPr wrap="square" rtlCol="0">
            <a:spAutoFit/>
          </a:bodyPr>
          <a:lstStyle/>
          <a:p>
            <a:r>
              <a:rPr kumimoji="1" lang="zh-CN" altLang="en-US" sz="1600" dirty="0"/>
              <a:t>假设条件：网内任意</a:t>
            </a:r>
            <a:r>
              <a:rPr kumimoji="1" lang="en-US" altLang="zh-CN" sz="1600" dirty="0"/>
              <a:t>AP</a:t>
            </a:r>
            <a:r>
              <a:rPr kumimoji="1" lang="zh-CN" altLang="en-US" sz="1600" dirty="0"/>
              <a:t>之间的同频干扰正相关于相同信道</a:t>
            </a:r>
            <a:r>
              <a:rPr kumimoji="1" lang="en-US" altLang="zh-CN" sz="1600" dirty="0"/>
              <a:t>AP</a:t>
            </a:r>
            <a:r>
              <a:rPr kumimoji="1" lang="zh-CN" altLang="en-US" sz="1600" dirty="0"/>
              <a:t>发射功率和路损。若两</a:t>
            </a:r>
            <a:r>
              <a:rPr kumimoji="1" lang="en-US" altLang="zh-CN" sz="1600" dirty="0"/>
              <a:t>AP</a:t>
            </a:r>
            <a:r>
              <a:rPr kumimoji="1" lang="zh-CN" altLang="en-US" sz="1600" dirty="0"/>
              <a:t>之间处于同一信道，且</a:t>
            </a:r>
            <a:r>
              <a:rPr kumimoji="1" lang="en-US" altLang="zh-CN" sz="1600" dirty="0"/>
              <a:t>RSSI</a:t>
            </a:r>
            <a:r>
              <a:rPr kumimoji="1" lang="zh-CN" altLang="en-US" sz="1600" dirty="0"/>
              <a:t> 较大，则同频干扰大。</a:t>
            </a:r>
            <a:endParaRPr kumimoji="1" lang="zh-CN" altLang="en-US" sz="1600" dirty="0"/>
          </a:p>
        </p:txBody>
      </p:sp>
      <p:sp>
        <p:nvSpPr>
          <p:cNvPr id="7" name="文本框 6"/>
          <p:cNvSpPr txBox="1"/>
          <p:nvPr/>
        </p:nvSpPr>
        <p:spPr>
          <a:xfrm>
            <a:off x="6992471" y="995046"/>
            <a:ext cx="1534884" cy="369332"/>
          </a:xfrm>
          <a:prstGeom prst="rect">
            <a:avLst/>
          </a:prstGeom>
          <a:noFill/>
        </p:spPr>
        <p:txBody>
          <a:bodyPr wrap="square" rtlCol="0">
            <a:spAutoFit/>
          </a:bodyPr>
          <a:lstStyle/>
          <a:p>
            <a:r>
              <a:rPr kumimoji="1" lang="zh-CN" altLang="en-US" b="1" dirty="0">
                <a:solidFill>
                  <a:srgbClr val="3537D5"/>
                </a:solidFill>
              </a:rPr>
              <a:t>强化学习</a:t>
            </a:r>
            <a:endParaRPr kumimoji="1" lang="en-US" altLang="zh-CN" b="1" dirty="0">
              <a:solidFill>
                <a:srgbClr val="3537D5"/>
              </a:solidFill>
            </a:endParaRPr>
          </a:p>
        </p:txBody>
      </p:sp>
      <p:sp>
        <p:nvSpPr>
          <p:cNvPr id="8" name="文本框 7"/>
          <p:cNvSpPr txBox="1"/>
          <p:nvPr/>
        </p:nvSpPr>
        <p:spPr>
          <a:xfrm>
            <a:off x="214196" y="2976194"/>
            <a:ext cx="4297174" cy="830997"/>
          </a:xfrm>
          <a:prstGeom prst="rect">
            <a:avLst/>
          </a:prstGeom>
          <a:noFill/>
        </p:spPr>
        <p:txBody>
          <a:bodyPr wrap="square" rtlCol="0">
            <a:spAutoFit/>
          </a:bodyPr>
          <a:lstStyle/>
          <a:p>
            <a:r>
              <a:rPr kumimoji="1" lang="zh-CN" altLang="en-US" sz="1600" b="1" dirty="0">
                <a:solidFill>
                  <a:srgbClr val="3537D5"/>
                </a:solidFill>
              </a:rPr>
              <a:t>合理配置方案</a:t>
            </a:r>
            <a:r>
              <a:rPr kumimoji="1" lang="zh-CN" altLang="en-US" sz="1600" dirty="0"/>
              <a:t>：保持所有同频</a:t>
            </a:r>
            <a:r>
              <a:rPr kumimoji="1" lang="en-US" altLang="zh-CN" sz="1600" dirty="0"/>
              <a:t>AP</a:t>
            </a:r>
            <a:r>
              <a:rPr kumimoji="1" lang="zh-CN" altLang="en-US" sz="1600" dirty="0"/>
              <a:t>的相互之间的</a:t>
            </a:r>
            <a:r>
              <a:rPr kumimoji="1" lang="en-US" altLang="zh-CN" sz="1600" dirty="0"/>
              <a:t>RSSI</a:t>
            </a:r>
            <a:r>
              <a:rPr kumimoji="1" lang="zh-CN" altLang="en-US" sz="1600" dirty="0"/>
              <a:t>最小以降低组内同频干扰，同时保证同</a:t>
            </a:r>
            <a:r>
              <a:rPr kumimoji="1" lang="en-US" altLang="zh-CN" sz="1600" dirty="0"/>
              <a:t>AP</a:t>
            </a:r>
            <a:r>
              <a:rPr kumimoji="1" lang="zh-CN" altLang="en-US" sz="1600" dirty="0"/>
              <a:t>下负载均衡。</a:t>
            </a:r>
            <a:endParaRPr kumimoji="1" lang="zh-CN" altLang="en-US" sz="1600" dirty="0"/>
          </a:p>
        </p:txBody>
      </p:sp>
      <mc:AlternateContent xmlns:mc="http://schemas.openxmlformats.org/markup-compatibility/2006">
        <mc:Choice xmlns:a14="http://schemas.microsoft.com/office/drawing/2010/main" Requires="a14">
          <p:sp>
            <p:nvSpPr>
              <p:cNvPr id="9" name="文本框 8">
                <a:extLst>
                  <a:ext uri="{FF2B5EF4-FFF2-40B4-BE49-F238E27FC236}">
                    <a14:artisticCrisscrossEtching id="{9AF2114C-28E0-D043-A3C6-98EA17337A1D}"/>
                  </a:ext>
                </a:extLst>
              </p:cNvPr>
              <p:cNvSpPr txBox="1"/>
              <p:nvPr/>
            </p:nvSpPr>
            <p:spPr>
              <a:xfrm>
                <a:off x="-109331" y="4403638"/>
                <a:ext cx="6654495" cy="388120"/>
              </a:xfrm>
              <a:prstGeom prst="rect">
                <a:avLst/>
              </a:prstGeom>
              <a:noFill/>
            </p:spPr>
            <p:txBody>
              <a:bodyPr wrap="square" rtlCol="0">
                <a:spAutoFit/>
              </a:bodyPr>
              <a:lstStyle/>
              <a:p>
                <a14:m>
                  <m:oMath xmlns:m="http://schemas.openxmlformats.org/officeDocument/2006/math">
                    <m:r>
                      <a:rPr kumimoji="1" lang="zh-CN" altLang="en-US" sz="1400" i="1" smtClean="0">
                        <a:latin typeface="Cambria Math" panose="02040503050406030204" pitchFamily="18" charset="0"/>
                      </a:rPr>
                      <m:t>（</m:t>
                    </m:r>
                    <m:sSub>
                      <m:sSubPr>
                        <m:ctrlPr>
                          <a:rPr kumimoji="1" lang="en-US" altLang="zh-CN" sz="1400" b="0" i="1" smtClean="0">
                            <a:latin typeface="Cambria Math" panose="02040503050406030204" pitchFamily="18" charset="0"/>
                          </a:rPr>
                        </m:ctrlPr>
                      </m:sSubPr>
                      <m:e>
                        <m:r>
                          <a:rPr kumimoji="1" lang="en-US" altLang="zh-CN" sz="1400" b="0" i="1" smtClean="0">
                            <a:latin typeface="Cambria Math" panose="02040503050406030204" pitchFamily="18" charset="0"/>
                          </a:rPr>
                          <m:t>𝐶</m:t>
                        </m:r>
                      </m:e>
                      <m:sub>
                        <m:r>
                          <a:rPr kumimoji="1" lang="en-US" altLang="zh-CN" sz="1400" b="0" i="1" smtClean="0">
                            <a:latin typeface="Cambria Math" panose="02040503050406030204" pitchFamily="18" charset="0"/>
                          </a:rPr>
                          <m:t>1</m:t>
                        </m:r>
                      </m:sub>
                    </m:sSub>
                    <m:sSub>
                      <m:sSubPr>
                        <m:ctrlPr>
                          <a:rPr kumimoji="1" lang="en-US" altLang="zh-CN" sz="1400" b="0" i="1" smtClean="0">
                            <a:latin typeface="Cambria Math" panose="02040503050406030204" pitchFamily="18" charset="0"/>
                          </a:rPr>
                        </m:ctrlPr>
                      </m:sSubPr>
                      <m:e>
                        <m:r>
                          <a:rPr kumimoji="1" lang="en-US" altLang="zh-CN" sz="1400" b="0" i="1" smtClean="0">
                            <a:latin typeface="Cambria Math" panose="02040503050406030204" pitchFamily="18" charset="0"/>
                          </a:rPr>
                          <m:t>,</m:t>
                        </m:r>
                        <m:r>
                          <a:rPr kumimoji="1" lang="en-US" altLang="zh-CN" sz="1400" b="0" i="1" smtClean="0">
                            <a:latin typeface="Cambria Math" panose="02040503050406030204" pitchFamily="18" charset="0"/>
                          </a:rPr>
                          <m:t>𝐶</m:t>
                        </m:r>
                      </m:e>
                      <m:sub>
                        <m:r>
                          <a:rPr kumimoji="1" lang="en-US" altLang="zh-CN" sz="1400" b="0" i="1" smtClean="0">
                            <a:latin typeface="Cambria Math" panose="02040503050406030204" pitchFamily="18" charset="0"/>
                          </a:rPr>
                          <m:t>2</m:t>
                        </m:r>
                      </m:sub>
                    </m:sSub>
                    <m:sSub>
                      <m:sSubPr>
                        <m:ctrlPr>
                          <a:rPr kumimoji="1" lang="en-US" altLang="zh-CN" sz="1400" b="0" i="1" smtClean="0">
                            <a:latin typeface="Cambria Math" panose="02040503050406030204" pitchFamily="18" charset="0"/>
                          </a:rPr>
                        </m:ctrlPr>
                      </m:sSubPr>
                      <m:e>
                        <m:r>
                          <a:rPr kumimoji="1" lang="en-US" altLang="zh-CN" sz="1400" b="0" i="1" smtClean="0">
                            <a:latin typeface="Cambria Math" panose="02040503050406030204" pitchFamily="18" charset="0"/>
                          </a:rPr>
                          <m:t>,…,</m:t>
                        </m:r>
                        <m:r>
                          <a:rPr kumimoji="1" lang="en-US" altLang="zh-CN" sz="1400" b="0" i="1" smtClean="0">
                            <a:latin typeface="Cambria Math" panose="02040503050406030204" pitchFamily="18" charset="0"/>
                          </a:rPr>
                          <m:t>𝐶</m:t>
                        </m:r>
                      </m:e>
                      <m:sub>
                        <m:r>
                          <a:rPr kumimoji="1" lang="en-US" altLang="zh-CN" sz="1400" b="0" i="1" smtClean="0">
                            <a:latin typeface="Cambria Math" panose="02040503050406030204" pitchFamily="18" charset="0"/>
                          </a:rPr>
                          <m:t>𝑛</m:t>
                        </m:r>
                      </m:sub>
                    </m:sSub>
                    <m:r>
                      <a:rPr kumimoji="1" lang="zh-CN" altLang="en-US" sz="1400" b="0" i="1" smtClean="0">
                        <a:latin typeface="Cambria Math" panose="02040503050406030204" pitchFamily="18" charset="0"/>
                      </a:rPr>
                      <m:t>）</m:t>
                    </m:r>
                    <m:r>
                      <a:rPr kumimoji="1" lang="en-US" altLang="zh-CN" sz="1400" b="0" i="1" smtClean="0">
                        <a:latin typeface="Cambria Math" panose="02040503050406030204" pitchFamily="18" charset="0"/>
                      </a:rPr>
                      <m:t>=</m:t>
                    </m:r>
                    <m:r>
                      <a:rPr kumimoji="1" lang="en-US" altLang="zh-CN" sz="1400" i="1" smtClean="0">
                        <a:latin typeface="Cambria Math" panose="02040503050406030204" pitchFamily="18" charset="0"/>
                      </a:rPr>
                      <m:t>𝑎</m:t>
                    </m:r>
                    <m:r>
                      <a:rPr kumimoji="1" lang="en-US" altLang="zh-CN" sz="1400" b="0" i="1" smtClean="0">
                        <a:latin typeface="Cambria Math" panose="02040503050406030204" pitchFamily="18" charset="0"/>
                      </a:rPr>
                      <m:t>𝑟𝑔𝑚𝑖𝑛</m:t>
                    </m:r>
                    <m:r>
                      <a:rPr kumimoji="1" lang="zh-CN" altLang="en-US" sz="1400" b="0" i="1" smtClean="0">
                        <a:latin typeface="Cambria Math" panose="02040503050406030204" pitchFamily="18" charset="0"/>
                      </a:rPr>
                      <m:t>（</m:t>
                    </m:r>
                    <m:nary>
                      <m:naryPr>
                        <m:chr m:val="∑"/>
                        <m:ctrlPr>
                          <a:rPr kumimoji="1" lang="en-US" altLang="zh-CN" sz="1400" b="0" i="1" smtClean="0">
                            <a:latin typeface="Cambria Math" panose="02040503050406030204" pitchFamily="18" charset="0"/>
                          </a:rPr>
                        </m:ctrlPr>
                      </m:naryPr>
                      <m:sub>
                        <m:r>
                          <m:rPr>
                            <m:brk m:alnAt="23"/>
                          </m:rPr>
                          <a:rPr kumimoji="1" lang="en-US" altLang="zh-CN" sz="1400" b="0" i="1" smtClean="0">
                            <a:latin typeface="Cambria Math" panose="02040503050406030204" pitchFamily="18" charset="0"/>
                          </a:rPr>
                          <m:t>𝑘</m:t>
                        </m:r>
                        <m:r>
                          <a:rPr kumimoji="1" lang="en-US" altLang="zh-CN" sz="1400" b="0" i="1" smtClean="0">
                            <a:latin typeface="Cambria Math" panose="02040503050406030204" pitchFamily="18" charset="0"/>
                          </a:rPr>
                          <m:t>=1</m:t>
                        </m:r>
                      </m:sub>
                      <m:sup>
                        <m:r>
                          <a:rPr kumimoji="1" lang="en-US" altLang="zh-CN" sz="1400" b="0" i="1" smtClean="0">
                            <a:latin typeface="Cambria Math" panose="02040503050406030204" pitchFamily="18" charset="0"/>
                          </a:rPr>
                          <m:t>𝑛</m:t>
                        </m:r>
                      </m:sup>
                      <m:e>
                        <m:nary>
                          <m:naryPr>
                            <m:chr m:val="∑"/>
                            <m:ctrlPr>
                              <a:rPr kumimoji="1" lang="en-US" altLang="zh-CN" sz="1400" b="0" i="1" smtClean="0">
                                <a:latin typeface="Cambria Math" panose="02040503050406030204" pitchFamily="18" charset="0"/>
                              </a:rPr>
                            </m:ctrlPr>
                          </m:naryPr>
                          <m:sub>
                            <m:r>
                              <m:rPr>
                                <m:brk m:alnAt="23"/>
                              </m:rPr>
                              <a:rPr kumimoji="1" lang="en-US" altLang="zh-CN" sz="1400" b="0" i="1" smtClean="0">
                                <a:latin typeface="Cambria Math" panose="02040503050406030204" pitchFamily="18" charset="0"/>
                              </a:rPr>
                              <m:t>𝑖</m:t>
                            </m:r>
                            <m:r>
                              <a:rPr kumimoji="1" lang="en-US" altLang="zh-CN" sz="1400" b="0" i="1" smtClean="0">
                                <a:latin typeface="Cambria Math" panose="02040503050406030204" pitchFamily="18" charset="0"/>
                                <a:ea typeface="Cambria Math" panose="02040503050406030204" pitchFamily="18" charset="0"/>
                              </a:rPr>
                              <m:t>∈</m:t>
                            </m:r>
                            <m:sSub>
                              <m:sSubPr>
                                <m:ctrlPr>
                                  <a:rPr kumimoji="1" lang="en-US" altLang="zh-CN" sz="1400" b="0" i="1" smtClean="0">
                                    <a:latin typeface="Cambria Math" panose="02040503050406030204" pitchFamily="18" charset="0"/>
                                    <a:ea typeface="Cambria Math" panose="02040503050406030204" pitchFamily="18" charset="0"/>
                                  </a:rPr>
                                </m:ctrlPr>
                              </m:sSubPr>
                              <m:e>
                                <m:r>
                                  <a:rPr kumimoji="1" lang="en-US" altLang="zh-CN" sz="1400" b="0" i="1" smtClean="0">
                                    <a:latin typeface="Cambria Math" panose="02040503050406030204" pitchFamily="18" charset="0"/>
                                    <a:ea typeface="Cambria Math" panose="02040503050406030204" pitchFamily="18" charset="0"/>
                                  </a:rPr>
                                  <m:t>𝐶</m:t>
                                </m:r>
                              </m:e>
                              <m:sub>
                                <m:r>
                                  <a:rPr kumimoji="1" lang="en-US" altLang="zh-CN" sz="1400" b="0" i="1" smtClean="0">
                                    <a:latin typeface="Cambria Math" panose="02040503050406030204" pitchFamily="18" charset="0"/>
                                    <a:ea typeface="Cambria Math" panose="02040503050406030204" pitchFamily="18" charset="0"/>
                                  </a:rPr>
                                  <m:t>𝑘</m:t>
                                </m:r>
                              </m:sub>
                            </m:sSub>
                          </m:sub>
                          <m:sup/>
                          <m:e>
                            <m:nary>
                              <m:naryPr>
                                <m:chr m:val="∑"/>
                                <m:ctrlPr>
                                  <a:rPr kumimoji="1" lang="en-US" altLang="zh-CN" sz="1400" b="0" i="1" smtClean="0">
                                    <a:latin typeface="Cambria Math" panose="02040503050406030204" pitchFamily="18" charset="0"/>
                                  </a:rPr>
                                </m:ctrlPr>
                              </m:naryPr>
                              <m:sub>
                                <m:r>
                                  <m:rPr>
                                    <m:brk m:alnAt="23"/>
                                  </m:rPr>
                                  <a:rPr kumimoji="1" lang="en-US" altLang="zh-CN" sz="1400" b="0" i="1" smtClean="0">
                                    <a:latin typeface="Cambria Math" panose="02040503050406030204" pitchFamily="18" charset="0"/>
                                  </a:rPr>
                                  <m:t>𝑗</m:t>
                                </m:r>
                                <m:r>
                                  <a:rPr kumimoji="1" lang="en-US" altLang="zh-CN" sz="1400" b="0" i="1" smtClean="0">
                                    <a:latin typeface="Cambria Math" panose="02040503050406030204" pitchFamily="18" charset="0"/>
                                    <a:ea typeface="Cambria Math" panose="02040503050406030204" pitchFamily="18" charset="0"/>
                                  </a:rPr>
                                  <m:t>∈</m:t>
                                </m:r>
                                <m:sSub>
                                  <m:sSubPr>
                                    <m:ctrlPr>
                                      <a:rPr kumimoji="1" lang="en-US" altLang="zh-CN" sz="1400" b="0" i="1" smtClean="0">
                                        <a:latin typeface="Cambria Math" panose="02040503050406030204" pitchFamily="18" charset="0"/>
                                        <a:ea typeface="Cambria Math" panose="02040503050406030204" pitchFamily="18" charset="0"/>
                                      </a:rPr>
                                    </m:ctrlPr>
                                  </m:sSubPr>
                                  <m:e>
                                    <m:r>
                                      <a:rPr kumimoji="1" lang="en-US" altLang="zh-CN" sz="1400" b="0" i="1" smtClean="0">
                                        <a:latin typeface="Cambria Math" panose="02040503050406030204" pitchFamily="18" charset="0"/>
                                        <a:ea typeface="Cambria Math" panose="02040503050406030204" pitchFamily="18" charset="0"/>
                                      </a:rPr>
                                      <m:t>𝐶</m:t>
                                    </m:r>
                                  </m:e>
                                  <m:sub>
                                    <m:r>
                                      <a:rPr kumimoji="1" lang="en-US" altLang="zh-CN" sz="1400" b="0" i="1" smtClean="0">
                                        <a:latin typeface="Cambria Math" panose="02040503050406030204" pitchFamily="18" charset="0"/>
                                        <a:ea typeface="Cambria Math" panose="02040503050406030204" pitchFamily="18" charset="0"/>
                                      </a:rPr>
                                      <m:t>𝑘</m:t>
                                    </m:r>
                                  </m:sub>
                                </m:sSub>
                              </m:sub>
                              <m:sup/>
                              <m:e>
                                <m:sSub>
                                  <m:sSubPr>
                                    <m:ctrlPr>
                                      <a:rPr kumimoji="1" lang="en-US" altLang="zh-CN" sz="1400" b="0" i="1" smtClean="0">
                                        <a:latin typeface="Cambria Math" panose="02040503050406030204" pitchFamily="18" charset="0"/>
                                      </a:rPr>
                                    </m:ctrlPr>
                                  </m:sSubPr>
                                  <m:e>
                                    <m:r>
                                      <a:rPr kumimoji="1" lang="en-US" altLang="zh-CN" sz="1400" i="1">
                                        <a:latin typeface="Cambria Math" panose="02040503050406030204" pitchFamily="18" charset="0"/>
                                      </a:rPr>
                                      <m:t>𝑅𝑆𝑆𝐼</m:t>
                                    </m:r>
                                  </m:e>
                                  <m:sub>
                                    <m:r>
                                      <a:rPr kumimoji="1" lang="en-US" altLang="zh-CN" sz="1400" b="0" i="1" smtClean="0">
                                        <a:latin typeface="Cambria Math" panose="02040503050406030204" pitchFamily="18" charset="0"/>
                                      </a:rPr>
                                      <m:t>𝑖</m:t>
                                    </m:r>
                                    <m:r>
                                      <a:rPr kumimoji="1" lang="en-US" altLang="zh-CN" sz="1400" b="0" i="1" smtClean="0">
                                        <a:latin typeface="Cambria Math" panose="02040503050406030204" pitchFamily="18" charset="0"/>
                                      </a:rPr>
                                      <m:t>,</m:t>
                                    </m:r>
                                    <m:r>
                                      <a:rPr kumimoji="1" lang="en-US" altLang="zh-CN" sz="1400" b="0" i="1" smtClean="0">
                                        <a:latin typeface="Cambria Math" panose="02040503050406030204" pitchFamily="18" charset="0"/>
                                      </a:rPr>
                                      <m:t>𝑗</m:t>
                                    </m:r>
                                  </m:sub>
                                </m:sSub>
                                <m:r>
                                  <a:rPr kumimoji="1" lang="en-US" altLang="zh-CN" sz="1400" b="0" i="1" smtClean="0">
                                    <a:latin typeface="Cambria Math" panose="02040503050406030204" pitchFamily="18" charset="0"/>
                                  </a:rPr>
                                  <m:t>−</m:t>
                                </m:r>
                                <m:nary>
                                  <m:naryPr>
                                    <m:chr m:val="∑"/>
                                    <m:ctrlPr>
                                      <a:rPr kumimoji="1" lang="en-US" altLang="zh-CN" sz="1400" b="0" i="1" smtClean="0">
                                        <a:latin typeface="Cambria Math" panose="02040503050406030204" pitchFamily="18" charset="0"/>
                                      </a:rPr>
                                    </m:ctrlPr>
                                  </m:naryPr>
                                  <m:sub>
                                    <m:r>
                                      <m:rPr>
                                        <m:brk m:alnAt="23"/>
                                      </m:rPr>
                                      <a:rPr kumimoji="1" lang="en-US" altLang="zh-CN" sz="1400" b="0" i="1" smtClean="0">
                                        <a:latin typeface="Cambria Math" panose="02040503050406030204" pitchFamily="18" charset="0"/>
                                      </a:rPr>
                                      <m:t>𝑘</m:t>
                                    </m:r>
                                    <m:r>
                                      <a:rPr kumimoji="1" lang="en-US" altLang="zh-CN" sz="1400" b="0" i="1" smtClean="0">
                                        <a:latin typeface="Cambria Math" panose="02040503050406030204" pitchFamily="18" charset="0"/>
                                      </a:rPr>
                                      <m:t>=1</m:t>
                                    </m:r>
                                  </m:sub>
                                  <m:sup>
                                    <m:r>
                                      <m:rPr>
                                        <m:sty m:val="p"/>
                                      </m:rPr>
                                      <a:rPr kumimoji="1" lang="en-US" altLang="zh-CN" sz="1400" i="1">
                                        <a:latin typeface="Cambria Math" panose="02040503050406030204" pitchFamily="18" charset="0"/>
                                      </a:rPr>
                                      <m:t>n</m:t>
                                    </m:r>
                                  </m:sup>
                                  <m:e>
                                    <m:r>
                                      <m:rPr>
                                        <m:sty m:val="p"/>
                                      </m:rPr>
                                      <a:rPr kumimoji="1" lang="en-US" altLang="zh-CN" sz="1400" i="1">
                                        <a:latin typeface="Cambria Math" panose="02040503050406030204" pitchFamily="18" charset="0"/>
                                      </a:rPr>
                                      <m:t>max</m:t>
                                    </m:r>
                                    <m:sSub>
                                      <m:sSubPr>
                                        <m:ctrlPr>
                                          <a:rPr kumimoji="1" lang="en-US" altLang="zh-CN" sz="1400" i="1" smtClean="0">
                                            <a:latin typeface="Cambria Math" panose="02040503050406030204" pitchFamily="18" charset="0"/>
                                          </a:rPr>
                                        </m:ctrlPr>
                                      </m:sSubPr>
                                      <m:e>
                                        <m:r>
                                          <a:rPr kumimoji="1" lang="en-US" altLang="zh-CN" sz="1400" b="0" i="1" smtClean="0">
                                            <a:latin typeface="Cambria Math" panose="02040503050406030204" pitchFamily="18" charset="0"/>
                                          </a:rPr>
                                          <m:t>[</m:t>
                                        </m:r>
                                        <m:sSub>
                                          <m:sSubPr>
                                            <m:ctrlPr>
                                              <a:rPr kumimoji="1" lang="en-US" altLang="zh-CN" sz="1400" i="1">
                                                <a:latin typeface="Cambria Math" panose="02040503050406030204" pitchFamily="18" charset="0"/>
                                              </a:rPr>
                                            </m:ctrlPr>
                                          </m:sSubPr>
                                          <m:e>
                                            <m:r>
                                              <a:rPr kumimoji="1" lang="en-US" altLang="zh-CN" sz="1400" i="1">
                                                <a:latin typeface="Cambria Math" panose="02040503050406030204" pitchFamily="18" charset="0"/>
                                              </a:rPr>
                                              <m:t>𝑇</m:t>
                                            </m:r>
                                          </m:e>
                                          <m:sub>
                                            <m:sSubSup>
                                              <m:sSubSupPr>
                                                <m:ctrlPr>
                                                  <a:rPr kumimoji="1" lang="en-US"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𝐶</m:t>
                                                </m:r>
                                              </m:e>
                                              <m:sub>
                                                <m:r>
                                                  <a:rPr kumimoji="1" lang="en-US" altLang="zh-CN" sz="1400" b="0" i="1" smtClean="0">
                                                    <a:latin typeface="Cambria Math" panose="02040503050406030204" pitchFamily="18" charset="0"/>
                                                  </a:rPr>
                                                  <m:t>𝑘</m:t>
                                                </m:r>
                                              </m:sub>
                                              <m:sup>
                                                <m:r>
                                                  <a:rPr kumimoji="1" lang="en-US" altLang="zh-CN" sz="1400" b="0" i="1" smtClean="0">
                                                    <a:latin typeface="Cambria Math" panose="02040503050406030204" pitchFamily="18" charset="0"/>
                                                  </a:rPr>
                                                  <m:t>1</m:t>
                                                </m:r>
                                              </m:sup>
                                            </m:sSubSup>
                                          </m:sub>
                                        </m:sSub>
                                        <m:r>
                                          <a:rPr kumimoji="1" lang="en-US" altLang="zh-CN" sz="1400" b="0" i="1" smtClean="0">
                                            <a:latin typeface="Cambria Math" panose="02040503050406030204" pitchFamily="18" charset="0"/>
                                          </a:rPr>
                                          <m:t>,</m:t>
                                        </m:r>
                                        <m:sSub>
                                          <m:sSubPr>
                                            <m:ctrlPr>
                                              <a:rPr kumimoji="1" lang="en-US" altLang="zh-CN" sz="1400" i="1">
                                                <a:latin typeface="Cambria Math" panose="02040503050406030204" pitchFamily="18" charset="0"/>
                                              </a:rPr>
                                            </m:ctrlPr>
                                          </m:sSubPr>
                                          <m:e>
                                            <m:r>
                                              <a:rPr kumimoji="1" lang="en-US" altLang="zh-CN" sz="1400" i="1">
                                                <a:latin typeface="Cambria Math" panose="02040503050406030204" pitchFamily="18" charset="0"/>
                                              </a:rPr>
                                              <m:t>𝑇</m:t>
                                            </m:r>
                                          </m:e>
                                          <m:sub>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𝐶</m:t>
                                                </m:r>
                                              </m:e>
                                              <m:sub>
                                                <m:r>
                                                  <a:rPr kumimoji="1" lang="en-US" altLang="zh-CN" sz="1400" i="1">
                                                    <a:latin typeface="Cambria Math" panose="02040503050406030204" pitchFamily="18" charset="0"/>
                                                  </a:rPr>
                                                  <m:t>𝑘</m:t>
                                                </m:r>
                                              </m:sub>
                                              <m:sup>
                                                <m:r>
                                                  <a:rPr kumimoji="1" lang="en-US" altLang="zh-CN" sz="1400" b="0" i="1" smtClean="0">
                                                    <a:latin typeface="Cambria Math" panose="02040503050406030204" pitchFamily="18" charset="0"/>
                                                  </a:rPr>
                                                  <m:t>2</m:t>
                                                </m:r>
                                              </m:sup>
                                            </m:sSubSup>
                                          </m:sub>
                                        </m:sSub>
                                        <m:r>
                                          <a:rPr kumimoji="1" lang="en-US" altLang="zh-CN" sz="1400" b="0" i="1" smtClean="0">
                                            <a:latin typeface="Cambria Math" panose="02040503050406030204" pitchFamily="18" charset="0"/>
                                          </a:rPr>
                                          <m:t>,…,</m:t>
                                        </m:r>
                                        <m:r>
                                          <m:rPr>
                                            <m:sty m:val="p"/>
                                          </m:rPr>
                                          <a:rPr kumimoji="1" lang="en-US" altLang="zh-CN" sz="1400" i="1">
                                            <a:latin typeface="Cambria Math" panose="02040503050406030204" pitchFamily="18" charset="0"/>
                                          </a:rPr>
                                          <m:t>T</m:t>
                                        </m:r>
                                      </m:e>
                                      <m:sub>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𝐶</m:t>
                                            </m:r>
                                          </m:e>
                                          <m:sub>
                                            <m:r>
                                              <a:rPr kumimoji="1" lang="en-US" altLang="zh-CN" sz="1400" i="1">
                                                <a:latin typeface="Cambria Math" panose="02040503050406030204" pitchFamily="18" charset="0"/>
                                              </a:rPr>
                                              <m:t>𝑘</m:t>
                                            </m:r>
                                          </m:sub>
                                          <m:sup>
                                            <m:r>
                                              <a:rPr kumimoji="1" lang="en-US" altLang="zh-CN" sz="1400" b="0" i="1" smtClean="0">
                                                <a:latin typeface="Cambria Math" panose="02040503050406030204" pitchFamily="18" charset="0"/>
                                              </a:rPr>
                                              <m:t>𝑚</m:t>
                                            </m:r>
                                          </m:sup>
                                        </m:sSubSup>
                                      </m:sub>
                                    </m:sSub>
                                    <m:r>
                                      <a:rPr kumimoji="1" lang="en-US" altLang="zh-CN" sz="1400" b="0" i="1" smtClean="0">
                                        <a:latin typeface="Cambria Math" panose="02040503050406030204" pitchFamily="18" charset="0"/>
                                      </a:rPr>
                                      <m:t>]</m:t>
                                    </m:r>
                                  </m:e>
                                </m:nary>
                              </m:e>
                            </m:nary>
                          </m:e>
                        </m:nary>
                      </m:e>
                    </m:nary>
                  </m:oMath>
                </a14:m>
                <a:r>
                  <a:rPr kumimoji="1" lang="en-US" altLang="zh-CN" sz="1400" dirty="0"/>
                  <a:t>)</a:t>
                </a:r>
                <a:endParaRPr kumimoji="1" lang="zh-CN" altLang="en-US" sz="1400" dirty="0"/>
              </a:p>
            </p:txBody>
          </p:sp>
        </mc:Choice>
        <mc:Fallback>
          <p:sp>
            <p:nvSpPr>
              <p:cNvPr id="9" name="文本框 8"/>
              <p:cNvSpPr txBox="1">
                <a:spLocks noRot="1" noChangeAspect="1" noMove="1" noResize="1" noEditPoints="1" noAdjustHandles="1" noChangeArrowheads="1" noChangeShapeType="1" noTextEdit="1"/>
              </p:cNvSpPr>
              <p:nvPr/>
            </p:nvSpPr>
            <p:spPr>
              <a:xfrm>
                <a:off x="-92710" y="4180840"/>
                <a:ext cx="6654800" cy="1020445"/>
              </a:xfrm>
              <a:prstGeom prst="rect">
                <a:avLst/>
              </a:prstGeom>
              <a:blipFill rotWithShape="1">
                <a:blip r:embed="rId1"/>
                <a:stretch>
                  <a:fillRect t="-74194" r="-1145" b="-122581"/>
                </a:stretch>
              </a:blipFill>
            </p:spPr>
            <p:txBody>
              <a:bodyPr/>
              <a:lstStyle/>
              <a:p>
                <a:r>
                  <a:rPr lang="zh-CN" altLang="en-US">
                    <a:noFill/>
                  </a:rPr>
                  <a:t> </a:t>
                </a:r>
                <a:endParaRPr lang="zh-CN" altLang="en-US">
                  <a:noFill/>
                </a:endParaRPr>
              </a:p>
            </p:txBody>
          </p:sp>
        </mc:Fallback>
      </mc:AlternateContent>
      <p:cxnSp>
        <p:nvCxnSpPr>
          <p:cNvPr id="10" name="曲线连接符 9"/>
          <p:cNvCxnSpPr/>
          <p:nvPr/>
        </p:nvCxnSpPr>
        <p:spPr>
          <a:xfrm>
            <a:off x="4598047" y="1244931"/>
            <a:ext cx="6692805" cy="5185410"/>
          </a:xfrm>
          <a:prstGeom prst="curvedConnector3">
            <a:avLst>
              <a:gd name="adj1" fmla="val 3203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211628" y="4403638"/>
            <a:ext cx="4333536" cy="40805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244307" y="4879749"/>
            <a:ext cx="3681726" cy="1938020"/>
          </a:xfrm>
          <a:prstGeom prst="rect">
            <a:avLst/>
          </a:prstGeom>
          <a:noFill/>
        </p:spPr>
        <p:txBody>
          <a:bodyPr wrap="square" rtlCol="0">
            <a:spAutoFit/>
          </a:bodyPr>
          <a:lstStyle/>
          <a:p>
            <a:pPr algn="ctr">
              <a:lnSpc>
                <a:spcPct val="150000"/>
              </a:lnSpc>
            </a:pPr>
            <a:r>
              <a:rPr kumimoji="1" lang="zh-CN" altLang="en-US" sz="1600" dirty="0"/>
              <a:t>监督学习</a:t>
            </a:r>
            <a:r>
              <a:rPr kumimoji="1" lang="en-US" altLang="zh-CN" sz="1600" dirty="0"/>
              <a:t>Loss</a:t>
            </a:r>
            <a:endParaRPr kumimoji="1" lang="en-US" altLang="zh-CN" sz="1600" dirty="0"/>
          </a:p>
          <a:p>
            <a:pPr marL="285750" indent="-285750">
              <a:lnSpc>
                <a:spcPct val="150000"/>
              </a:lnSpc>
              <a:buFont typeface="Arial" panose="020B0604020202090204" pitchFamily="34" charset="0"/>
              <a:buChar char="•"/>
            </a:pPr>
            <a:r>
              <a:rPr kumimoji="1" lang="zh-CN" altLang="en-US" sz="1600" b="1" dirty="0">
                <a:solidFill>
                  <a:srgbClr val="3537D5"/>
                </a:solidFill>
              </a:rPr>
              <a:t>配置前已知</a:t>
            </a:r>
            <a:endParaRPr kumimoji="1" lang="en-US" altLang="zh-CN" sz="1600" b="1" dirty="0">
              <a:solidFill>
                <a:srgbClr val="3537D5"/>
              </a:solidFill>
            </a:endParaRPr>
          </a:p>
          <a:p>
            <a:pPr marL="285750" indent="-285750">
              <a:lnSpc>
                <a:spcPct val="150000"/>
              </a:lnSpc>
              <a:buFont typeface="Arial" panose="020B0604020202090204" pitchFamily="34" charset="0"/>
              <a:buChar char="•"/>
            </a:pPr>
            <a:r>
              <a:rPr kumimoji="1" lang="zh-CN" altLang="en-US" sz="1600" b="1" dirty="0">
                <a:solidFill>
                  <a:srgbClr val="3537D5"/>
                </a:solidFill>
              </a:rPr>
              <a:t>波动小（不受到用户端的影响）</a:t>
            </a:r>
            <a:endParaRPr kumimoji="1" lang="en-US" altLang="zh-CN" sz="1600" b="1" dirty="0">
              <a:solidFill>
                <a:srgbClr val="3537D5"/>
              </a:solidFill>
            </a:endParaRPr>
          </a:p>
          <a:p>
            <a:pPr marL="285750" indent="-285750">
              <a:lnSpc>
                <a:spcPct val="150000"/>
              </a:lnSpc>
              <a:buFont typeface="Arial" panose="020B0604020202090204" pitchFamily="34" charset="0"/>
              <a:buChar char="•"/>
            </a:pPr>
            <a:r>
              <a:rPr kumimoji="1" lang="zh-CN" altLang="en-US" sz="1600" b="1" dirty="0">
                <a:solidFill>
                  <a:srgbClr val="3537D5"/>
                </a:solidFill>
              </a:rPr>
              <a:t>有偏差（并不能真实体现同频干扰）</a:t>
            </a:r>
            <a:endParaRPr kumimoji="1" lang="zh-CN" altLang="en-US" sz="1600" b="1" dirty="0">
              <a:solidFill>
                <a:srgbClr val="3537D5"/>
              </a:solidFill>
            </a:endParaRPr>
          </a:p>
          <a:p>
            <a:pPr marL="285750" indent="-285750">
              <a:lnSpc>
                <a:spcPct val="150000"/>
              </a:lnSpc>
              <a:buFont typeface="Arial" panose="020B0604020202090204" pitchFamily="34" charset="0"/>
              <a:buChar char="•"/>
            </a:pPr>
            <a:r>
              <a:rPr kumimoji="1" lang="zh-CN" altLang="en-US" sz="1600" b="1" dirty="0">
                <a:solidFill>
                  <a:srgbClr val="3537D5"/>
                </a:solidFill>
              </a:rPr>
              <a:t>无法感知数据中包含的环境内容</a:t>
            </a:r>
            <a:endParaRPr kumimoji="1" lang="zh-CN" altLang="en-US" sz="1600" b="1" dirty="0">
              <a:solidFill>
                <a:srgbClr val="3537D5"/>
              </a:solidFill>
            </a:endParaRPr>
          </a:p>
        </p:txBody>
      </p:sp>
      <p:sp>
        <p:nvSpPr>
          <p:cNvPr id="23" name="矩形 22"/>
          <p:cNvSpPr/>
          <p:nvPr/>
        </p:nvSpPr>
        <p:spPr>
          <a:xfrm>
            <a:off x="7970722" y="2921574"/>
            <a:ext cx="4555840" cy="1568450"/>
          </a:xfrm>
          <a:prstGeom prst="rect">
            <a:avLst/>
          </a:prstGeom>
        </p:spPr>
        <p:txBody>
          <a:bodyPr wrap="square">
            <a:spAutoFit/>
          </a:bodyPr>
          <a:lstStyle/>
          <a:p>
            <a:pPr marL="285750" indent="-285750">
              <a:lnSpc>
                <a:spcPct val="150000"/>
              </a:lnSpc>
              <a:buFont typeface="Arial" panose="020B0604020202090204" pitchFamily="34" charset="0"/>
              <a:buChar char="•"/>
            </a:pPr>
            <a:r>
              <a:rPr kumimoji="1" lang="zh-CN" altLang="en-US" sz="1600" b="1" dirty="0">
                <a:solidFill>
                  <a:srgbClr val="3537D5"/>
                </a:solidFill>
              </a:rPr>
              <a:t>配置前未知</a:t>
            </a:r>
            <a:endParaRPr kumimoji="1" lang="en-US" altLang="zh-CN" sz="1600" b="1" dirty="0">
              <a:solidFill>
                <a:srgbClr val="3537D5"/>
              </a:solidFill>
            </a:endParaRPr>
          </a:p>
          <a:p>
            <a:pPr marL="285750" indent="-285750">
              <a:lnSpc>
                <a:spcPct val="150000"/>
              </a:lnSpc>
              <a:buFont typeface="Arial" panose="020B0604020202090204" pitchFamily="34" charset="0"/>
              <a:buChar char="•"/>
            </a:pPr>
            <a:r>
              <a:rPr kumimoji="1" lang="zh-CN" altLang="en-US" sz="1600" b="1" dirty="0">
                <a:solidFill>
                  <a:srgbClr val="3537D5"/>
                </a:solidFill>
              </a:rPr>
              <a:t>波动大（与用户需求，环境配置都有关系）</a:t>
            </a:r>
            <a:endParaRPr kumimoji="1" lang="en-US" altLang="zh-CN" sz="1600" b="1" dirty="0">
              <a:solidFill>
                <a:srgbClr val="3537D5"/>
              </a:solidFill>
            </a:endParaRPr>
          </a:p>
          <a:p>
            <a:pPr marL="285750" indent="-285750">
              <a:lnSpc>
                <a:spcPct val="150000"/>
              </a:lnSpc>
              <a:buFont typeface="Arial" panose="020B0604020202090204" pitchFamily="34" charset="0"/>
              <a:buChar char="•"/>
            </a:pPr>
            <a:r>
              <a:rPr kumimoji="1" lang="zh-CN" altLang="en-US" sz="1600" b="1" dirty="0">
                <a:solidFill>
                  <a:srgbClr val="3537D5"/>
                </a:solidFill>
              </a:rPr>
              <a:t>无偏差（相对于监督学习的标签）</a:t>
            </a:r>
            <a:endParaRPr kumimoji="1" lang="zh-CN" altLang="en-US" sz="1600" b="1" dirty="0">
              <a:solidFill>
                <a:srgbClr val="3537D5"/>
              </a:solidFill>
            </a:endParaRPr>
          </a:p>
          <a:p>
            <a:pPr marL="285750" indent="-285750">
              <a:lnSpc>
                <a:spcPct val="150000"/>
              </a:lnSpc>
              <a:buFont typeface="Arial" panose="020B0604020202090204" pitchFamily="34" charset="0"/>
              <a:buChar char="•"/>
            </a:pPr>
            <a:r>
              <a:rPr kumimoji="1" lang="zh-CN" altLang="en-US" sz="1600" b="1" dirty="0">
                <a:solidFill>
                  <a:srgbClr val="3537D5"/>
                </a:solidFill>
                <a:sym typeface="+mn-ea"/>
              </a:rPr>
              <a:t>可以感知数据中所隐含</a:t>
            </a:r>
            <a:r>
              <a:rPr kumimoji="1" lang="zh-CN" altLang="en-US" sz="1600" b="1" dirty="0">
                <a:solidFill>
                  <a:srgbClr val="3537D5"/>
                </a:solidFill>
                <a:sym typeface="+mn-ea"/>
              </a:rPr>
              <a:t>的</a:t>
            </a:r>
            <a:r>
              <a:rPr kumimoji="1" lang="zh-CN" altLang="en-US" sz="1600" b="1" dirty="0">
                <a:solidFill>
                  <a:srgbClr val="3537D5"/>
                </a:solidFill>
                <a:sym typeface="+mn-ea"/>
              </a:rPr>
              <a:t>环境内容</a:t>
            </a:r>
            <a:endParaRPr kumimoji="1" lang="zh-CN" altLang="en-US" sz="1600" b="1" dirty="0">
              <a:solidFill>
                <a:srgbClr val="3537D5"/>
              </a:solidFill>
            </a:endParaRPr>
          </a:p>
        </p:txBody>
      </p:sp>
      <p:sp>
        <p:nvSpPr>
          <p:cNvPr id="19" name="文本框 18"/>
          <p:cNvSpPr txBox="1"/>
          <p:nvPr/>
        </p:nvSpPr>
        <p:spPr>
          <a:xfrm>
            <a:off x="209801" y="794991"/>
            <a:ext cx="2235713" cy="400110"/>
          </a:xfrm>
          <a:prstGeom prst="rect">
            <a:avLst/>
          </a:prstGeom>
          <a:noFill/>
        </p:spPr>
        <p:txBody>
          <a:bodyPr wrap="square" rtlCol="0">
            <a:spAutoFit/>
          </a:bodyPr>
          <a:lstStyle/>
          <a:p>
            <a:r>
              <a:rPr kumimoji="1" lang="zh-CN" altLang="en-US" sz="2000" b="1" dirty="0">
                <a:solidFill>
                  <a:srgbClr val="3537D5"/>
                </a:solidFill>
              </a:rPr>
              <a:t>信道调优算法</a:t>
            </a:r>
            <a:endParaRPr kumimoji="1" lang="en-US" altLang="zh-CN" sz="2000" b="1" dirty="0">
              <a:solidFill>
                <a:srgbClr val="3537D5"/>
              </a:solidFill>
            </a:endParaRPr>
          </a:p>
        </p:txBody>
      </p:sp>
      <p:sp>
        <p:nvSpPr>
          <p:cNvPr id="20" name="文本框 19"/>
          <p:cNvSpPr txBox="1"/>
          <p:nvPr/>
        </p:nvSpPr>
        <p:spPr>
          <a:xfrm>
            <a:off x="209801" y="1411156"/>
            <a:ext cx="2235713" cy="369332"/>
          </a:xfrm>
          <a:prstGeom prst="rect">
            <a:avLst/>
          </a:prstGeom>
          <a:noFill/>
        </p:spPr>
        <p:txBody>
          <a:bodyPr wrap="square" rtlCol="0">
            <a:spAutoFit/>
          </a:bodyPr>
          <a:lstStyle/>
          <a:p>
            <a:r>
              <a:rPr kumimoji="1" lang="zh-CN" altLang="en-US" b="1" dirty="0">
                <a:solidFill>
                  <a:srgbClr val="3537D5"/>
                </a:solidFill>
              </a:rPr>
              <a:t>监督学习</a:t>
            </a:r>
            <a:endParaRPr kumimoji="1" lang="en-US" altLang="zh-CN" b="1" dirty="0">
              <a:solidFill>
                <a:srgbClr val="3537D5"/>
              </a:solidFill>
            </a:endParaRPr>
          </a:p>
        </p:txBody>
      </p:sp>
      <p:grpSp>
        <p:nvGrpSpPr>
          <p:cNvPr id="3" name="组合 2"/>
          <p:cNvGrpSpPr/>
          <p:nvPr/>
        </p:nvGrpSpPr>
        <p:grpSpPr>
          <a:xfrm>
            <a:off x="7063003" y="1972406"/>
            <a:ext cx="4968675" cy="959980"/>
            <a:chOff x="7098288" y="2124398"/>
            <a:chExt cx="4968675" cy="959980"/>
          </a:xfrm>
        </p:grpSpPr>
        <p:sp>
          <p:nvSpPr>
            <p:cNvPr id="18" name="文本框 17"/>
            <p:cNvSpPr txBox="1"/>
            <p:nvPr/>
          </p:nvSpPr>
          <p:spPr>
            <a:xfrm>
              <a:off x="9605482" y="2745824"/>
              <a:ext cx="2461481" cy="338554"/>
            </a:xfrm>
            <a:prstGeom prst="rect">
              <a:avLst/>
            </a:prstGeom>
            <a:noFill/>
          </p:spPr>
          <p:txBody>
            <a:bodyPr wrap="square" rtlCol="0">
              <a:spAutoFit/>
            </a:bodyPr>
            <a:lstStyle/>
            <a:p>
              <a:r>
                <a:rPr kumimoji="1" lang="zh-CN" altLang="en-US" sz="1600" dirty="0"/>
                <a:t>真实环境中的同频干扰</a:t>
              </a:r>
              <a:endParaRPr kumimoji="1" lang="zh-CN" altLang="en-US" sz="1600" dirty="0"/>
            </a:p>
          </p:txBody>
        </p:sp>
        <p:graphicFrame>
          <p:nvGraphicFramePr>
            <p:cNvPr id="21" name="对象 20">
              <a:hlinkClick r:id="" action="ppaction://ole?verb=0"/>
            </p:cNvPr>
            <p:cNvGraphicFramePr>
              <a:graphicFrameLocks noChangeAspect="1"/>
            </p:cNvGraphicFramePr>
            <p:nvPr/>
          </p:nvGraphicFramePr>
          <p:xfrm>
            <a:off x="7098288" y="2223789"/>
            <a:ext cx="4703763" cy="425450"/>
          </p:xfrm>
          <a:graphic>
            <a:graphicData uri="http://schemas.openxmlformats.org/presentationml/2006/ole">
              <mc:AlternateContent xmlns:mc="http://schemas.openxmlformats.org/markup-compatibility/2006">
                <mc:Choice xmlns:v="urn:schemas-microsoft-com:vml" Requires="v">
                  <p:oleObj spid="_x0000_s4112" name="Equation" r:id="rId2" imgW="3227705" imgH="283210" progId="Equation.DSMT4">
                    <p:embed/>
                  </p:oleObj>
                </mc:Choice>
                <mc:Fallback>
                  <p:oleObj name="Equation" r:id="rId2" imgW="3227705" imgH="283210" progId="Equation.DSMT4">
                    <p:embed/>
                    <p:pic>
                      <p:nvPicPr>
                        <p:cNvPr id="0" name="对象 34">
                          <a:hlinkClick r:id="" action="ppaction://ole?verb=0"/>
                        </p:cNvPr>
                        <p:cNvPicPr>
                          <a:picLocks noChangeAspect="1" noChangeArrowheads="1"/>
                        </p:cNvPicPr>
                        <p:nvPr/>
                      </p:nvPicPr>
                      <p:blipFill>
                        <a:blip r:embed="rId3"/>
                        <a:srcRect/>
                        <a:stretch>
                          <a:fillRect/>
                        </a:stretch>
                      </p:blipFill>
                      <p:spPr bwMode="auto">
                        <a:xfrm>
                          <a:off x="7098288" y="2223789"/>
                          <a:ext cx="4703763" cy="425450"/>
                        </a:xfrm>
                        <a:prstGeom prst="rect">
                          <a:avLst/>
                        </a:prstGeom>
                        <a:noFill/>
                      </p:spPr>
                    </p:pic>
                  </p:oleObj>
                </mc:Fallback>
              </mc:AlternateContent>
            </a:graphicData>
          </a:graphic>
        </p:graphicFrame>
        <p:sp>
          <p:nvSpPr>
            <p:cNvPr id="22" name="矩形 21"/>
            <p:cNvSpPr/>
            <p:nvPr/>
          </p:nvSpPr>
          <p:spPr>
            <a:xfrm>
              <a:off x="8868697" y="2124398"/>
              <a:ext cx="698090" cy="544527"/>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矩形 10"/>
          <p:cNvSpPr/>
          <p:nvPr/>
        </p:nvSpPr>
        <p:spPr>
          <a:xfrm>
            <a:off x="6997493" y="1534456"/>
            <a:ext cx="2977097" cy="369332"/>
          </a:xfrm>
          <a:prstGeom prst="rect">
            <a:avLst/>
          </a:prstGeom>
        </p:spPr>
        <p:txBody>
          <a:bodyPr wrap="none">
            <a:spAutoFit/>
          </a:bodyPr>
          <a:lstStyle/>
          <a:p>
            <a:r>
              <a:rPr kumimoji="1" lang="zh-CN" altLang="en-US" dirty="0"/>
              <a:t>强化学习标签（</a:t>
            </a:r>
            <a:r>
              <a:rPr kumimoji="1" lang="en-US" altLang="zh-CN" dirty="0"/>
              <a:t>Critic</a:t>
            </a:r>
            <a:r>
              <a:rPr kumimoji="1" lang="zh-CN" altLang="en-US" dirty="0"/>
              <a:t>部分）</a:t>
            </a:r>
            <a:endParaRPr lang="zh-CN" altLang="en-US" dirty="0"/>
          </a:p>
        </p:txBody>
      </p:sp>
      <p:cxnSp>
        <p:nvCxnSpPr>
          <p:cNvPr id="26" name="直线箭头连接符 25"/>
          <p:cNvCxnSpPr/>
          <p:nvPr/>
        </p:nvCxnSpPr>
        <p:spPr>
          <a:xfrm>
            <a:off x="4831850" y="1254009"/>
            <a:ext cx="271675" cy="718397"/>
          </a:xfrm>
          <a:prstGeom prst="straightConnector1">
            <a:avLst/>
          </a:prstGeom>
          <a:ln w="34925">
            <a:solidFill>
              <a:schemeClr val="accent4">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a:off x="6703263" y="3391692"/>
            <a:ext cx="1241186" cy="1274224"/>
          </a:xfrm>
          <a:prstGeom prst="straightConnector1">
            <a:avLst/>
          </a:prstGeom>
          <a:ln w="3175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5124346" y="1364378"/>
            <a:ext cx="302881" cy="707419"/>
          </a:xfrm>
          <a:prstGeom prst="straightConnector1">
            <a:avLst/>
          </a:prstGeom>
          <a:ln w="34925">
            <a:solidFill>
              <a:schemeClr val="accent4">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p:nvPr/>
        </p:nvCxnSpPr>
        <p:spPr>
          <a:xfrm>
            <a:off x="5504771" y="1556065"/>
            <a:ext cx="302975" cy="770909"/>
          </a:xfrm>
          <a:prstGeom prst="straightConnector1">
            <a:avLst/>
          </a:prstGeom>
          <a:ln w="34925">
            <a:solidFill>
              <a:schemeClr val="accent4">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p:nvPr/>
        </p:nvCxnSpPr>
        <p:spPr>
          <a:xfrm>
            <a:off x="5937799" y="1891094"/>
            <a:ext cx="280578" cy="702739"/>
          </a:xfrm>
          <a:prstGeom prst="straightConnector1">
            <a:avLst/>
          </a:prstGeom>
          <a:ln w="34925">
            <a:solidFill>
              <a:schemeClr val="accent4">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a:off x="6548572" y="1113066"/>
            <a:ext cx="13106" cy="296153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511370" y="928746"/>
            <a:ext cx="2235713" cy="276999"/>
          </a:xfrm>
          <a:prstGeom prst="rect">
            <a:avLst/>
          </a:prstGeom>
          <a:noFill/>
        </p:spPr>
        <p:txBody>
          <a:bodyPr wrap="square" rtlCol="0">
            <a:spAutoFit/>
          </a:bodyPr>
          <a:lstStyle/>
          <a:p>
            <a:r>
              <a:rPr kumimoji="1" lang="zh-CN" altLang="en-US" sz="1200" dirty="0"/>
              <a:t>监督学习部分</a:t>
            </a:r>
            <a:endParaRPr kumimoji="1" lang="en-US" altLang="zh-CN" sz="1200" dirty="0"/>
          </a:p>
        </p:txBody>
      </p:sp>
      <p:sp>
        <p:nvSpPr>
          <p:cNvPr id="59" name="文本框 58"/>
          <p:cNvSpPr txBox="1"/>
          <p:nvPr/>
        </p:nvSpPr>
        <p:spPr>
          <a:xfrm>
            <a:off x="4538281" y="2513869"/>
            <a:ext cx="1928182" cy="1600438"/>
          </a:xfrm>
          <a:prstGeom prst="rect">
            <a:avLst/>
          </a:prstGeom>
          <a:noFill/>
        </p:spPr>
        <p:txBody>
          <a:bodyPr wrap="square" rtlCol="0">
            <a:spAutoFit/>
          </a:bodyPr>
          <a:lstStyle/>
          <a:p>
            <a:r>
              <a:rPr kumimoji="1" lang="zh-CN" altLang="en-US" sz="1400" dirty="0"/>
              <a:t>监督学习部分</a:t>
            </a:r>
            <a:endParaRPr kumimoji="1" lang="en-US" altLang="zh-CN" sz="1400" dirty="0"/>
          </a:p>
          <a:p>
            <a:r>
              <a:rPr kumimoji="1" lang="zh-CN" altLang="en-US" sz="1400" dirty="0"/>
              <a:t>以小步长进行多次训练。当每个子网络的输出方差小于某个阈值（即可以生成一组稳定下发配置）之后停止训练。</a:t>
            </a:r>
            <a:endParaRPr kumimoji="1" lang="zh-CN" altLang="en-US" sz="1400" dirty="0"/>
          </a:p>
        </p:txBody>
      </p:sp>
      <p:sp>
        <p:nvSpPr>
          <p:cNvPr id="60" name="文本框 59"/>
          <p:cNvSpPr txBox="1"/>
          <p:nvPr/>
        </p:nvSpPr>
        <p:spPr>
          <a:xfrm>
            <a:off x="8537451" y="4665916"/>
            <a:ext cx="3711219" cy="954107"/>
          </a:xfrm>
          <a:prstGeom prst="rect">
            <a:avLst/>
          </a:prstGeom>
          <a:noFill/>
        </p:spPr>
        <p:txBody>
          <a:bodyPr wrap="square" rtlCol="0">
            <a:spAutoFit/>
          </a:bodyPr>
          <a:lstStyle/>
          <a:p>
            <a:r>
              <a:rPr kumimoji="1" lang="zh-CN" altLang="en-US" sz="1400" dirty="0"/>
              <a:t>强化学习部分</a:t>
            </a:r>
            <a:endParaRPr kumimoji="1" lang="en-US" altLang="zh-CN" sz="1400" dirty="0"/>
          </a:p>
          <a:p>
            <a:r>
              <a:rPr kumimoji="1" lang="zh-CN" altLang="en-US" sz="1400" dirty="0"/>
              <a:t>随机抽取临近的数据，以大步长进行少数几次训练。大步长是为了跳过监督学习到局部最优值。</a:t>
            </a:r>
            <a:endParaRPr kumimoji="1" lang="zh-CN" altLang="en-US" sz="1400" dirty="0"/>
          </a:p>
        </p:txBody>
      </p:sp>
      <p:cxnSp>
        <p:nvCxnSpPr>
          <p:cNvPr id="61" name="直线箭头连接符 60"/>
          <p:cNvCxnSpPr/>
          <p:nvPr/>
        </p:nvCxnSpPr>
        <p:spPr>
          <a:xfrm>
            <a:off x="6812437" y="4180739"/>
            <a:ext cx="1467336" cy="1214221"/>
          </a:xfrm>
          <a:prstGeom prst="straightConnector1">
            <a:avLst/>
          </a:prstGeom>
          <a:ln w="3175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p:nvPr/>
        </p:nvCxnSpPr>
        <p:spPr>
          <a:xfrm>
            <a:off x="7265969" y="4953250"/>
            <a:ext cx="864671" cy="1573565"/>
          </a:xfrm>
          <a:prstGeom prst="straightConnector1">
            <a:avLst/>
          </a:prstGeom>
          <a:ln w="3175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方案设计</a:t>
            </a:r>
            <a:endParaRPr kumimoji="1" lang="zh-CN" altLang="en-US" sz="3600" dirty="0">
              <a:solidFill>
                <a:schemeClr val="bg1"/>
              </a:solidFill>
            </a:endParaRPr>
          </a:p>
        </p:txBody>
      </p:sp>
      <p:sp>
        <p:nvSpPr>
          <p:cNvPr id="2" name="矩形 1"/>
          <p:cNvSpPr/>
          <p:nvPr/>
        </p:nvSpPr>
        <p:spPr>
          <a:xfrm>
            <a:off x="390862" y="938618"/>
            <a:ext cx="3014864" cy="400110"/>
          </a:xfrm>
          <a:prstGeom prst="rect">
            <a:avLst/>
          </a:prstGeom>
        </p:spPr>
        <p:txBody>
          <a:bodyPr wrap="none">
            <a:spAutoFit/>
          </a:bodyPr>
          <a:lstStyle/>
          <a:p>
            <a:r>
              <a:rPr kumimoji="1" lang="en-US" altLang="zh-CN" sz="2000" b="1" dirty="0">
                <a:solidFill>
                  <a:srgbClr val="3537D5"/>
                </a:solidFill>
              </a:rPr>
              <a:t>Critic</a:t>
            </a:r>
            <a:r>
              <a:rPr kumimoji="1" lang="zh-CN" altLang="en-US" sz="2000" b="1" dirty="0">
                <a:solidFill>
                  <a:srgbClr val="3537D5"/>
                </a:solidFill>
              </a:rPr>
              <a:t>部分：</a:t>
            </a:r>
            <a:r>
              <a:rPr kumimoji="1" lang="en-US" altLang="zh-CN" sz="2000" b="1" dirty="0">
                <a:solidFill>
                  <a:srgbClr val="3537D5"/>
                </a:solidFill>
              </a:rPr>
              <a:t>Mate-learning</a:t>
            </a:r>
            <a:endParaRPr lang="zh-CN" altLang="en-US" sz="2000" dirty="0"/>
          </a:p>
        </p:txBody>
      </p:sp>
      <p:sp>
        <p:nvSpPr>
          <p:cNvPr id="3" name="文本框 2"/>
          <p:cNvSpPr txBox="1"/>
          <p:nvPr/>
        </p:nvSpPr>
        <p:spPr>
          <a:xfrm>
            <a:off x="391160" y="1525905"/>
            <a:ext cx="8594725" cy="1568450"/>
          </a:xfrm>
          <a:prstGeom prst="rect">
            <a:avLst/>
          </a:prstGeom>
          <a:noFill/>
        </p:spPr>
        <p:txBody>
          <a:bodyPr wrap="square" rtlCol="0">
            <a:spAutoFit/>
          </a:bodyPr>
          <a:lstStyle/>
          <a:p>
            <a:r>
              <a:rPr kumimoji="1" lang="zh-CN" altLang="en-US" sz="1600" dirty="0"/>
              <a:t>在实际环境中，每一天的人流量分布均有所不同，但呈现出连续起伏的态势，所以可以认为每天的网络优化任务都是具有一定相似性的任务。</a:t>
            </a:r>
            <a:endParaRPr kumimoji="1" lang="zh-CN" altLang="en-US" sz="1600" dirty="0"/>
          </a:p>
          <a:p>
            <a:r>
              <a:rPr kumimoji="1" lang="zh-CN" altLang="en-US" sz="1600" dirty="0"/>
              <a:t>元</a:t>
            </a:r>
            <a:r>
              <a:rPr kumimoji="1" lang="zh-CN" altLang="en-US" sz="1600"/>
              <a:t>强化学习通常利用</a:t>
            </a:r>
            <a:r>
              <a:rPr kumimoji="1" lang="en-US" altLang="zh-CN" sz="1600"/>
              <a:t>LSTM</a:t>
            </a:r>
            <a:r>
              <a:rPr kumimoji="1" lang="zh-CN" altLang="en-US" sz="1600"/>
              <a:t>作为当前的策略逼近神经网络，在多个任务间训练时，通过时间维度传递知识。</a:t>
            </a:r>
            <a:endParaRPr kumimoji="1" lang="en-US" altLang="zh-CN" sz="1600" dirty="0"/>
          </a:p>
          <a:p>
            <a:r>
              <a:rPr kumimoji="1" lang="zh-CN" altLang="en-US" sz="1600" dirty="0"/>
              <a:t>本方案采用</a:t>
            </a:r>
            <a:r>
              <a:rPr kumimoji="1" lang="en-US" altLang="zh-CN" sz="1600" dirty="0"/>
              <a:t>RNN</a:t>
            </a:r>
            <a:r>
              <a:rPr kumimoji="1" lang="zh-CN" altLang="en-US" sz="1600" dirty="0"/>
              <a:t>作为</a:t>
            </a:r>
            <a:r>
              <a:rPr kumimoji="1" lang="en-US" altLang="zh-CN" sz="1600" dirty="0"/>
              <a:t>Critic</a:t>
            </a:r>
            <a:r>
              <a:rPr kumimoji="1" lang="zh-CN" altLang="en-US" sz="1600" dirty="0"/>
              <a:t>部分，将过去的不同知识从时间维度传递到当前</a:t>
            </a:r>
            <a:r>
              <a:rPr kumimoji="1" lang="zh-CN" altLang="en-US" sz="1600" dirty="0"/>
              <a:t>。</a:t>
            </a:r>
            <a:endParaRPr kumimoji="1" lang="zh-CN" altLang="en-US" sz="1600" dirty="0"/>
          </a:p>
          <a:p>
            <a:r>
              <a:rPr kumimoji="1" lang="zh-CN" altLang="en-US" sz="1600" dirty="0"/>
              <a:t>首先</a:t>
            </a:r>
            <a:r>
              <a:rPr kumimoji="1" lang="en-US" altLang="zh-CN" sz="1600" dirty="0"/>
              <a:t>critic</a:t>
            </a:r>
            <a:r>
              <a:rPr kumimoji="1" lang="zh-CN" altLang="en-US" sz="1600" dirty="0"/>
              <a:t>不需要上一期交互数据</a:t>
            </a:r>
            <a:endParaRPr kumimoji="1" lang="zh-CN" altLang="en-US" sz="1600" dirty="0"/>
          </a:p>
        </p:txBody>
      </p:sp>
      <mc:AlternateContent xmlns:mc="http://schemas.openxmlformats.org/markup-compatibility/2006">
        <mc:Choice xmlns:a14="http://schemas.microsoft.com/office/drawing/2010/main" Requires="a14">
          <p:sp>
            <p:nvSpPr>
              <p:cNvPr id="8" name="文本框 7">
                <a:extLst>
                  <a:ext uri="{FF2B5EF4-FFF2-40B4-BE49-F238E27FC236}">
                    <a14:artisticCrisscrossEtching id="{AC3ED8F0-F2BC-CD4E-A3EE-4DC671E82C4F}"/>
                  </a:ext>
                </a:extLst>
              </p:cNvPr>
              <p:cNvSpPr txBox="1"/>
              <p:nvPr/>
            </p:nvSpPr>
            <p:spPr>
              <a:xfrm>
                <a:off x="9252858" y="2455777"/>
                <a:ext cx="1276695" cy="7845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𝑅</m:t>
                      </m:r>
                      <m:r>
                        <a:rPr kumimoji="1" lang="en-US" altLang="zh-CN" b="0" i="1" smtClean="0">
                          <a:latin typeface="Cambria Math" panose="02040503050406030204" pitchFamily="18" charset="0"/>
                        </a:rPr>
                        <m:t>=</m:t>
                      </m:r>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𝑘</m:t>
                          </m:r>
                        </m:sup>
                        <m:e>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𝛾</m:t>
                              </m:r>
                            </m:e>
                            <m:sup>
                              <m:r>
                                <a:rPr kumimoji="1" lang="en-US" altLang="zh-CN" b="0" i="1" smtClean="0">
                                  <a:latin typeface="Cambria Math" panose="02040503050406030204" pitchFamily="18" charset="0"/>
                                  <a:ea typeface="Cambria Math" panose="02040503050406030204" pitchFamily="18" charset="0"/>
                                </a:rPr>
                                <m:t>𝑖</m:t>
                              </m:r>
                            </m:sup>
                          </m:sSup>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𝐺</m:t>
                              </m:r>
                            </m:e>
                            <m:sub>
                              <m:r>
                                <a:rPr kumimoji="1" lang="en-US" altLang="zh-CN" b="0" i="1" smtClean="0">
                                  <a:latin typeface="Cambria Math" panose="02040503050406030204" pitchFamily="18" charset="0"/>
                                  <a:ea typeface="Cambria Math" panose="02040503050406030204" pitchFamily="18" charset="0"/>
                                </a:rPr>
                                <m:t>𝑖</m:t>
                              </m:r>
                            </m:sub>
                          </m:sSub>
                        </m:e>
                      </m:nary>
                    </m:oMath>
                  </m:oMathPara>
                </a14:m>
                <a:endParaRPr kumimoji="1"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9252858" y="2455777"/>
                <a:ext cx="1276695" cy="784574"/>
              </a:xfrm>
              <a:prstGeom prst="rect">
                <a:avLst/>
              </a:prstGeom>
              <a:blipFill rotWithShape="1">
                <a:blip r:embed="rId1"/>
                <a:stretch>
                  <a:fillRect l="-29703" t="-107937" r="-5941" b="-169841"/>
                </a:stretch>
              </a:blipFill>
            </p:spPr>
            <p:txBody>
              <a:bodyPr/>
              <a:lstStyle/>
              <a:p>
                <a:r>
                  <a:rPr lang="zh-CN" altLang="en-US">
                    <a:noFill/>
                  </a:rPr>
                  <a:t> </a:t>
                </a:r>
                <a:endParaRPr lang="zh-CN" altLang="en-US">
                  <a:noFill/>
                </a:endParaRPr>
              </a:p>
            </p:txBody>
          </p:sp>
        </mc:Fallback>
      </mc:AlternateContent>
      <p:sp>
        <p:nvSpPr>
          <p:cNvPr id="9" name="文本框 8"/>
          <p:cNvSpPr txBox="1"/>
          <p:nvPr/>
        </p:nvSpPr>
        <p:spPr>
          <a:xfrm>
            <a:off x="477603" y="4401007"/>
            <a:ext cx="5212296" cy="1569660"/>
          </a:xfrm>
          <a:prstGeom prst="rect">
            <a:avLst/>
          </a:prstGeom>
          <a:noFill/>
        </p:spPr>
        <p:txBody>
          <a:bodyPr wrap="square" rtlCol="0">
            <a:spAutoFit/>
          </a:bodyPr>
          <a:lstStyle/>
          <a:p>
            <a:r>
              <a:rPr kumimoji="1" lang="zh-CN" altLang="en-US" sz="1600" dirty="0"/>
              <a:t>优势：</a:t>
            </a:r>
            <a:endParaRPr kumimoji="1" lang="en-US" altLang="zh-CN" sz="1600" dirty="0"/>
          </a:p>
          <a:p>
            <a:pPr marL="285750" indent="-285750">
              <a:buFont typeface="Arial" panose="020B0604020202090204" pitchFamily="34" charset="0"/>
              <a:buChar char="•"/>
            </a:pPr>
            <a:r>
              <a:rPr kumimoji="1" lang="zh-CN" altLang="en-US" sz="1600" dirty="0"/>
              <a:t>异步的进行学习，不需要与环境交互，只需要从历史数据不断的对自身网络参数进行学习；</a:t>
            </a:r>
            <a:endParaRPr kumimoji="1" lang="en-US" altLang="zh-CN" sz="1600" dirty="0"/>
          </a:p>
          <a:p>
            <a:pPr marL="285750" indent="-285750">
              <a:buFont typeface="Arial" panose="020B0604020202090204" pitchFamily="34" charset="0"/>
              <a:buChar char="•"/>
            </a:pPr>
            <a:r>
              <a:rPr kumimoji="1" lang="zh-CN" altLang="en-US" sz="1600" dirty="0"/>
              <a:t>可以利用较为久远的数据；</a:t>
            </a:r>
            <a:endParaRPr kumimoji="1" lang="en-US" altLang="zh-CN" sz="1600" dirty="0"/>
          </a:p>
          <a:p>
            <a:pPr marL="285750" indent="-285750">
              <a:buFont typeface="Arial" panose="020B0604020202090204" pitchFamily="34" charset="0"/>
              <a:buChar char="•"/>
            </a:pPr>
            <a:r>
              <a:rPr kumimoji="1" lang="zh-CN" altLang="en-US" sz="1600" dirty="0"/>
              <a:t>可以不需要交互进行训练；</a:t>
            </a:r>
            <a:endParaRPr kumimoji="1" lang="en-US" altLang="zh-CN" sz="1600" dirty="0"/>
          </a:p>
          <a:p>
            <a:pPr marL="285750" indent="-285750">
              <a:buFont typeface="Arial" panose="020B0604020202090204" pitchFamily="34" charset="0"/>
              <a:buChar char="•"/>
            </a:pPr>
            <a:r>
              <a:rPr kumimoji="1" lang="zh-CN" altLang="en-US" sz="1600" dirty="0"/>
              <a:t>增加算法稳定性。</a:t>
            </a:r>
            <a:endParaRPr kumimoji="1" lang="zh-CN" altLang="en-US" sz="1600" dirty="0"/>
          </a:p>
        </p:txBody>
      </p:sp>
      <p:sp>
        <p:nvSpPr>
          <p:cNvPr id="10" name="矩形 9"/>
          <p:cNvSpPr/>
          <p:nvPr/>
        </p:nvSpPr>
        <p:spPr>
          <a:xfrm>
            <a:off x="6506547" y="4292545"/>
            <a:ext cx="1779037" cy="1025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t>RNN</a:t>
            </a:r>
            <a:r>
              <a:rPr kumimoji="1" lang="zh-CN" altLang="en-US" sz="2800" dirty="0"/>
              <a:t>（</a:t>
            </a:r>
            <a:r>
              <a:rPr kumimoji="1" lang="en-US" altLang="zh-CN" sz="2800" dirty="0"/>
              <a:t>main</a:t>
            </a:r>
            <a:r>
              <a:rPr kumimoji="1" lang="zh-CN" altLang="en-US" sz="2800" dirty="0"/>
              <a:t>）</a:t>
            </a:r>
            <a:endParaRPr kumimoji="1" lang="zh-CN" altLang="en-US" sz="2800" dirty="0"/>
          </a:p>
        </p:txBody>
      </p:sp>
      <p:sp>
        <p:nvSpPr>
          <p:cNvPr id="11" name="矩形 10"/>
          <p:cNvSpPr/>
          <p:nvPr/>
        </p:nvSpPr>
        <p:spPr>
          <a:xfrm>
            <a:off x="9252858" y="4292545"/>
            <a:ext cx="1779037" cy="1025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t>RNN</a:t>
            </a:r>
            <a:endParaRPr kumimoji="1" lang="en-US" altLang="zh-CN" sz="2800" dirty="0"/>
          </a:p>
          <a:p>
            <a:pPr algn="ctr"/>
            <a:r>
              <a:rPr kumimoji="1" lang="zh-CN" altLang="en-US" sz="2800" dirty="0"/>
              <a:t>（</a:t>
            </a:r>
            <a:r>
              <a:rPr kumimoji="1" lang="en-US" altLang="zh-CN" sz="2800" dirty="0"/>
              <a:t>Target</a:t>
            </a:r>
            <a:r>
              <a:rPr kumimoji="1" lang="zh-CN" altLang="en-US" sz="2800" dirty="0"/>
              <a:t>）</a:t>
            </a:r>
            <a:endParaRPr kumimoji="1" lang="zh-CN" altLang="en-US" sz="2800" dirty="0"/>
          </a:p>
        </p:txBody>
      </p:sp>
      <p:sp>
        <p:nvSpPr>
          <p:cNvPr id="12" name="左箭头 11"/>
          <p:cNvSpPr/>
          <p:nvPr/>
        </p:nvSpPr>
        <p:spPr>
          <a:xfrm>
            <a:off x="8473177" y="4595558"/>
            <a:ext cx="513184" cy="4198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7" name="对象 16">
            <a:hlinkClick r:id="" action="ppaction://ole?verb=0"/>
          </p:cNvPr>
          <p:cNvGraphicFramePr>
            <a:graphicFrameLocks noChangeAspect="1"/>
          </p:cNvGraphicFramePr>
          <p:nvPr/>
        </p:nvGraphicFramePr>
        <p:xfrm>
          <a:off x="6506547" y="3518030"/>
          <a:ext cx="4703763" cy="425450"/>
        </p:xfrm>
        <a:graphic>
          <a:graphicData uri="http://schemas.openxmlformats.org/presentationml/2006/ole">
            <mc:AlternateContent xmlns:mc="http://schemas.openxmlformats.org/markup-compatibility/2006">
              <mc:Choice xmlns:v="urn:schemas-microsoft-com:vml" Requires="v">
                <p:oleObj spid="_x0000_s6154" name="Equation" r:id="rId2" imgW="3227705" imgH="283210" progId="Equation.DSMT4">
                  <p:embed/>
                </p:oleObj>
              </mc:Choice>
              <mc:Fallback>
                <p:oleObj name="Equation" r:id="rId2" imgW="3227705" imgH="283210" progId="Equation.DSMT4">
                  <p:embed/>
                  <p:pic>
                    <p:nvPicPr>
                      <p:cNvPr id="0" name="对象 14">
                        <a:hlinkClick r:id="" action="ppaction://ole?verb=0"/>
                      </p:cNvPr>
                      <p:cNvPicPr>
                        <a:picLocks noChangeAspect="1" noChangeArrowheads="1"/>
                      </p:cNvPicPr>
                      <p:nvPr/>
                    </p:nvPicPr>
                    <p:blipFill>
                      <a:blip r:embed="rId3"/>
                      <a:srcRect/>
                      <a:stretch>
                        <a:fillRect/>
                      </a:stretch>
                    </p:blipFill>
                    <p:spPr bwMode="auto">
                      <a:xfrm>
                        <a:off x="6506547" y="3518030"/>
                        <a:ext cx="4703763" cy="425450"/>
                      </a:xfrm>
                      <a:prstGeom prst="rect">
                        <a:avLst/>
                      </a:prstGeom>
                      <a:noFill/>
                    </p:spPr>
                  </p:pic>
                </p:oleObj>
              </mc:Fallback>
            </mc:AlternateContent>
          </a:graphicData>
        </a:graphic>
      </p:graphicFrame>
      <p:sp>
        <p:nvSpPr>
          <p:cNvPr id="18" name="文本框 17"/>
          <p:cNvSpPr txBox="1"/>
          <p:nvPr/>
        </p:nvSpPr>
        <p:spPr>
          <a:xfrm>
            <a:off x="10537331" y="2681286"/>
            <a:ext cx="1825690" cy="369332"/>
          </a:xfrm>
          <a:prstGeom prst="rect">
            <a:avLst/>
          </a:prstGeom>
          <a:noFill/>
        </p:spPr>
        <p:txBody>
          <a:bodyPr wrap="square" rtlCol="0">
            <a:spAutoFit/>
          </a:bodyPr>
          <a:lstStyle/>
          <a:p>
            <a:r>
              <a:rPr kumimoji="1" lang="zh-CN" altLang="en-US" dirty="0"/>
              <a:t>增加稳定性</a:t>
            </a:r>
            <a:endParaRPr kumimoji="1" lang="zh-CN" altLang="en-US" dirty="0"/>
          </a:p>
        </p:txBody>
      </p:sp>
      <p:cxnSp>
        <p:nvCxnSpPr>
          <p:cNvPr id="20" name="曲线连接符 19"/>
          <p:cNvCxnSpPr>
            <a:stCxn id="8" idx="1"/>
          </p:cNvCxnSpPr>
          <p:nvPr/>
        </p:nvCxnSpPr>
        <p:spPr>
          <a:xfrm rot="10800000" flipV="1">
            <a:off x="8641080" y="2848064"/>
            <a:ext cx="611778" cy="66996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上箭头 21"/>
          <p:cNvSpPr/>
          <p:nvPr/>
        </p:nvSpPr>
        <p:spPr>
          <a:xfrm>
            <a:off x="7172037" y="5440680"/>
            <a:ext cx="448056" cy="5303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p:nvSpPr>
        <p:spPr>
          <a:xfrm>
            <a:off x="6506547" y="6093263"/>
            <a:ext cx="1695621" cy="369332"/>
          </a:xfrm>
          <a:prstGeom prst="rect">
            <a:avLst/>
          </a:prstGeom>
          <a:noFill/>
        </p:spPr>
        <p:txBody>
          <a:bodyPr wrap="square" rtlCol="0">
            <a:spAutoFit/>
          </a:bodyPr>
          <a:lstStyle/>
          <a:p>
            <a:r>
              <a:rPr kumimoji="1" lang="en-US" altLang="zh-CN" dirty="0"/>
              <a:t>Input</a:t>
            </a:r>
            <a:r>
              <a:rPr kumimoji="1" lang="zh-CN" altLang="en-US" dirty="0"/>
              <a:t>（</a:t>
            </a:r>
            <a:r>
              <a:rPr kumimoji="1" lang="en-US" altLang="zh-CN" i="1" dirty="0" err="1">
                <a:latin typeface="Times New Roman" panose="02020503050405090304" pitchFamily="18" charset="0"/>
                <a:cs typeface="Times New Roman" panose="02020503050405090304" pitchFamily="18" charset="0"/>
              </a:rPr>
              <a:t>s</a:t>
            </a:r>
            <a:r>
              <a:rPr kumimoji="1" lang="en-US" altLang="zh-CN" baseline="-25000" dirty="0" err="1">
                <a:latin typeface="Times New Roman" panose="02020503050405090304" pitchFamily="18" charset="0"/>
                <a:cs typeface="Times New Roman" panose="02020503050405090304" pitchFamily="18" charset="0"/>
              </a:rPr>
              <a:t>t</a:t>
            </a:r>
            <a:r>
              <a:rPr kumimoji="1" lang="en-US" altLang="zh-CN" baseline="-25000" dirty="0">
                <a:latin typeface="Times New Roman" panose="02020503050405090304" pitchFamily="18" charset="0"/>
                <a:cs typeface="Times New Roman" panose="02020503050405090304" pitchFamily="18" charset="0"/>
              </a:rPr>
              <a:t> </a:t>
            </a:r>
            <a:r>
              <a:rPr kumimoji="1" lang="en-US" altLang="zh-CN" i="1" dirty="0">
                <a:latin typeface="Times New Roman" panose="02020503050405090304" pitchFamily="18" charset="0"/>
                <a:cs typeface="Times New Roman" panose="02020503050405090304" pitchFamily="18" charset="0"/>
              </a:rPr>
              <a:t>, a</a:t>
            </a:r>
            <a:r>
              <a:rPr kumimoji="1" lang="en-US" altLang="zh-CN" baseline="-25000" dirty="0">
                <a:latin typeface="Times New Roman" panose="02020503050405090304" pitchFamily="18" charset="0"/>
                <a:cs typeface="Times New Roman" panose="02020503050405090304" pitchFamily="18" charset="0"/>
              </a:rPr>
              <a:t>t</a:t>
            </a:r>
            <a:r>
              <a:rPr kumimoji="1" lang="en-US" altLang="zh-CN" dirty="0"/>
              <a:t>)</a:t>
            </a:r>
            <a:endParaRPr kumimoji="1" lang="zh-CN" altLang="en-US" dirty="0"/>
          </a:p>
        </p:txBody>
      </p:sp>
      <p:sp>
        <p:nvSpPr>
          <p:cNvPr id="6" name="文本框 8"/>
          <p:cNvSpPr txBox="1"/>
          <p:nvPr/>
        </p:nvSpPr>
        <p:spPr>
          <a:xfrm>
            <a:off x="604603" y="4595317"/>
            <a:ext cx="5212296" cy="1569660"/>
          </a:xfrm>
          <a:prstGeom prst="rect">
            <a:avLst/>
          </a:prstGeom>
          <a:noFill/>
        </p:spPr>
        <p:txBody>
          <a:bodyPr wrap="square" rtlCol="0">
            <a:spAutoFit/>
          </a:bodyPr>
          <a:p>
            <a:r>
              <a:rPr kumimoji="1" lang="zh-CN" altLang="en-US" sz="1600" dirty="0"/>
              <a:t>优势：</a:t>
            </a:r>
            <a:endParaRPr kumimoji="1" lang="en-US" altLang="zh-CN" sz="1600" dirty="0"/>
          </a:p>
          <a:p>
            <a:pPr marL="285750" indent="-285750">
              <a:buFont typeface="Arial" panose="020B0604020202090204" pitchFamily="34" charset="0"/>
              <a:buChar char="•"/>
            </a:pPr>
            <a:r>
              <a:rPr kumimoji="1" lang="zh-CN" altLang="en-US" sz="1600" dirty="0"/>
              <a:t>异步的进行学习，不需要与环境交互，只需要从历史数据不断的对自身网络参数进行学习；</a:t>
            </a:r>
            <a:endParaRPr kumimoji="1" lang="en-US" altLang="zh-CN" sz="1600" dirty="0"/>
          </a:p>
          <a:p>
            <a:pPr marL="285750" indent="-285750">
              <a:buFont typeface="Arial" panose="020B0604020202090204" pitchFamily="34" charset="0"/>
              <a:buChar char="•"/>
            </a:pPr>
            <a:r>
              <a:rPr kumimoji="1" lang="zh-CN" altLang="en-US" sz="1600" dirty="0"/>
              <a:t>可以利用较为久远的数据；</a:t>
            </a:r>
            <a:endParaRPr kumimoji="1" lang="en-US" altLang="zh-CN" sz="1600" dirty="0"/>
          </a:p>
          <a:p>
            <a:pPr marL="285750" indent="-285750">
              <a:buFont typeface="Arial" panose="020B0604020202090204" pitchFamily="34" charset="0"/>
              <a:buChar char="•"/>
            </a:pPr>
            <a:r>
              <a:rPr kumimoji="1" lang="zh-CN" altLang="en-US" sz="1600" dirty="0"/>
              <a:t>可以不需要交互进行训练；</a:t>
            </a:r>
            <a:endParaRPr kumimoji="1" lang="en-US" altLang="zh-CN" sz="1600" dirty="0"/>
          </a:p>
          <a:p>
            <a:pPr marL="285750" indent="-285750">
              <a:buFont typeface="Arial" panose="020B0604020202090204" pitchFamily="34" charset="0"/>
              <a:buChar char="•"/>
            </a:pPr>
            <a:r>
              <a:rPr kumimoji="1" lang="zh-CN" altLang="en-US" sz="1600" dirty="0"/>
              <a:t>增加算法稳定性。</a:t>
            </a:r>
            <a:endParaRPr kumimoji="1"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现有成果</a:t>
            </a:r>
            <a:endParaRPr kumimoji="1" lang="zh-CN" altLang="en-US" sz="3600" dirty="0">
              <a:solidFill>
                <a:schemeClr val="bg1"/>
              </a:solidFill>
            </a:endParaRPr>
          </a:p>
        </p:txBody>
      </p:sp>
      <p:sp>
        <p:nvSpPr>
          <p:cNvPr id="6" name="文本框 5"/>
          <p:cNvSpPr txBox="1"/>
          <p:nvPr/>
        </p:nvSpPr>
        <p:spPr>
          <a:xfrm>
            <a:off x="666780" y="1677396"/>
            <a:ext cx="1308887" cy="646331"/>
          </a:xfrm>
          <a:prstGeom prst="rect">
            <a:avLst/>
          </a:prstGeom>
          <a:noFill/>
          <a:ln>
            <a:solidFill>
              <a:srgbClr val="003366"/>
            </a:solidFill>
          </a:ln>
        </p:spPr>
        <p:txBody>
          <a:bodyPr wrap="square" rtlCol="0">
            <a:spAutoFit/>
          </a:bodyPr>
          <a:lstStyle/>
          <a:p>
            <a:r>
              <a:rPr lang="en-US" altLang="zh-CN" dirty="0"/>
              <a:t>1.</a:t>
            </a:r>
            <a:r>
              <a:rPr lang="zh-CN" altLang="en-US" dirty="0"/>
              <a:t>实时抓取数据</a:t>
            </a:r>
            <a:endParaRPr lang="zh-CN" altLang="en-US" dirty="0"/>
          </a:p>
        </p:txBody>
      </p:sp>
      <p:sp>
        <p:nvSpPr>
          <p:cNvPr id="7" name="文本框 6"/>
          <p:cNvSpPr txBox="1"/>
          <p:nvPr/>
        </p:nvSpPr>
        <p:spPr>
          <a:xfrm>
            <a:off x="666779" y="2730842"/>
            <a:ext cx="1308887" cy="646331"/>
          </a:xfrm>
          <a:prstGeom prst="rect">
            <a:avLst/>
          </a:prstGeom>
          <a:noFill/>
          <a:ln>
            <a:solidFill>
              <a:srgbClr val="003366"/>
            </a:solidFill>
          </a:ln>
        </p:spPr>
        <p:txBody>
          <a:bodyPr wrap="square" rtlCol="0">
            <a:spAutoFit/>
          </a:bodyPr>
          <a:lstStyle/>
          <a:p>
            <a:r>
              <a:rPr lang="en-US" altLang="zh-CN" dirty="0"/>
              <a:t>2.</a:t>
            </a:r>
            <a:r>
              <a:rPr lang="zh-CN" altLang="en-US" dirty="0"/>
              <a:t>实时数据预处理</a:t>
            </a:r>
            <a:endParaRPr lang="zh-CN" altLang="en-US" dirty="0"/>
          </a:p>
        </p:txBody>
      </p:sp>
      <p:sp>
        <p:nvSpPr>
          <p:cNvPr id="8" name="文本框 7"/>
          <p:cNvSpPr txBox="1"/>
          <p:nvPr/>
        </p:nvSpPr>
        <p:spPr>
          <a:xfrm>
            <a:off x="666778" y="4072938"/>
            <a:ext cx="1308887" cy="646331"/>
          </a:xfrm>
          <a:prstGeom prst="rect">
            <a:avLst/>
          </a:prstGeom>
          <a:noFill/>
          <a:ln>
            <a:solidFill>
              <a:srgbClr val="003366"/>
            </a:solidFill>
          </a:ln>
        </p:spPr>
        <p:txBody>
          <a:bodyPr wrap="square" rtlCol="0">
            <a:spAutoFit/>
          </a:bodyPr>
          <a:lstStyle/>
          <a:p>
            <a:r>
              <a:rPr lang="en-US" altLang="zh-CN" dirty="0"/>
              <a:t>3.</a:t>
            </a:r>
            <a:r>
              <a:rPr lang="zh-CN" altLang="en-US" dirty="0"/>
              <a:t>实时生成功率配置</a:t>
            </a:r>
            <a:endParaRPr lang="zh-CN" altLang="en-US" dirty="0"/>
          </a:p>
        </p:txBody>
      </p:sp>
      <p:sp>
        <p:nvSpPr>
          <p:cNvPr id="9" name="文本框 8"/>
          <p:cNvSpPr txBox="1"/>
          <p:nvPr/>
        </p:nvSpPr>
        <p:spPr>
          <a:xfrm>
            <a:off x="666777" y="5415034"/>
            <a:ext cx="1308887" cy="646331"/>
          </a:xfrm>
          <a:prstGeom prst="rect">
            <a:avLst/>
          </a:prstGeom>
          <a:noFill/>
          <a:ln>
            <a:solidFill>
              <a:srgbClr val="003366"/>
            </a:solidFill>
          </a:ln>
        </p:spPr>
        <p:txBody>
          <a:bodyPr wrap="square" rtlCol="0">
            <a:spAutoFit/>
          </a:bodyPr>
          <a:lstStyle/>
          <a:p>
            <a:r>
              <a:rPr lang="en-US" altLang="zh-CN" dirty="0"/>
              <a:t>4.</a:t>
            </a:r>
            <a:r>
              <a:rPr lang="zh-CN" altLang="en-US" dirty="0"/>
              <a:t>实时下发配置</a:t>
            </a:r>
            <a:endParaRPr lang="zh-CN" altLang="en-US" dirty="0"/>
          </a:p>
        </p:txBody>
      </p:sp>
      <p:cxnSp>
        <p:nvCxnSpPr>
          <p:cNvPr id="10" name="直接箭头连接符 12"/>
          <p:cNvCxnSpPr>
            <a:stCxn id="6" idx="2"/>
            <a:endCxn id="7" idx="0"/>
          </p:cNvCxnSpPr>
          <p:nvPr/>
        </p:nvCxnSpPr>
        <p:spPr>
          <a:xfrm flipH="1">
            <a:off x="1321223" y="2323727"/>
            <a:ext cx="1" cy="407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4"/>
          <p:cNvCxnSpPr>
            <a:stCxn id="7" idx="2"/>
            <a:endCxn id="8" idx="0"/>
          </p:cNvCxnSpPr>
          <p:nvPr/>
        </p:nvCxnSpPr>
        <p:spPr>
          <a:xfrm flipH="1">
            <a:off x="1321222" y="3377173"/>
            <a:ext cx="1" cy="69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6"/>
          <p:cNvCxnSpPr>
            <a:stCxn id="8" idx="2"/>
            <a:endCxn id="9" idx="0"/>
          </p:cNvCxnSpPr>
          <p:nvPr/>
        </p:nvCxnSpPr>
        <p:spPr>
          <a:xfrm flipH="1">
            <a:off x="1321221" y="4719269"/>
            <a:ext cx="1" cy="69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205135" y="1631229"/>
            <a:ext cx="2820760" cy="738664"/>
          </a:xfrm>
          <a:prstGeom prst="rect">
            <a:avLst/>
          </a:prstGeom>
          <a:noFill/>
        </p:spPr>
        <p:txBody>
          <a:bodyPr wrap="square" rtlCol="0">
            <a:spAutoFit/>
          </a:bodyPr>
          <a:lstStyle/>
          <a:p>
            <a:r>
              <a:rPr lang="zh-CN" altLang="en-US" sz="1400" dirty="0"/>
              <a:t>编写代码，远程调用数据库的接口实时采集</a:t>
            </a:r>
            <a:r>
              <a:rPr lang="en-US" altLang="zh-CN" sz="1400" dirty="0"/>
              <a:t>n7</a:t>
            </a:r>
            <a:r>
              <a:rPr lang="zh-CN" altLang="en-US" sz="1400" dirty="0"/>
              <a:t>的</a:t>
            </a:r>
            <a:r>
              <a:rPr lang="en-US" altLang="zh-CN" sz="1400" dirty="0" err="1"/>
              <a:t>wlan</a:t>
            </a:r>
            <a:r>
              <a:rPr lang="zh-CN" altLang="en-US" sz="1400" dirty="0"/>
              <a:t>网络中的参数。</a:t>
            </a:r>
            <a:endParaRPr lang="zh-CN" altLang="en-US" sz="1400" dirty="0"/>
          </a:p>
        </p:txBody>
      </p:sp>
      <p:cxnSp>
        <p:nvCxnSpPr>
          <p:cNvPr id="14" name="直接箭头连接符 21"/>
          <p:cNvCxnSpPr>
            <a:stCxn id="6" idx="3"/>
            <a:endCxn id="13" idx="1"/>
          </p:cNvCxnSpPr>
          <p:nvPr/>
        </p:nvCxnSpPr>
        <p:spPr>
          <a:xfrm flipV="1">
            <a:off x="1975667" y="2000561"/>
            <a:ext cx="12294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5135" y="2687917"/>
            <a:ext cx="2684471" cy="738664"/>
          </a:xfrm>
          <a:prstGeom prst="rect">
            <a:avLst/>
          </a:prstGeom>
          <a:noFill/>
        </p:spPr>
        <p:txBody>
          <a:bodyPr wrap="square" rtlCol="0">
            <a:spAutoFit/>
          </a:bodyPr>
          <a:lstStyle/>
          <a:p>
            <a:r>
              <a:rPr lang="zh-CN" altLang="en-US" sz="1400" dirty="0"/>
              <a:t>将每</a:t>
            </a:r>
            <a:r>
              <a:rPr lang="en-US" altLang="zh-CN" sz="1400" dirty="0"/>
              <a:t>10min</a:t>
            </a:r>
            <a:r>
              <a:rPr lang="zh-CN" altLang="en-US" sz="1400" dirty="0"/>
              <a:t>从</a:t>
            </a:r>
            <a:r>
              <a:rPr lang="en-US" altLang="zh-CN" sz="1400" dirty="0" err="1"/>
              <a:t>kibana</a:t>
            </a:r>
            <a:r>
              <a:rPr lang="zh-CN" altLang="en-US" sz="1400" dirty="0"/>
              <a:t>上抓取下来的数据处理成深度学习算法需要的格式并进行归一化。</a:t>
            </a:r>
            <a:endParaRPr lang="zh-CN" altLang="en-US" sz="1400" dirty="0"/>
          </a:p>
        </p:txBody>
      </p:sp>
      <p:sp>
        <p:nvSpPr>
          <p:cNvPr id="16" name="文本框 15"/>
          <p:cNvSpPr txBox="1"/>
          <p:nvPr/>
        </p:nvSpPr>
        <p:spPr>
          <a:xfrm>
            <a:off x="3205135" y="4026771"/>
            <a:ext cx="3171574" cy="738664"/>
          </a:xfrm>
          <a:prstGeom prst="rect">
            <a:avLst/>
          </a:prstGeom>
          <a:noFill/>
        </p:spPr>
        <p:txBody>
          <a:bodyPr wrap="square" rtlCol="0">
            <a:spAutoFit/>
          </a:bodyPr>
          <a:lstStyle/>
          <a:p>
            <a:r>
              <a:rPr lang="zh-CN" altLang="en-US" sz="1400" dirty="0"/>
              <a:t>将处理后的数据送入训练好的模型，并根据概率选择输出，生成配置下发文件。</a:t>
            </a:r>
            <a:endParaRPr lang="zh-CN" altLang="en-US" sz="1400" dirty="0"/>
          </a:p>
        </p:txBody>
      </p:sp>
      <p:sp>
        <p:nvSpPr>
          <p:cNvPr id="17" name="文本框 16"/>
          <p:cNvSpPr txBox="1"/>
          <p:nvPr/>
        </p:nvSpPr>
        <p:spPr>
          <a:xfrm>
            <a:off x="3205135" y="5473347"/>
            <a:ext cx="1812022" cy="523220"/>
          </a:xfrm>
          <a:prstGeom prst="rect">
            <a:avLst/>
          </a:prstGeom>
          <a:noFill/>
        </p:spPr>
        <p:txBody>
          <a:bodyPr wrap="square" rtlCol="0">
            <a:spAutoFit/>
          </a:bodyPr>
          <a:lstStyle/>
          <a:p>
            <a:r>
              <a:rPr lang="zh-CN" altLang="en-US" sz="1400" dirty="0"/>
              <a:t>完成配置下发代码完成配置下发</a:t>
            </a:r>
            <a:endParaRPr lang="zh-CN" altLang="en-US" sz="1400" dirty="0"/>
          </a:p>
        </p:txBody>
      </p:sp>
      <p:cxnSp>
        <p:nvCxnSpPr>
          <p:cNvPr id="18" name="直接箭头连接符 30"/>
          <p:cNvCxnSpPr>
            <a:stCxn id="7" idx="3"/>
            <a:endCxn id="15" idx="1"/>
          </p:cNvCxnSpPr>
          <p:nvPr/>
        </p:nvCxnSpPr>
        <p:spPr>
          <a:xfrm>
            <a:off x="1975666" y="3054008"/>
            <a:ext cx="1229469" cy="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34"/>
          <p:cNvCxnSpPr>
            <a:stCxn id="8" idx="3"/>
            <a:endCxn id="16" idx="1"/>
          </p:cNvCxnSpPr>
          <p:nvPr/>
        </p:nvCxnSpPr>
        <p:spPr>
          <a:xfrm flipV="1">
            <a:off x="1975665" y="4396103"/>
            <a:ext cx="12294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37"/>
          <p:cNvCxnSpPr>
            <a:stCxn id="9" idx="3"/>
          </p:cNvCxnSpPr>
          <p:nvPr/>
        </p:nvCxnSpPr>
        <p:spPr>
          <a:xfrm>
            <a:off x="1975664" y="5738200"/>
            <a:ext cx="122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47472" y="886968"/>
            <a:ext cx="4669685" cy="369332"/>
          </a:xfrm>
          <a:prstGeom prst="rect">
            <a:avLst/>
          </a:prstGeom>
          <a:noFill/>
        </p:spPr>
        <p:txBody>
          <a:bodyPr wrap="square" rtlCol="0">
            <a:spAutoFit/>
          </a:bodyPr>
          <a:lstStyle/>
          <a:p>
            <a:r>
              <a:rPr kumimoji="1" lang="zh-CN" altLang="en-US" b="1" dirty="0">
                <a:solidFill>
                  <a:srgbClr val="3537D5"/>
                </a:solidFill>
              </a:rPr>
              <a:t>数据处理方面：</a:t>
            </a:r>
            <a:endParaRPr kumimoji="1" lang="zh-CN" altLang="en-US" b="1" dirty="0">
              <a:solidFill>
                <a:srgbClr val="3537D5"/>
              </a:solidFill>
            </a:endParaRPr>
          </a:p>
        </p:txBody>
      </p:sp>
      <p:sp>
        <p:nvSpPr>
          <p:cNvPr id="25" name="文本框 24"/>
          <p:cNvSpPr txBox="1"/>
          <p:nvPr/>
        </p:nvSpPr>
        <p:spPr>
          <a:xfrm>
            <a:off x="6096000" y="1321252"/>
            <a:ext cx="5321808" cy="645160"/>
          </a:xfrm>
          <a:prstGeom prst="rect">
            <a:avLst/>
          </a:prstGeom>
          <a:noFill/>
        </p:spPr>
        <p:txBody>
          <a:bodyPr wrap="square" rtlCol="0">
            <a:spAutoFit/>
          </a:bodyPr>
          <a:lstStyle/>
          <a:p>
            <a:r>
              <a:rPr kumimoji="1" lang="zh-CN" altLang="en-US" dirty="0"/>
              <a:t>形成一套即时学习，即时配置，即使下发的循环通路，保证</a:t>
            </a:r>
            <a:r>
              <a:rPr kumimoji="1" lang="zh-CN" altLang="en-US" dirty="0"/>
              <a:t>。</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现有成果</a:t>
            </a:r>
            <a:endParaRPr kumimoji="1" lang="zh-CN" altLang="en-US" sz="3600" dirty="0">
              <a:solidFill>
                <a:schemeClr val="bg1"/>
              </a:solidFill>
            </a:endParaRPr>
          </a:p>
        </p:txBody>
      </p:sp>
      <p:sp>
        <p:nvSpPr>
          <p:cNvPr id="22" name="文本框 21"/>
          <p:cNvSpPr txBox="1"/>
          <p:nvPr/>
        </p:nvSpPr>
        <p:spPr>
          <a:xfrm>
            <a:off x="429768" y="1069848"/>
            <a:ext cx="4361688" cy="369332"/>
          </a:xfrm>
          <a:prstGeom prst="rect">
            <a:avLst/>
          </a:prstGeom>
          <a:noFill/>
        </p:spPr>
        <p:txBody>
          <a:bodyPr wrap="square" rtlCol="0">
            <a:spAutoFit/>
          </a:bodyPr>
          <a:lstStyle/>
          <a:p>
            <a:r>
              <a:rPr kumimoji="1" lang="en-US" altLang="zh-CN" b="1" dirty="0">
                <a:solidFill>
                  <a:srgbClr val="3537D5"/>
                </a:solidFill>
              </a:rPr>
              <a:t>Channel</a:t>
            </a:r>
            <a:r>
              <a:rPr kumimoji="1" lang="zh-CN" altLang="en-US" b="1" dirty="0">
                <a:solidFill>
                  <a:srgbClr val="3537D5"/>
                </a:solidFill>
              </a:rPr>
              <a:t>训练结果：</a:t>
            </a:r>
            <a:endParaRPr kumimoji="1" lang="zh-CN" altLang="en-US" b="1" dirty="0">
              <a:solidFill>
                <a:srgbClr val="3537D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现有成果</a:t>
            </a:r>
            <a:endParaRPr kumimoji="1" lang="zh-CN" altLang="en-US" sz="3600" dirty="0">
              <a:solidFill>
                <a:schemeClr val="bg1"/>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742" y="2786381"/>
            <a:ext cx="3906792" cy="2651760"/>
          </a:xfrm>
          <a:prstGeom prst="rect">
            <a:avLst/>
          </a:prstGeom>
        </p:spPr>
      </p:pic>
      <p:sp>
        <p:nvSpPr>
          <p:cNvPr id="24" name="文本框 23"/>
          <p:cNvSpPr txBox="1"/>
          <p:nvPr/>
        </p:nvSpPr>
        <p:spPr>
          <a:xfrm>
            <a:off x="420624" y="786668"/>
            <a:ext cx="4361688" cy="369332"/>
          </a:xfrm>
          <a:prstGeom prst="rect">
            <a:avLst/>
          </a:prstGeom>
          <a:noFill/>
        </p:spPr>
        <p:txBody>
          <a:bodyPr wrap="square" rtlCol="0">
            <a:spAutoFit/>
          </a:bodyPr>
          <a:lstStyle/>
          <a:p>
            <a:r>
              <a:rPr kumimoji="1" lang="zh-CN" altLang="en-US" b="1" dirty="0">
                <a:solidFill>
                  <a:srgbClr val="3537D5"/>
                </a:solidFill>
              </a:rPr>
              <a:t>功率训练结果：</a:t>
            </a:r>
            <a:endParaRPr kumimoji="1" lang="zh-CN" altLang="en-US" b="1" dirty="0">
              <a:solidFill>
                <a:srgbClr val="3537D5"/>
              </a:solidFill>
            </a:endParaRPr>
          </a:p>
        </p:txBody>
      </p:sp>
      <p:sp>
        <p:nvSpPr>
          <p:cNvPr id="25" name="文本框 24"/>
          <p:cNvSpPr txBox="1"/>
          <p:nvPr/>
        </p:nvSpPr>
        <p:spPr>
          <a:xfrm>
            <a:off x="420624" y="1200428"/>
            <a:ext cx="11518646" cy="1200329"/>
          </a:xfrm>
          <a:prstGeom prst="rect">
            <a:avLst/>
          </a:prstGeom>
          <a:noFill/>
        </p:spPr>
        <p:txBody>
          <a:bodyPr wrap="square" rtlCol="0">
            <a:spAutoFit/>
          </a:bodyPr>
          <a:lstStyle/>
          <a:p>
            <a:r>
              <a:rPr kumimoji="1" lang="zh-CN" altLang="en-US" dirty="0"/>
              <a:t>目前采用较为简单</a:t>
            </a:r>
            <a:r>
              <a:rPr kumimoji="1" lang="en-US" altLang="zh-CN" dirty="0"/>
              <a:t>DQN</a:t>
            </a:r>
            <a:r>
              <a:rPr kumimoji="1" lang="zh-CN" altLang="en-US" dirty="0"/>
              <a:t>的方案，即将上述</a:t>
            </a:r>
            <a:r>
              <a:rPr kumimoji="1" lang="en-US" altLang="zh-CN" dirty="0"/>
              <a:t>RNN</a:t>
            </a:r>
            <a:r>
              <a:rPr kumimoji="1" lang="zh-CN" altLang="en-US" dirty="0"/>
              <a:t>中的</a:t>
            </a:r>
            <a:r>
              <a:rPr kumimoji="1" lang="en-US" altLang="zh-CN" dirty="0"/>
              <a:t>Q</a:t>
            </a:r>
            <a:r>
              <a:rPr kumimoji="1" lang="zh-CN" altLang="en-US" dirty="0"/>
              <a:t>值 直接有现有采集数据进行计算。</a:t>
            </a:r>
            <a:endParaRPr kumimoji="1" lang="en-US" altLang="zh-CN" dirty="0"/>
          </a:p>
          <a:p>
            <a:r>
              <a:rPr kumimoji="1" lang="zh-CN" altLang="en-US" dirty="0"/>
              <a:t>对</a:t>
            </a:r>
            <a:r>
              <a:rPr kumimoji="1" lang="en-US" altLang="zh-CN" dirty="0"/>
              <a:t>N7-2F</a:t>
            </a:r>
            <a:r>
              <a:rPr kumimoji="1" lang="zh-CN" altLang="en-US" dirty="0"/>
              <a:t> 给定</a:t>
            </a:r>
            <a:r>
              <a:rPr kumimoji="1" lang="en-US" altLang="zh-CN" dirty="0"/>
              <a:t>15</a:t>
            </a:r>
            <a:r>
              <a:rPr kumimoji="1" lang="zh-CN" altLang="en-US" dirty="0"/>
              <a:t>个</a:t>
            </a:r>
            <a:r>
              <a:rPr kumimoji="1" lang="en-US" altLang="zh-CN" dirty="0"/>
              <a:t>AP</a:t>
            </a:r>
            <a:r>
              <a:rPr kumimoji="1" lang="zh-CN" altLang="en-US" dirty="0"/>
              <a:t>，每间隔</a:t>
            </a:r>
            <a:r>
              <a:rPr kumimoji="1" lang="en-US" altLang="zh-CN" dirty="0"/>
              <a:t>10</a:t>
            </a:r>
            <a:r>
              <a:rPr kumimoji="1" lang="zh-CN" altLang="en-US" dirty="0"/>
              <a:t>分钟更改功率，首先抛弃下发配置之后前</a:t>
            </a:r>
            <a:r>
              <a:rPr kumimoji="1" lang="en-US" altLang="zh-CN" dirty="0"/>
              <a:t>5</a:t>
            </a:r>
            <a:r>
              <a:rPr kumimoji="1" lang="zh-CN" altLang="en-US" dirty="0"/>
              <a:t>分钟内的数据，以保证环境平稳。对之后</a:t>
            </a:r>
            <a:r>
              <a:rPr kumimoji="1" lang="en-US" altLang="zh-CN" dirty="0"/>
              <a:t>5</a:t>
            </a:r>
            <a:r>
              <a:rPr kumimoji="1" lang="zh-CN" altLang="en-US" dirty="0"/>
              <a:t>分钟内的采集数据进行平均，由此可以得到单条数据，放入经验池</a:t>
            </a:r>
            <a:r>
              <a:rPr kumimoji="1" lang="en-US" altLang="zh-CN" dirty="0"/>
              <a:t>Q</a:t>
            </a:r>
            <a:r>
              <a:rPr kumimoji="1" lang="zh-CN" altLang="en-US" dirty="0"/>
              <a:t>学习池进行训练。</a:t>
            </a:r>
            <a:endParaRPr kumimoji="1" lang="en-US" altLang="zh-CN" dirty="0"/>
          </a:p>
          <a:p>
            <a:r>
              <a:rPr kumimoji="1" lang="zh-CN" altLang="en-US" dirty="0"/>
              <a:t>为丰富数据，我们将</a:t>
            </a:r>
            <a:r>
              <a:rPr kumimoji="1" lang="en-US" altLang="zh-CN" dirty="0"/>
              <a:t>15</a:t>
            </a:r>
            <a:r>
              <a:rPr kumimoji="1" lang="zh-CN" altLang="en-US" dirty="0"/>
              <a:t>个</a:t>
            </a:r>
            <a:r>
              <a:rPr kumimoji="1" lang="en-US" altLang="zh-CN" dirty="0"/>
              <a:t>AP</a:t>
            </a:r>
            <a:r>
              <a:rPr kumimoji="1" lang="zh-CN" altLang="en-US" dirty="0"/>
              <a:t>分为</a:t>
            </a:r>
            <a:r>
              <a:rPr kumimoji="1" lang="en-US" altLang="zh-CN" dirty="0"/>
              <a:t>3</a:t>
            </a:r>
            <a:r>
              <a:rPr kumimoji="1" lang="zh-CN" altLang="en-US" dirty="0"/>
              <a:t>组，即默认每</a:t>
            </a:r>
            <a:r>
              <a:rPr kumimoji="1" lang="en-US" altLang="zh-CN" dirty="0"/>
              <a:t>5</a:t>
            </a:r>
            <a:r>
              <a:rPr kumimoji="1" lang="zh-CN" altLang="en-US" dirty="0"/>
              <a:t>个</a:t>
            </a:r>
            <a:r>
              <a:rPr kumimoji="1" lang="en-US" altLang="zh-CN" dirty="0"/>
              <a:t>AP</a:t>
            </a:r>
            <a:r>
              <a:rPr kumimoji="1" lang="zh-CN" altLang="en-US" dirty="0"/>
              <a:t>的环境近似，以验证算法的有效性。</a:t>
            </a:r>
            <a:endParaRPr kumimoji="1" lang="en-US" altLang="zh-CN" dirty="0"/>
          </a:p>
        </p:txBody>
      </p:sp>
      <p:sp>
        <p:nvSpPr>
          <p:cNvPr id="26" name="文本框 25"/>
          <p:cNvSpPr txBox="1"/>
          <p:nvPr/>
        </p:nvSpPr>
        <p:spPr>
          <a:xfrm>
            <a:off x="523560" y="5657572"/>
            <a:ext cx="9845736" cy="369332"/>
          </a:xfrm>
          <a:prstGeom prst="rect">
            <a:avLst/>
          </a:prstGeom>
          <a:noFill/>
        </p:spPr>
        <p:txBody>
          <a:bodyPr wrap="square" rtlCol="0">
            <a:spAutoFit/>
          </a:bodyPr>
          <a:lstStyle/>
          <a:p>
            <a:r>
              <a:rPr kumimoji="1" lang="zh-CN" altLang="en-US" dirty="0"/>
              <a:t>可以看出</a:t>
            </a:r>
            <a:r>
              <a:rPr kumimoji="1" lang="en-US" altLang="zh-CN" dirty="0"/>
              <a:t>Q</a:t>
            </a:r>
            <a:r>
              <a:rPr kumimoji="1" lang="zh-CN" altLang="en-US" dirty="0"/>
              <a:t>值函数逐渐收敛，但是由于单条数据，后期波动较大。</a:t>
            </a:r>
            <a:endParaRPr kumimoji="1" lang="zh-CN" altLang="en-US" dirty="0"/>
          </a:p>
        </p:txBody>
      </p:sp>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914" y="2786381"/>
            <a:ext cx="6261100" cy="1511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未来展望</a:t>
            </a:r>
            <a:endParaRPr kumimoji="1" lang="zh-CN" altLang="en-US" sz="3600" dirty="0">
              <a:solidFill>
                <a:schemeClr val="bg1"/>
              </a:solidFill>
            </a:endParaRPr>
          </a:p>
        </p:txBody>
      </p:sp>
      <p:sp>
        <p:nvSpPr>
          <p:cNvPr id="2" name="矩形 1"/>
          <p:cNvSpPr/>
          <p:nvPr/>
        </p:nvSpPr>
        <p:spPr>
          <a:xfrm>
            <a:off x="214188" y="984092"/>
            <a:ext cx="6096000" cy="400110"/>
          </a:xfrm>
          <a:prstGeom prst="rect">
            <a:avLst/>
          </a:prstGeom>
        </p:spPr>
        <p:txBody>
          <a:bodyPr>
            <a:spAutoFit/>
          </a:bodyPr>
          <a:lstStyle/>
          <a:p>
            <a:r>
              <a:rPr kumimoji="1" lang="zh-CN" altLang="en-US" sz="2000" b="1" dirty="0">
                <a:solidFill>
                  <a:srgbClr val="3537D5"/>
                </a:solidFill>
              </a:rPr>
              <a:t>交互方面：</a:t>
            </a:r>
            <a:endParaRPr kumimoji="1" lang="en-US" altLang="zh-CN" sz="2000" b="1" dirty="0">
              <a:solidFill>
                <a:srgbClr val="3537D5"/>
              </a:solidFill>
            </a:endParaRPr>
          </a:p>
        </p:txBody>
      </p:sp>
      <p:sp>
        <p:nvSpPr>
          <p:cNvPr id="3" name="文本框 2"/>
          <p:cNvSpPr txBox="1"/>
          <p:nvPr/>
        </p:nvSpPr>
        <p:spPr>
          <a:xfrm>
            <a:off x="791083" y="2317242"/>
            <a:ext cx="10021824" cy="2861310"/>
          </a:xfrm>
          <a:prstGeom prst="rect">
            <a:avLst/>
          </a:prstGeom>
          <a:noFill/>
        </p:spPr>
        <p:txBody>
          <a:bodyPr wrap="square" rtlCol="0">
            <a:spAutoFit/>
          </a:bodyPr>
          <a:lstStyle/>
          <a:p>
            <a:pPr marL="285750" indent="-285750">
              <a:buFont typeface="Wingdings" panose="05000000000000000000" pitchFamily="2" charset="2"/>
              <a:buChar char="n"/>
            </a:pPr>
            <a:r>
              <a:rPr kumimoji="1" lang="zh-CN" altLang="en-US" dirty="0"/>
              <a:t>数据积累工作：</a:t>
            </a:r>
            <a:endParaRPr kumimoji="1" lang="en-US" altLang="zh-CN" dirty="0"/>
          </a:p>
          <a:p>
            <a:r>
              <a:rPr kumimoji="1" lang="zh-CN" altLang="en-US" dirty="0"/>
              <a:t>对于目前来说，数据积累的还远远不足，可能存在网络过拟和的情况，所以还是需要大量的时间，对数据进行积累。</a:t>
            </a:r>
            <a:endParaRPr kumimoji="1" lang="en-US" altLang="zh-CN" dirty="0"/>
          </a:p>
          <a:p>
            <a:endParaRPr kumimoji="1" lang="en-US" altLang="zh-CN" dirty="0"/>
          </a:p>
          <a:p>
            <a:pPr marL="285750" indent="-285750">
              <a:buFont typeface="Wingdings" panose="05000000000000000000" pitchFamily="2" charset="2"/>
              <a:buChar char="n"/>
            </a:pPr>
            <a:r>
              <a:rPr kumimoji="1" lang="en-US" altLang="zh-CN" dirty="0"/>
              <a:t>Critic</a:t>
            </a:r>
            <a:r>
              <a:rPr kumimoji="1" lang="zh-CN" altLang="en-US" dirty="0"/>
              <a:t>部分</a:t>
            </a:r>
            <a:r>
              <a:rPr kumimoji="1" lang="en-US" altLang="zh-CN" dirty="0"/>
              <a:t>RNN</a:t>
            </a:r>
            <a:r>
              <a:rPr kumimoji="1" lang="zh-CN" altLang="en-US" dirty="0"/>
              <a:t>训练：</a:t>
            </a:r>
            <a:endParaRPr kumimoji="1" lang="en-US" altLang="zh-CN" dirty="0"/>
          </a:p>
          <a:p>
            <a:r>
              <a:rPr kumimoji="1" lang="en-US" altLang="zh-CN" dirty="0"/>
              <a:t>RNN</a:t>
            </a:r>
            <a:r>
              <a:rPr kumimoji="1" lang="zh-CN" altLang="en-US" dirty="0"/>
              <a:t>训练较为困难，其主要难度在于</a:t>
            </a:r>
            <a:r>
              <a:rPr kumimoji="1" lang="en-US" altLang="zh-CN" dirty="0"/>
              <a:t>1</a:t>
            </a:r>
            <a:r>
              <a:rPr kumimoji="1" lang="zh-CN" altLang="en-US" dirty="0"/>
              <a:t>、数据整理耗时耗力。</a:t>
            </a:r>
            <a:r>
              <a:rPr kumimoji="1" lang="en-US" altLang="zh-CN" dirty="0"/>
              <a:t>2</a:t>
            </a:r>
            <a:r>
              <a:rPr kumimoji="1" lang="zh-CN" altLang="en-US" dirty="0"/>
              <a:t>、</a:t>
            </a:r>
            <a:r>
              <a:rPr kumimoji="1" lang="en-US" altLang="zh-CN" dirty="0"/>
              <a:t>RNN</a:t>
            </a:r>
            <a:r>
              <a:rPr kumimoji="1" lang="zh-CN" altLang="en-US" dirty="0"/>
              <a:t>收敛需要精确的参数调整。</a:t>
            </a:r>
            <a:endParaRPr kumimoji="1" lang="en-US" altLang="zh-CN" dirty="0"/>
          </a:p>
          <a:p>
            <a:endParaRPr kumimoji="1" lang="en-US" altLang="zh-CN" dirty="0"/>
          </a:p>
          <a:p>
            <a:pPr marL="285750" indent="-285750">
              <a:buFont typeface="Wingdings" panose="05000000000000000000" pitchFamily="2" charset="2"/>
              <a:buChar char="n"/>
            </a:pPr>
            <a:r>
              <a:rPr kumimoji="1" lang="zh-CN" altLang="en-US" dirty="0"/>
              <a:t>联合功率、信道调整：</a:t>
            </a:r>
            <a:endParaRPr kumimoji="1" lang="zh-CN" altLang="en-US" dirty="0"/>
          </a:p>
          <a:p>
            <a:pPr indent="0">
              <a:buFont typeface="Wingdings" panose="05000000000000000000" pitchFamily="2" charset="2"/>
              <a:buNone/>
            </a:pPr>
            <a:r>
              <a:rPr kumimoji="1" lang="zh-CN" altLang="en-US" dirty="0"/>
              <a:t>目前我们分别对不同片区的</a:t>
            </a:r>
            <a:r>
              <a:rPr kumimoji="1" lang="en-US" altLang="zh-CN" dirty="0"/>
              <a:t>AP</a:t>
            </a:r>
            <a:r>
              <a:rPr kumimoji="1" lang="zh-CN" altLang="en-US" dirty="0"/>
              <a:t>分别进行了信道和功率的调整实验。在对</a:t>
            </a:r>
            <a:r>
              <a:rPr kumimoji="1" lang="en-US" altLang="zh-CN" dirty="0"/>
              <a:t>RNN</a:t>
            </a:r>
            <a:r>
              <a:rPr kumimoji="1" lang="zh-CN" altLang="en-US" dirty="0"/>
              <a:t>进行训练收敛之后，可以根据</a:t>
            </a:r>
            <a:r>
              <a:rPr kumimoji="1" lang="en-US" altLang="zh-CN" dirty="0"/>
              <a:t>Critic</a:t>
            </a:r>
            <a:r>
              <a:rPr kumimoji="1" lang="zh-CN" altLang="en-US" dirty="0"/>
              <a:t>部分所提供的</a:t>
            </a:r>
            <a:r>
              <a:rPr kumimoji="1" lang="en-US" altLang="zh-CN" dirty="0"/>
              <a:t>Q</a:t>
            </a:r>
            <a:r>
              <a:rPr kumimoji="1" lang="zh-CN" altLang="en-US" dirty="0"/>
              <a:t>值指导，对两个部分进行联合训练，使得其联合达到最优。</a:t>
            </a:r>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未来展望</a:t>
            </a:r>
            <a:endParaRPr kumimoji="1" lang="zh-CN" altLang="en-US" sz="3600" dirty="0">
              <a:solidFill>
                <a:schemeClr val="bg1"/>
              </a:solidFill>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698" y="1046983"/>
            <a:ext cx="3665353" cy="5302735"/>
          </a:xfrm>
          <a:prstGeom prst="rect">
            <a:avLst/>
          </a:prstGeom>
        </p:spPr>
      </p:pic>
      <p:sp>
        <p:nvSpPr>
          <p:cNvPr id="7" name="TextBox 2"/>
          <p:cNvSpPr txBox="1"/>
          <p:nvPr/>
        </p:nvSpPr>
        <p:spPr>
          <a:xfrm>
            <a:off x="649708" y="1571819"/>
            <a:ext cx="6560989" cy="962956"/>
          </a:xfrm>
          <a:prstGeom prst="rect">
            <a:avLst/>
          </a:prstGeom>
          <a:noFill/>
        </p:spPr>
        <p:txBody>
          <a:bodyPr wrap="square" rtlCol="0">
            <a:spAutoFit/>
          </a:bodyPr>
          <a:lstStyle/>
          <a:p>
            <a:pPr>
              <a:lnSpc>
                <a:spcPct val="150000"/>
              </a:lnSpc>
            </a:pPr>
            <a:r>
              <a:rPr lang="zh-CN" altLang="en-US" sz="2000" dirty="0"/>
              <a:t>在</a:t>
            </a:r>
            <a:r>
              <a:rPr lang="en-US" altLang="zh-CN" sz="2000" dirty="0"/>
              <a:t>WLAN</a:t>
            </a:r>
            <a:r>
              <a:rPr lang="zh-CN" altLang="en-US" sz="2000" dirty="0"/>
              <a:t>中，各</a:t>
            </a:r>
            <a:r>
              <a:rPr lang="en-US" altLang="zh-CN" sz="2000" dirty="0"/>
              <a:t>AP</a:t>
            </a:r>
            <a:r>
              <a:rPr lang="zh-CN" altLang="en-US" sz="2000" dirty="0"/>
              <a:t>及其之间的相互干扰关系可以建立为图</a:t>
            </a:r>
            <a:r>
              <a:rPr lang="en-US" altLang="zh-CN" sz="2000" dirty="0"/>
              <a:t>G=(V,E)</a:t>
            </a:r>
            <a:r>
              <a:rPr lang="zh-CN" altLang="en-US" sz="2000" dirty="0"/>
              <a:t>，其中</a:t>
            </a:r>
            <a:r>
              <a:rPr lang="en-US" altLang="zh-CN" sz="2000" dirty="0"/>
              <a:t>V</a:t>
            </a:r>
            <a:r>
              <a:rPr lang="zh-CN" altLang="en-US" sz="2000" dirty="0"/>
              <a:t>（节点）为</a:t>
            </a:r>
            <a:r>
              <a:rPr lang="en-US" altLang="zh-CN" sz="2000" dirty="0"/>
              <a:t>AP</a:t>
            </a:r>
            <a:r>
              <a:rPr lang="zh-CN" altLang="en-US" sz="2000" dirty="0"/>
              <a:t>，</a:t>
            </a:r>
            <a:r>
              <a:rPr lang="en-US" altLang="zh-CN" sz="2000" dirty="0"/>
              <a:t>E</a:t>
            </a:r>
            <a:r>
              <a:rPr lang="zh-CN" altLang="en-US" sz="2000" dirty="0"/>
              <a:t> （边）为</a:t>
            </a:r>
            <a:r>
              <a:rPr lang="en-US" altLang="zh-CN" sz="2000" dirty="0"/>
              <a:t>AP</a:t>
            </a:r>
            <a:r>
              <a:rPr lang="zh-CN" altLang="en-US" sz="2000" dirty="0"/>
              <a:t>之间的干扰。</a:t>
            </a:r>
            <a:endParaRPr lang="en-US" sz="2000" dirty="0"/>
          </a:p>
        </p:txBody>
      </p:sp>
      <p:sp>
        <p:nvSpPr>
          <p:cNvPr id="8" name="文本框 7"/>
          <p:cNvSpPr txBox="1"/>
          <p:nvPr/>
        </p:nvSpPr>
        <p:spPr>
          <a:xfrm>
            <a:off x="649706" y="2607641"/>
            <a:ext cx="6560989" cy="1754326"/>
          </a:xfrm>
          <a:prstGeom prst="rect">
            <a:avLst/>
          </a:prstGeom>
          <a:noFill/>
        </p:spPr>
        <p:txBody>
          <a:bodyPr wrap="square" rtlCol="0">
            <a:spAutoFit/>
          </a:bodyPr>
          <a:lstStyle/>
          <a:p>
            <a:r>
              <a:rPr lang="zh-CN" altLang="en-US" dirty="0"/>
              <a:t>这个方案采用</a:t>
            </a:r>
            <a:r>
              <a:rPr lang="en-US" altLang="zh-CN" dirty="0"/>
              <a:t>MADDPG</a:t>
            </a:r>
            <a:r>
              <a:rPr lang="zh-CN" altLang="en-US" dirty="0"/>
              <a:t>算法，并将传统的</a:t>
            </a:r>
            <a:r>
              <a:rPr lang="en-US" altLang="zh-CN" dirty="0"/>
              <a:t>MADDPG</a:t>
            </a:r>
            <a:r>
              <a:rPr lang="zh-CN" altLang="en-US" dirty="0"/>
              <a:t>中的集中式的</a:t>
            </a:r>
            <a:r>
              <a:rPr lang="en-US" altLang="zh-CN" dirty="0"/>
              <a:t>Critic</a:t>
            </a:r>
            <a:r>
              <a:rPr lang="zh-CN" altLang="en-US" dirty="0"/>
              <a:t> 转化为 </a:t>
            </a:r>
            <a:r>
              <a:rPr kumimoji="1" lang="zh-CN" altLang="en-US" b="1" dirty="0">
                <a:solidFill>
                  <a:srgbClr val="00118F"/>
                </a:solidFill>
              </a:rPr>
              <a:t>图卷积神经网络。主要优点有以下</a:t>
            </a:r>
            <a:r>
              <a:rPr kumimoji="1" lang="en-US" altLang="zh-CN" b="1" dirty="0">
                <a:solidFill>
                  <a:srgbClr val="00118F"/>
                </a:solidFill>
              </a:rPr>
              <a:t>2</a:t>
            </a:r>
            <a:r>
              <a:rPr kumimoji="1" lang="zh-CN" altLang="en-US" b="1" dirty="0">
                <a:solidFill>
                  <a:srgbClr val="00118F"/>
                </a:solidFill>
              </a:rPr>
              <a:t>个：</a:t>
            </a:r>
            <a:endParaRPr kumimoji="1" lang="en-US" altLang="zh-CN" b="1" dirty="0">
              <a:solidFill>
                <a:srgbClr val="00118F"/>
              </a:solidFill>
            </a:endParaRPr>
          </a:p>
          <a:p>
            <a:r>
              <a:rPr kumimoji="1" lang="en-US" altLang="zh-CN" b="1" dirty="0">
                <a:solidFill>
                  <a:srgbClr val="00118F"/>
                </a:solidFill>
              </a:rPr>
              <a:t>1</a:t>
            </a:r>
            <a:r>
              <a:rPr kumimoji="1" lang="zh-CN" altLang="en-US" b="1" dirty="0">
                <a:solidFill>
                  <a:srgbClr val="00118F"/>
                </a:solidFill>
              </a:rPr>
              <a:t> 、合理利用网络拓扑结构，减少了无影响之间</a:t>
            </a:r>
            <a:r>
              <a:rPr kumimoji="1" lang="en-US" altLang="zh-CN" b="1" dirty="0">
                <a:solidFill>
                  <a:srgbClr val="00118F"/>
                </a:solidFill>
              </a:rPr>
              <a:t>AP</a:t>
            </a:r>
            <a:r>
              <a:rPr kumimoji="1" lang="zh-CN" altLang="en-US" b="1" dirty="0">
                <a:solidFill>
                  <a:srgbClr val="00118F"/>
                </a:solidFill>
              </a:rPr>
              <a:t>的神经网络连接，有效减少神经网络神经元与链接，减少计算量。</a:t>
            </a:r>
            <a:endParaRPr kumimoji="1" lang="en-US" altLang="zh-CN" b="1" dirty="0">
              <a:solidFill>
                <a:srgbClr val="00118F"/>
              </a:solidFill>
            </a:endParaRPr>
          </a:p>
          <a:p>
            <a:r>
              <a:rPr kumimoji="1" lang="en-US" altLang="zh-CN" b="1" dirty="0">
                <a:solidFill>
                  <a:srgbClr val="00118F"/>
                </a:solidFill>
              </a:rPr>
              <a:t>2</a:t>
            </a:r>
            <a:r>
              <a:rPr kumimoji="1" lang="zh-CN" altLang="en-US" b="1" dirty="0">
                <a:solidFill>
                  <a:srgbClr val="00118F"/>
                </a:solidFill>
              </a:rPr>
              <a:t>、将多个</a:t>
            </a:r>
            <a:r>
              <a:rPr kumimoji="1" lang="en-US" altLang="zh-CN" b="1" dirty="0">
                <a:solidFill>
                  <a:srgbClr val="00118F"/>
                </a:solidFill>
              </a:rPr>
              <a:t>agent</a:t>
            </a:r>
            <a:r>
              <a:rPr kumimoji="1" lang="zh-CN" altLang="en-US" b="1" dirty="0">
                <a:solidFill>
                  <a:srgbClr val="00118F"/>
                </a:solidFill>
              </a:rPr>
              <a:t>的</a:t>
            </a:r>
            <a:r>
              <a:rPr kumimoji="1" lang="en-US" altLang="zh-CN" b="1" dirty="0">
                <a:solidFill>
                  <a:srgbClr val="00118F"/>
                </a:solidFill>
              </a:rPr>
              <a:t>Critic</a:t>
            </a:r>
            <a:r>
              <a:rPr kumimoji="1" lang="zh-CN" altLang="en-US" b="1" dirty="0">
                <a:solidFill>
                  <a:srgbClr val="00118F"/>
                </a:solidFill>
              </a:rPr>
              <a:t>部分，集中在一张图神经网络中，进一步提高算法有效性。</a:t>
            </a:r>
            <a:endParaRPr kumimoji="1" lang="en-US" altLang="zh-CN" b="1" dirty="0">
              <a:solidFill>
                <a:srgbClr val="00118F"/>
              </a:solidFill>
            </a:endParaRPr>
          </a:p>
        </p:txBody>
      </p:sp>
      <p:sp>
        <p:nvSpPr>
          <p:cNvPr id="2" name="矩形 1"/>
          <p:cNvSpPr/>
          <p:nvPr/>
        </p:nvSpPr>
        <p:spPr>
          <a:xfrm>
            <a:off x="378780" y="1078772"/>
            <a:ext cx="6096000" cy="707886"/>
          </a:xfrm>
          <a:prstGeom prst="rect">
            <a:avLst/>
          </a:prstGeom>
        </p:spPr>
        <p:txBody>
          <a:bodyPr>
            <a:spAutoFit/>
          </a:bodyPr>
          <a:lstStyle/>
          <a:p>
            <a:r>
              <a:rPr kumimoji="1" lang="zh-CN" altLang="en-US" sz="2000" b="1" dirty="0">
                <a:solidFill>
                  <a:srgbClr val="C00000"/>
                </a:solidFill>
              </a:rPr>
              <a:t>算法方面优化：基于图神经网络的强化学习算法</a:t>
            </a:r>
            <a:endParaRPr kumimoji="1" lang="en-US" altLang="zh-CN" sz="2000" b="1" dirty="0">
              <a:solidFill>
                <a:srgbClr val="C00000"/>
              </a:solidFill>
            </a:endParaRPr>
          </a:p>
          <a:p>
            <a:endParaRPr kumimoji="1" lang="en-US" altLang="zh-CN" sz="2000" b="1" dirty="0"/>
          </a:p>
        </p:txBody>
      </p:sp>
      <p:sp>
        <p:nvSpPr>
          <p:cNvPr id="9" name="文本框 8"/>
          <p:cNvSpPr txBox="1"/>
          <p:nvPr/>
        </p:nvSpPr>
        <p:spPr>
          <a:xfrm>
            <a:off x="649706" y="4504278"/>
            <a:ext cx="6560989" cy="923330"/>
          </a:xfrm>
          <a:prstGeom prst="rect">
            <a:avLst/>
          </a:prstGeom>
          <a:noFill/>
        </p:spPr>
        <p:txBody>
          <a:bodyPr wrap="square" rtlCol="0">
            <a:spAutoFit/>
          </a:bodyPr>
          <a:lstStyle/>
          <a:p>
            <a:r>
              <a:rPr kumimoji="1" lang="zh-CN" altLang="en-US" dirty="0"/>
              <a:t>传统</a:t>
            </a:r>
            <a:r>
              <a:rPr lang="en-US" altLang="zh-CN" dirty="0"/>
              <a:t>GCN</a:t>
            </a:r>
            <a:r>
              <a:rPr lang="zh-CN" altLang="en-US" dirty="0"/>
              <a:t>无法处理边具有数据的图。因此可以考虑将原先意义上的边建模为一个新的节点，这样得到的是具有两种节点的异构图模型，如右图所示。</a:t>
            </a:r>
            <a:endParaRPr lang="zh-CN" altLang="en-US" dirty="0"/>
          </a:p>
        </p:txBody>
      </p:sp>
      <p:sp>
        <p:nvSpPr>
          <p:cNvPr id="10" name="矩形 9"/>
          <p:cNvSpPr/>
          <p:nvPr/>
        </p:nvSpPr>
        <p:spPr>
          <a:xfrm>
            <a:off x="625768" y="5526835"/>
            <a:ext cx="6513113" cy="1200329"/>
          </a:xfrm>
          <a:prstGeom prst="rect">
            <a:avLst/>
          </a:prstGeom>
        </p:spPr>
        <p:txBody>
          <a:bodyPr wrap="square">
            <a:spAutoFit/>
          </a:bodyPr>
          <a:lstStyle/>
          <a:p>
            <a:r>
              <a:rPr kumimoji="1" lang="zh-CN" altLang="en-US" dirty="0"/>
              <a:t>在</a:t>
            </a:r>
            <a:r>
              <a:rPr kumimoji="1" lang="en-US" altLang="zh-CN" dirty="0"/>
              <a:t>WLAN</a:t>
            </a:r>
            <a:r>
              <a:rPr kumimoji="1" lang="zh-CN" altLang="en-US" dirty="0"/>
              <a:t>智能网络优化中，每个</a:t>
            </a:r>
            <a:r>
              <a:rPr kumimoji="1" lang="en-US" altLang="zh-CN" dirty="0"/>
              <a:t>AP</a:t>
            </a:r>
            <a:r>
              <a:rPr kumimoji="1" lang="zh-CN" altLang="en-US" dirty="0"/>
              <a:t>相当一个</a:t>
            </a:r>
            <a:r>
              <a:rPr kumimoji="1" lang="en-US" altLang="zh-CN" dirty="0"/>
              <a:t>agent</a:t>
            </a:r>
            <a:r>
              <a:rPr kumimoji="1" lang="zh-CN" altLang="en-US" dirty="0"/>
              <a:t>，也是就是右图中的一个节点（即</a:t>
            </a:r>
            <a:r>
              <a:rPr kumimoji="1" lang="en-US" altLang="zh-CN" dirty="0" err="1"/>
              <a:t>APNode</a:t>
            </a:r>
            <a:r>
              <a:rPr kumimoji="1" lang="zh-CN" altLang="en-US" dirty="0"/>
              <a:t>），该类节点输入均为</a:t>
            </a:r>
            <a:r>
              <a:rPr kumimoji="1" lang="en-US" altLang="zh-CN" dirty="0"/>
              <a:t>AP</a:t>
            </a:r>
            <a:r>
              <a:rPr kumimoji="1" lang="zh-CN" altLang="en-US" dirty="0"/>
              <a:t>状态，</a:t>
            </a:r>
            <a:r>
              <a:rPr kumimoji="1" lang="en-US" altLang="zh-CN" dirty="0"/>
              <a:t>AP</a:t>
            </a:r>
            <a:r>
              <a:rPr kumimoji="1" lang="zh-CN" altLang="en-US" dirty="0"/>
              <a:t>节点与</a:t>
            </a:r>
            <a:r>
              <a:rPr kumimoji="1" lang="en-US" altLang="zh-CN" dirty="0"/>
              <a:t>AP</a:t>
            </a:r>
            <a:r>
              <a:rPr kumimoji="1" lang="zh-CN" altLang="en-US" dirty="0"/>
              <a:t>节点之间的节点为连接节点（</a:t>
            </a:r>
            <a:r>
              <a:rPr kumimoji="1" lang="en-US" altLang="zh-CN" dirty="0" err="1"/>
              <a:t>Connet</a:t>
            </a:r>
            <a:r>
              <a:rPr kumimoji="1" lang="zh-CN" altLang="en-US" dirty="0"/>
              <a:t> </a:t>
            </a:r>
            <a:r>
              <a:rPr kumimoji="1" lang="en-US" altLang="zh-CN" dirty="0"/>
              <a:t>Node</a:t>
            </a:r>
            <a:r>
              <a:rPr kumimoji="1" lang="zh-CN" altLang="en-US" dirty="0"/>
              <a:t>），连接节点输入为所连接</a:t>
            </a:r>
            <a:r>
              <a:rPr kumimoji="1" lang="en-US" altLang="zh-CN" dirty="0"/>
              <a:t>AP</a:t>
            </a:r>
            <a:r>
              <a:rPr kumimoji="1" lang="zh-CN" altLang="en-US" dirty="0"/>
              <a:t>之间的干扰值。</a:t>
            </a:r>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现有成果</a:t>
            </a:r>
            <a:endParaRPr kumimoji="1" lang="zh-CN" altLang="en-US" sz="3600" dirty="0">
              <a:solidFill>
                <a:schemeClr val="bg1"/>
              </a:solidFill>
            </a:endParaRPr>
          </a:p>
        </p:txBody>
      </p:sp>
      <p:grpSp>
        <p:nvGrpSpPr>
          <p:cNvPr id="21" name="组合 20"/>
          <p:cNvGrpSpPr/>
          <p:nvPr/>
        </p:nvGrpSpPr>
        <p:grpSpPr>
          <a:xfrm>
            <a:off x="5967842" y="1252330"/>
            <a:ext cx="5983357" cy="3995525"/>
            <a:chOff x="2662805" y="1272679"/>
            <a:chExt cx="6635365" cy="3501695"/>
          </a:xfrm>
        </p:grpSpPr>
        <p:pic>
          <p:nvPicPr>
            <p:cNvPr id="22" name="图片 21"/>
            <p:cNvPicPr>
              <a:picLocks noChangeAspect="1"/>
            </p:cNvPicPr>
            <p:nvPr/>
          </p:nvPicPr>
          <p:blipFill rotWithShape="1">
            <a:blip r:embed="rId1" cstate="print"/>
            <a:srcRect l="9959" t="4723" r="12639" b="21751"/>
            <a:stretch>
              <a:fillRect/>
            </a:stretch>
          </p:blipFill>
          <p:spPr>
            <a:xfrm>
              <a:off x="2662805" y="1272679"/>
              <a:ext cx="6635365" cy="3501695"/>
            </a:xfrm>
            <a:prstGeom prst="rect">
              <a:avLst/>
            </a:prstGeom>
          </p:spPr>
        </p:pic>
        <p:pic>
          <p:nvPicPr>
            <p:cNvPr id="23" name="图片 22"/>
            <p:cNvPicPr>
              <a:picLocks noChangeAspect="1"/>
            </p:cNvPicPr>
            <p:nvPr/>
          </p:nvPicPr>
          <p:blipFill>
            <a:blip r:embed="rId2" cstate="print"/>
            <a:stretch>
              <a:fillRect/>
            </a:stretch>
          </p:blipFill>
          <p:spPr>
            <a:xfrm>
              <a:off x="3132579" y="2677466"/>
              <a:ext cx="819309" cy="875031"/>
            </a:xfrm>
            <a:prstGeom prst="rect">
              <a:avLst/>
            </a:prstGeom>
          </p:spPr>
        </p:pic>
        <p:pic>
          <p:nvPicPr>
            <p:cNvPr id="24" name="图片 23"/>
            <p:cNvPicPr>
              <a:picLocks noChangeAspect="1"/>
            </p:cNvPicPr>
            <p:nvPr/>
          </p:nvPicPr>
          <p:blipFill>
            <a:blip r:embed="rId2" cstate="print"/>
            <a:stretch>
              <a:fillRect/>
            </a:stretch>
          </p:blipFill>
          <p:spPr>
            <a:xfrm>
              <a:off x="8240114" y="2677465"/>
              <a:ext cx="819309" cy="875031"/>
            </a:xfrm>
            <a:prstGeom prst="rect">
              <a:avLst/>
            </a:prstGeom>
          </p:spPr>
        </p:pic>
      </p:grpSp>
      <p:sp>
        <p:nvSpPr>
          <p:cNvPr id="25" name="文本框 24"/>
          <p:cNvSpPr txBox="1"/>
          <p:nvPr/>
        </p:nvSpPr>
        <p:spPr>
          <a:xfrm>
            <a:off x="3053732" y="3200554"/>
            <a:ext cx="2206487" cy="307777"/>
          </a:xfrm>
          <a:prstGeom prst="rect">
            <a:avLst/>
          </a:prstGeom>
          <a:noFill/>
        </p:spPr>
        <p:txBody>
          <a:bodyPr wrap="square" rtlCol="0">
            <a:spAutoFit/>
          </a:bodyPr>
          <a:lstStyle/>
          <a:p>
            <a:r>
              <a:rPr kumimoji="1" lang="zh-CN" altLang="en-US" sz="1400" dirty="0"/>
              <a:t>图的拉普拉斯矩阵</a:t>
            </a:r>
            <a:endParaRPr kumimoji="1" lang="zh-CN" altLang="en-US" sz="1400" dirty="0"/>
          </a:p>
        </p:txBody>
      </p:sp>
      <p:sp>
        <p:nvSpPr>
          <p:cNvPr id="26" name="文本框 25"/>
          <p:cNvSpPr txBox="1"/>
          <p:nvPr/>
        </p:nvSpPr>
        <p:spPr>
          <a:xfrm>
            <a:off x="441747" y="1537283"/>
            <a:ext cx="3099513" cy="369332"/>
          </a:xfrm>
          <a:prstGeom prst="rect">
            <a:avLst/>
          </a:prstGeom>
          <a:noFill/>
        </p:spPr>
        <p:txBody>
          <a:bodyPr wrap="square" rtlCol="0">
            <a:spAutoFit/>
          </a:bodyPr>
          <a:lstStyle/>
          <a:p>
            <a:r>
              <a:rPr kumimoji="1" lang="zh-CN" altLang="en-US" dirty="0"/>
              <a:t>图卷积操作定义</a:t>
            </a:r>
            <a:endParaRPr kumimoji="1" lang="zh-CN" altLang="en-US" dirty="0"/>
          </a:p>
        </p:txBody>
      </p:sp>
      <p:pic>
        <p:nvPicPr>
          <p:cNvPr id="27" name="图片 26"/>
          <p:cNvPicPr>
            <a:picLocks noChangeAspect="1"/>
          </p:cNvPicPr>
          <p:nvPr/>
        </p:nvPicPr>
        <p:blipFill>
          <a:blip r:embed="rId3" cstate="print"/>
          <a:stretch>
            <a:fillRect/>
          </a:stretch>
        </p:blipFill>
        <p:spPr>
          <a:xfrm>
            <a:off x="1828930" y="2010086"/>
            <a:ext cx="2302172" cy="897847"/>
          </a:xfrm>
          <a:prstGeom prst="rect">
            <a:avLst/>
          </a:prstGeom>
        </p:spPr>
      </p:pic>
      <p:cxnSp>
        <p:nvCxnSpPr>
          <p:cNvPr id="28" name="直线箭头连接符 27"/>
          <p:cNvCxnSpPr/>
          <p:nvPr/>
        </p:nvCxnSpPr>
        <p:spPr>
          <a:xfrm flipV="1">
            <a:off x="3541260" y="2703113"/>
            <a:ext cx="0" cy="40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123123" y="2889878"/>
            <a:ext cx="2206487" cy="307777"/>
          </a:xfrm>
          <a:prstGeom prst="rect">
            <a:avLst/>
          </a:prstGeom>
          <a:noFill/>
        </p:spPr>
        <p:txBody>
          <a:bodyPr wrap="square" rtlCol="0">
            <a:spAutoFit/>
          </a:bodyPr>
          <a:lstStyle/>
          <a:p>
            <a:r>
              <a:rPr kumimoji="1" lang="zh-CN" altLang="en-US" sz="1400" dirty="0"/>
              <a:t>前层的图节点数据</a:t>
            </a:r>
            <a:endParaRPr kumimoji="1" lang="zh-CN" altLang="en-US" sz="1400" dirty="0"/>
          </a:p>
        </p:txBody>
      </p:sp>
      <p:cxnSp>
        <p:nvCxnSpPr>
          <p:cNvPr id="30" name="直线箭头连接符 29"/>
          <p:cNvCxnSpPr>
            <a:stCxn id="29" idx="1"/>
          </p:cNvCxnSpPr>
          <p:nvPr/>
        </p:nvCxnSpPr>
        <p:spPr>
          <a:xfrm flipH="1" flipV="1">
            <a:off x="3791699" y="2708255"/>
            <a:ext cx="331424" cy="335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flipV="1">
            <a:off x="1712807" y="2703114"/>
            <a:ext cx="239266" cy="15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73162" y="3121223"/>
            <a:ext cx="924276" cy="307777"/>
          </a:xfrm>
          <a:prstGeom prst="rect">
            <a:avLst/>
          </a:prstGeom>
          <a:noFill/>
        </p:spPr>
        <p:txBody>
          <a:bodyPr wrap="square" rtlCol="0">
            <a:spAutoFit/>
          </a:bodyPr>
          <a:lstStyle/>
          <a:p>
            <a:r>
              <a:rPr kumimoji="1" lang="zh-CN" altLang="en-US" sz="1400" dirty="0"/>
              <a:t>激活函数</a:t>
            </a:r>
            <a:endParaRPr kumimoji="1" lang="zh-CN" altLang="en-US" sz="1400" dirty="0"/>
          </a:p>
        </p:txBody>
      </p:sp>
      <p:cxnSp>
        <p:nvCxnSpPr>
          <p:cNvPr id="33" name="直线箭头连接符 32"/>
          <p:cNvCxnSpPr/>
          <p:nvPr/>
        </p:nvCxnSpPr>
        <p:spPr>
          <a:xfrm flipV="1">
            <a:off x="1897438" y="2650408"/>
            <a:ext cx="627164" cy="393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985556" y="3178113"/>
            <a:ext cx="924276" cy="307777"/>
          </a:xfrm>
          <a:prstGeom prst="rect">
            <a:avLst/>
          </a:prstGeom>
          <a:noFill/>
        </p:spPr>
        <p:txBody>
          <a:bodyPr wrap="square" rtlCol="0">
            <a:spAutoFit/>
          </a:bodyPr>
          <a:lstStyle/>
          <a:p>
            <a:r>
              <a:rPr kumimoji="1" lang="zh-CN" altLang="en-US" sz="1400" dirty="0"/>
              <a:t>训练参数</a:t>
            </a:r>
            <a:endParaRPr kumimoji="1" lang="zh-CN" altLang="en-US" sz="1400" dirty="0"/>
          </a:p>
        </p:txBody>
      </p:sp>
      <p:cxnSp>
        <p:nvCxnSpPr>
          <p:cNvPr id="35" name="直线箭头连接符 34"/>
          <p:cNvCxnSpPr/>
          <p:nvPr/>
        </p:nvCxnSpPr>
        <p:spPr>
          <a:xfrm flipV="1">
            <a:off x="2814010" y="2737793"/>
            <a:ext cx="479331" cy="44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2769" y="3704432"/>
            <a:ext cx="5923718" cy="338554"/>
          </a:xfrm>
          <a:prstGeom prst="rect">
            <a:avLst/>
          </a:prstGeom>
          <a:noFill/>
        </p:spPr>
        <p:txBody>
          <a:bodyPr wrap="square" rtlCol="0">
            <a:spAutoFit/>
          </a:bodyPr>
          <a:lstStyle/>
          <a:p>
            <a:r>
              <a:rPr kumimoji="1" lang="zh-CN" altLang="en-US" sz="1600" dirty="0">
                <a:latin typeface="Times New Roman" panose="02020503050405090304" pitchFamily="18" charset="0"/>
                <a:cs typeface="Times New Roman" panose="02020503050405090304" pitchFamily="18" charset="0"/>
              </a:rPr>
              <a:t>输入层</a:t>
            </a:r>
            <a:r>
              <a:rPr kumimoji="1" lang="en-US" altLang="zh-CN" sz="1600" i="1" dirty="0">
                <a:latin typeface="Times New Roman" panose="02020503050405090304" pitchFamily="18" charset="0"/>
                <a:cs typeface="Times New Roman" panose="02020503050405090304" pitchFamily="18" charset="0"/>
              </a:rPr>
              <a:t>x</a:t>
            </a:r>
            <a:r>
              <a:rPr kumimoji="1" lang="en-US" altLang="zh-CN" sz="1600" baseline="30000" dirty="0">
                <a:latin typeface="Times New Roman" panose="02020503050405090304" pitchFamily="18" charset="0"/>
                <a:cs typeface="Times New Roman" panose="02020503050405090304" pitchFamily="18" charset="0"/>
              </a:rPr>
              <a:t>0</a:t>
            </a:r>
            <a:r>
              <a:rPr kumimoji="1" lang="zh-CN" altLang="en-US" sz="1600" dirty="0">
                <a:latin typeface="Times New Roman" panose="02020503050405090304" pitchFamily="18" charset="0"/>
                <a:cs typeface="Times New Roman" panose="02020503050405090304" pitchFamily="18" charset="0"/>
              </a:rPr>
              <a:t>为输入的</a:t>
            </a:r>
            <a:r>
              <a:rPr kumimoji="1" lang="en-US" altLang="zh-CN" sz="1600" dirty="0">
                <a:latin typeface="Times New Roman" panose="02020503050405090304" pitchFamily="18" charset="0"/>
                <a:cs typeface="Times New Roman" panose="02020503050405090304" pitchFamily="18" charset="0"/>
              </a:rPr>
              <a:t>AP</a:t>
            </a:r>
            <a:r>
              <a:rPr kumimoji="1" lang="zh-CN" altLang="en-US" sz="1600" dirty="0">
                <a:latin typeface="Times New Roman" panose="02020503050405090304" pitchFamily="18" charset="0"/>
                <a:cs typeface="Times New Roman" panose="02020503050405090304" pitchFamily="18" charset="0"/>
              </a:rPr>
              <a:t>的状态值，</a:t>
            </a:r>
            <a:r>
              <a:rPr kumimoji="1" lang="en-US" altLang="zh-CN" sz="1600" i="1" dirty="0">
                <a:latin typeface="Times New Roman" panose="02020503050405090304" pitchFamily="18" charset="0"/>
                <a:cs typeface="Times New Roman" panose="02020503050405090304" pitchFamily="18" charset="0"/>
              </a:rPr>
              <a:t> </a:t>
            </a:r>
            <a:r>
              <a:rPr kumimoji="1" lang="zh-CN" altLang="en-US" sz="1600" dirty="0">
                <a:latin typeface="Times New Roman" panose="02020503050405090304" pitchFamily="18" charset="0"/>
                <a:cs typeface="Times New Roman" panose="02020503050405090304" pitchFamily="18" charset="0"/>
              </a:rPr>
              <a:t>输出层</a:t>
            </a:r>
            <a:r>
              <a:rPr kumimoji="1" lang="en-US" altLang="zh-CN" sz="1600" i="1" dirty="0" err="1">
                <a:latin typeface="Times New Roman" panose="02020503050405090304" pitchFamily="18" charset="0"/>
                <a:cs typeface="Times New Roman" panose="02020503050405090304" pitchFamily="18" charset="0"/>
              </a:rPr>
              <a:t>x</a:t>
            </a:r>
            <a:r>
              <a:rPr kumimoji="1" lang="en-US" altLang="zh-CN" sz="1600" i="1" baseline="30000" dirty="0" err="1">
                <a:latin typeface="Times New Roman" panose="02020503050405090304" pitchFamily="18" charset="0"/>
                <a:cs typeface="Times New Roman" panose="02020503050405090304" pitchFamily="18" charset="0"/>
              </a:rPr>
              <a:t>N</a:t>
            </a:r>
            <a:r>
              <a:rPr kumimoji="1" lang="zh-CN" altLang="en-US" sz="1600" dirty="0">
                <a:latin typeface="Times New Roman" panose="02020503050405090304" pitchFamily="18" charset="0"/>
                <a:cs typeface="Times New Roman" panose="02020503050405090304" pitchFamily="18" charset="0"/>
              </a:rPr>
              <a:t>为</a:t>
            </a:r>
            <a:r>
              <a:rPr kumimoji="1" lang="en-US" altLang="zh-CN" sz="1600" dirty="0">
                <a:latin typeface="Times New Roman" panose="02020503050405090304" pitchFamily="18" charset="0"/>
                <a:cs typeface="Times New Roman" panose="02020503050405090304" pitchFamily="18" charset="0"/>
              </a:rPr>
              <a:t>AP</a:t>
            </a:r>
            <a:r>
              <a:rPr kumimoji="1" lang="zh-CN" altLang="en-US" sz="1600" dirty="0">
                <a:latin typeface="Times New Roman" panose="02020503050405090304" pitchFamily="18" charset="0"/>
                <a:cs typeface="Times New Roman" panose="02020503050405090304" pitchFamily="18" charset="0"/>
              </a:rPr>
              <a:t>的动作值函数值。</a:t>
            </a:r>
            <a:endParaRPr kumimoji="1" lang="zh-CN" altLang="en-US" sz="1600" dirty="0">
              <a:latin typeface="Times New Roman" panose="02020503050405090304" pitchFamily="18" charset="0"/>
              <a:cs typeface="Times New Roman" panose="02020503050405090304" pitchFamily="18" charset="0"/>
            </a:endParaRPr>
          </a:p>
        </p:txBody>
      </p:sp>
      <p:sp>
        <p:nvSpPr>
          <p:cNvPr id="37" name="矩形 36"/>
          <p:cNvSpPr/>
          <p:nvPr/>
        </p:nvSpPr>
        <p:spPr>
          <a:xfrm>
            <a:off x="92769" y="4440547"/>
            <a:ext cx="6096000" cy="1706878"/>
          </a:xfrm>
          <a:prstGeom prst="rect">
            <a:avLst/>
          </a:prstGeom>
        </p:spPr>
        <p:txBody>
          <a:bodyPr>
            <a:spAutoFit/>
          </a:bodyPr>
          <a:lstStyle/>
          <a:p>
            <a:pPr>
              <a:lnSpc>
                <a:spcPct val="150000"/>
              </a:lnSpc>
            </a:pPr>
            <a:r>
              <a:rPr lang="zh-CN" altLang="en-US" dirty="0"/>
              <a:t>采用如上所述的</a:t>
            </a:r>
            <a:r>
              <a:rPr lang="zh-CN" altLang="en-US" dirty="0">
                <a:solidFill>
                  <a:srgbClr val="00118F"/>
                </a:solidFill>
              </a:rPr>
              <a:t>异构图模型来显式地建模</a:t>
            </a:r>
            <a:r>
              <a:rPr lang="en-US" altLang="zh-CN" dirty="0">
                <a:solidFill>
                  <a:srgbClr val="00118F"/>
                </a:solidFill>
              </a:rPr>
              <a:t>MADDPG</a:t>
            </a:r>
            <a:r>
              <a:rPr lang="zh-CN" altLang="en-US" dirty="0">
                <a:solidFill>
                  <a:srgbClr val="00118F"/>
                </a:solidFill>
              </a:rPr>
              <a:t>的</a:t>
            </a:r>
            <a:r>
              <a:rPr lang="en-US" altLang="zh-CN" dirty="0">
                <a:solidFill>
                  <a:srgbClr val="00118F"/>
                </a:solidFill>
              </a:rPr>
              <a:t>Critic</a:t>
            </a:r>
            <a:r>
              <a:rPr lang="zh-CN" altLang="en-US" dirty="0">
                <a:solidFill>
                  <a:srgbClr val="00118F"/>
                </a:solidFill>
              </a:rPr>
              <a:t>部分</a:t>
            </a:r>
            <a:r>
              <a:rPr lang="zh-CN" altLang="en-US" dirty="0"/>
              <a:t>，将环境中的不同观测信息首先在同时具有边和节点信息的图结构上进行传播，然后统一的估计不同</a:t>
            </a:r>
            <a:r>
              <a:rPr lang="en-US" altLang="zh-CN" dirty="0"/>
              <a:t>agent</a:t>
            </a:r>
            <a:r>
              <a:rPr lang="zh-CN" altLang="en-US" dirty="0"/>
              <a:t>的</a:t>
            </a:r>
            <a:r>
              <a:rPr lang="en-US" altLang="zh-CN" dirty="0"/>
              <a:t>actor</a:t>
            </a:r>
            <a:r>
              <a:rPr lang="zh-CN" altLang="en-US" dirty="0"/>
              <a:t>所作出动作的值</a:t>
            </a:r>
            <a:r>
              <a:rPr lang="zh-CN" altLang="en-US"/>
              <a:t>函数，并进行</a:t>
            </a:r>
            <a:r>
              <a:rPr lang="zh-CN" altLang="en-US" dirty="0"/>
              <a:t>统一的</a:t>
            </a:r>
            <a:r>
              <a:rPr lang="zh-CN" altLang="en-US"/>
              <a:t>规划和处理。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nodeType="clickEffect">
                                  <p:stCondLst>
                                    <p:cond delay="0"/>
                                  </p:stCondLst>
                                  <p:childTnLst>
                                    <p:anim calcmode="lin" valueType="num">
                                      <p:cBhvr>
                                        <p:cTn id="12" dur="1000"/>
                                        <p:tgtEl>
                                          <p:spTgt spid="21"/>
                                        </p:tgtEl>
                                        <p:attrNameLst>
                                          <p:attrName>ppt_w</p:attrName>
                                        </p:attrNameLst>
                                      </p:cBhvr>
                                      <p:tavLst>
                                        <p:tav tm="0">
                                          <p:val>
                                            <p:strVal val="ppt_w"/>
                                          </p:val>
                                        </p:tav>
                                        <p:tav tm="100000">
                                          <p:val>
                                            <p:fltVal val="0"/>
                                          </p:val>
                                        </p:tav>
                                      </p:tavLst>
                                    </p:anim>
                                    <p:anim calcmode="lin" valueType="num">
                                      <p:cBhvr>
                                        <p:cTn id="13" dur="1000"/>
                                        <p:tgtEl>
                                          <p:spTgt spid="21"/>
                                        </p:tgtEl>
                                        <p:attrNameLst>
                                          <p:attrName>ppt_h</p:attrName>
                                        </p:attrNameLst>
                                      </p:cBhvr>
                                      <p:tavLst>
                                        <p:tav tm="0">
                                          <p:val>
                                            <p:strVal val="ppt_h"/>
                                          </p:val>
                                        </p:tav>
                                        <p:tav tm="100000">
                                          <p:val>
                                            <p:fltVal val="0"/>
                                          </p:val>
                                        </p:tav>
                                      </p:tavLst>
                                    </p:anim>
                                    <p:animEffect transition="out" filter="fade">
                                      <p:cBhvr>
                                        <p:cTn id="14" dur="1000"/>
                                        <p:tgtEl>
                                          <p:spTgt spid="21"/>
                                        </p:tgtEl>
                                      </p:cBhvr>
                                    </p:animEffect>
                                    <p:set>
                                      <p:cBhvr>
                                        <p:cTn id="15" dur="1" fill="hold">
                                          <p:stCondLst>
                                            <p:cond delay="9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44" y="0"/>
            <a:ext cx="12195243"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0"/>
            <a:ext cx="2528047" cy="646331"/>
          </a:xfrm>
          <a:prstGeom prst="rect">
            <a:avLst/>
          </a:prstGeom>
          <a:noFill/>
        </p:spPr>
        <p:txBody>
          <a:bodyPr wrap="square" rtlCol="0">
            <a:spAutoFit/>
          </a:bodyPr>
          <a:lstStyle/>
          <a:p>
            <a:r>
              <a:rPr kumimoji="1" lang="zh-CN" altLang="en-US" sz="3600" dirty="0">
                <a:solidFill>
                  <a:schemeClr val="bg1"/>
                </a:solidFill>
              </a:rPr>
              <a:t>提纲</a:t>
            </a:r>
            <a:endParaRPr kumimoji="1" lang="zh-CN" altLang="en-US" sz="3600" dirty="0">
              <a:solidFill>
                <a:schemeClr val="bg1"/>
              </a:solidFill>
            </a:endParaRPr>
          </a:p>
        </p:txBody>
      </p:sp>
      <p:sp>
        <p:nvSpPr>
          <p:cNvPr id="6" name="文本框 5"/>
          <p:cNvSpPr txBox="1"/>
          <p:nvPr/>
        </p:nvSpPr>
        <p:spPr>
          <a:xfrm>
            <a:off x="1597822" y="1671528"/>
            <a:ext cx="8158481" cy="3970318"/>
          </a:xfrm>
          <a:prstGeom prst="rect">
            <a:avLst/>
          </a:prstGeom>
          <a:noFill/>
        </p:spPr>
        <p:txBody>
          <a:bodyPr wrap="square" rtlCol="0">
            <a:spAutoFit/>
          </a:bodyPr>
          <a:lstStyle/>
          <a:p>
            <a:pPr marL="457200" indent="-457200">
              <a:buClr>
                <a:srgbClr val="3400BA"/>
              </a:buClr>
              <a:buSzPct val="100000"/>
              <a:buFont typeface="Wingdings" panose="05000000000000000000" pitchFamily="2" charset="2"/>
              <a:buChar char="n"/>
            </a:pPr>
            <a:r>
              <a:rPr kumimoji="1" lang="zh-CN" altLang="en-US" sz="2800" dirty="0"/>
              <a:t>研究背景及内容</a:t>
            </a:r>
            <a:endParaRPr kumimoji="1" lang="en-US" altLang="zh-CN" sz="2800" dirty="0"/>
          </a:p>
          <a:p>
            <a:pPr marL="457200" indent="-457200">
              <a:buClr>
                <a:srgbClr val="3400BA"/>
              </a:buClr>
              <a:buSzPct val="100000"/>
              <a:buFont typeface="Wingdings" panose="05000000000000000000" pitchFamily="2" charset="2"/>
              <a:buChar char="n"/>
            </a:pPr>
            <a:endParaRPr kumimoji="1" lang="en-US" altLang="zh-CN" sz="2800" dirty="0"/>
          </a:p>
          <a:p>
            <a:pPr marL="457200" indent="-457200">
              <a:buClr>
                <a:srgbClr val="3400BA"/>
              </a:buClr>
              <a:buSzPct val="100000"/>
              <a:buFont typeface="Wingdings" panose="05000000000000000000" pitchFamily="2" charset="2"/>
              <a:buChar char="n"/>
            </a:pPr>
            <a:r>
              <a:rPr kumimoji="1" lang="zh-CN" altLang="en-US" sz="2800" dirty="0"/>
              <a:t>难点及关键问题</a:t>
            </a:r>
            <a:endParaRPr kumimoji="1" lang="en-US" altLang="zh-CN" sz="2800" dirty="0"/>
          </a:p>
          <a:p>
            <a:pPr marL="457200" indent="-457200">
              <a:buClr>
                <a:srgbClr val="3400BA"/>
              </a:buClr>
              <a:buSzPct val="100000"/>
              <a:buFont typeface="Wingdings" panose="05000000000000000000" pitchFamily="2" charset="2"/>
              <a:buChar char="n"/>
            </a:pPr>
            <a:endParaRPr kumimoji="1" lang="en-US" altLang="zh-CN" sz="2800" dirty="0"/>
          </a:p>
          <a:p>
            <a:pPr marL="457200" indent="-457200">
              <a:buClr>
                <a:srgbClr val="3400BA"/>
              </a:buClr>
              <a:buSzPct val="100000"/>
              <a:buFont typeface="Wingdings" panose="05000000000000000000" pitchFamily="2" charset="2"/>
              <a:buChar char="n"/>
            </a:pPr>
            <a:r>
              <a:rPr kumimoji="1" lang="zh-CN" altLang="en-US" sz="2800" dirty="0"/>
              <a:t>方案设计</a:t>
            </a:r>
            <a:endParaRPr kumimoji="1" lang="en-US" altLang="zh-CN" sz="2800" dirty="0"/>
          </a:p>
          <a:p>
            <a:pPr>
              <a:buClr>
                <a:srgbClr val="3400BA"/>
              </a:buClr>
              <a:buSzPct val="100000"/>
            </a:pPr>
            <a:endParaRPr kumimoji="1" lang="en-US" altLang="zh-CN" sz="2800" dirty="0"/>
          </a:p>
          <a:p>
            <a:pPr marL="457200" indent="-457200">
              <a:buClr>
                <a:srgbClr val="3400BA"/>
              </a:buClr>
              <a:buSzPct val="100000"/>
              <a:buFont typeface="Wingdings" panose="05000000000000000000" pitchFamily="2" charset="2"/>
              <a:buChar char="n"/>
            </a:pPr>
            <a:r>
              <a:rPr kumimoji="1" lang="zh-CN" altLang="en-US" sz="2800" dirty="0"/>
              <a:t>目前进展</a:t>
            </a:r>
            <a:endParaRPr kumimoji="1" lang="en-US" altLang="zh-CN" sz="2800" dirty="0"/>
          </a:p>
          <a:p>
            <a:pPr marL="457200" indent="-457200">
              <a:buClr>
                <a:srgbClr val="3400BA"/>
              </a:buClr>
              <a:buSzPct val="100000"/>
              <a:buFont typeface="Wingdings" panose="05000000000000000000" pitchFamily="2" charset="2"/>
              <a:buChar char="n"/>
            </a:pPr>
            <a:endParaRPr kumimoji="1" lang="en-US" altLang="zh-CN" sz="2800" dirty="0"/>
          </a:p>
          <a:p>
            <a:pPr marL="457200" indent="-457200">
              <a:buClr>
                <a:srgbClr val="3400BA"/>
              </a:buClr>
              <a:buSzPct val="100000"/>
              <a:buFont typeface="Wingdings" panose="05000000000000000000" pitchFamily="2" charset="2"/>
              <a:buChar char="n"/>
            </a:pPr>
            <a:r>
              <a:rPr kumimoji="1" lang="zh-CN" altLang="en-US" sz="2800" dirty="0"/>
              <a:t>下阶段规划</a:t>
            </a:r>
            <a:endParaRPr kumimoji="1" lang="en-US" altLang="zh-C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501"/>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6514"/>
            <a:ext cx="4027251" cy="646331"/>
          </a:xfrm>
          <a:prstGeom prst="rect">
            <a:avLst/>
          </a:prstGeom>
          <a:noFill/>
        </p:spPr>
        <p:txBody>
          <a:bodyPr wrap="square" rtlCol="0">
            <a:spAutoFit/>
          </a:bodyPr>
          <a:lstStyle/>
          <a:p>
            <a:r>
              <a:rPr kumimoji="1" lang="zh-CN" altLang="en-US" sz="3600" dirty="0">
                <a:solidFill>
                  <a:schemeClr val="bg1"/>
                </a:solidFill>
              </a:rPr>
              <a:t>研究背景及意义</a:t>
            </a:r>
            <a:endParaRPr kumimoji="1" lang="zh-CN" altLang="en-US" sz="3600" dirty="0">
              <a:solidFill>
                <a:schemeClr val="bg1"/>
              </a:solidFill>
            </a:endParaRPr>
          </a:p>
        </p:txBody>
      </p:sp>
      <p:pic>
        <p:nvPicPr>
          <p:cNvPr id="6" name="图片 5"/>
          <p:cNvPicPr/>
          <p:nvPr/>
        </p:nvPicPr>
        <p:blipFill rotWithShape="1">
          <a:blip r:embed="rId1">
            <a:clrChange>
              <a:clrFrom>
                <a:srgbClr val="FFFFFF">
                  <a:alpha val="100000"/>
                </a:srgbClr>
              </a:clrFrom>
              <a:clrTo>
                <a:srgbClr val="FFFFFF">
                  <a:alpha val="100000"/>
                  <a:alpha val="0"/>
                </a:srgbClr>
              </a:clrTo>
            </a:clrChange>
          </a:blip>
          <a:srcRect r="9439" b="10386"/>
          <a:stretch>
            <a:fillRect/>
          </a:stretch>
        </p:blipFill>
        <p:spPr bwMode="auto">
          <a:xfrm>
            <a:off x="6563118" y="1632925"/>
            <a:ext cx="5128260" cy="3312126"/>
          </a:xfrm>
          <a:prstGeom prst="rect">
            <a:avLst/>
          </a:prstGeom>
          <a:ln>
            <a:noFill/>
          </a:ln>
        </p:spPr>
      </p:pic>
      <p:sp>
        <p:nvSpPr>
          <p:cNvPr id="7" name="文本框 6"/>
          <p:cNvSpPr txBox="1"/>
          <p:nvPr/>
        </p:nvSpPr>
        <p:spPr>
          <a:xfrm>
            <a:off x="243332" y="870136"/>
            <a:ext cx="6319786"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1200"/>
              </a:spcAft>
              <a:buClr>
                <a:srgbClr val="3400BA"/>
              </a:buClr>
              <a:buSzPct val="100000"/>
            </a:pPr>
            <a:r>
              <a:rPr kumimoji="1" lang="zh-CN" altLang="en-US" sz="2000" b="1" dirty="0">
                <a:solidFill>
                  <a:srgbClr val="3400BA"/>
                </a:solidFill>
                <a:effectLst>
                  <a:outerShdw blurRad="38100" dist="25400" dir="5400000" algn="ctr" rotWithShape="0">
                    <a:srgbClr val="6E747A">
                      <a:alpha val="43000"/>
                    </a:srgbClr>
                  </a:outerShdw>
                </a:effectLst>
                <a:latin typeface="Heiti SC Medium" pitchFamily="2" charset="-128"/>
                <a:ea typeface="Heiti SC Medium" pitchFamily="2" charset="-128"/>
              </a:rPr>
              <a:t>问题：</a:t>
            </a:r>
            <a:endParaRPr kumimoji="1" lang="en-US" altLang="zh-CN" sz="2000" b="1" dirty="0">
              <a:solidFill>
                <a:srgbClr val="3400BA"/>
              </a:solidFill>
              <a:effectLst>
                <a:outerShdw blurRad="38100" dist="25400" dir="5400000" algn="ctr" rotWithShape="0">
                  <a:srgbClr val="6E747A">
                    <a:alpha val="43000"/>
                  </a:srgbClr>
                </a:outerShdw>
              </a:effectLst>
              <a:latin typeface="Heiti SC Medium" pitchFamily="2" charset="-128"/>
              <a:ea typeface="Heiti SC Medium" pitchFamily="2" charset="-128"/>
            </a:endParaRPr>
          </a:p>
          <a:p>
            <a:pPr marL="71755" indent="457200">
              <a:buClr>
                <a:srgbClr val="3400BA"/>
              </a:buClr>
              <a:buSzPct val="100000"/>
            </a:pPr>
            <a:r>
              <a:rPr kumimoji="1" lang="zh-CN" altLang="en-US" dirty="0">
                <a:latin typeface="+mn-ea"/>
                <a:sym typeface="+mn-ea"/>
              </a:rPr>
              <a:t>随着人们对于网络需求的增加，</a:t>
            </a:r>
            <a:r>
              <a:rPr kumimoji="1" lang="en-US" altLang="zh-CN" dirty="0">
                <a:latin typeface="+mn-ea"/>
                <a:sym typeface="+mn-ea"/>
              </a:rPr>
              <a:t>AP</a:t>
            </a:r>
            <a:r>
              <a:rPr kumimoji="1" lang="zh-CN" altLang="en-US" dirty="0">
                <a:latin typeface="+mn-ea"/>
                <a:sym typeface="+mn-ea"/>
              </a:rPr>
              <a:t>节点的部署变得越来越密集，同频干扰成为用户体验的下降的主要因素之一。目前，高达</a:t>
            </a:r>
            <a:r>
              <a:rPr kumimoji="1" lang="en-US" altLang="zh-CN" dirty="0">
                <a:latin typeface="+mn-ea"/>
                <a:sym typeface="+mn-ea"/>
              </a:rPr>
              <a:t>80%</a:t>
            </a:r>
            <a:r>
              <a:rPr kumimoji="1" lang="zh-CN" altLang="en-US" dirty="0">
                <a:latin typeface="+mn-ea"/>
                <a:sym typeface="+mn-ea"/>
              </a:rPr>
              <a:t>的</a:t>
            </a:r>
            <a:r>
              <a:rPr kumimoji="1" lang="en-US" altLang="zh-CN" dirty="0">
                <a:latin typeface="+mn-ea"/>
                <a:sym typeface="+mn-ea"/>
              </a:rPr>
              <a:t>2.4G</a:t>
            </a:r>
            <a:r>
              <a:rPr kumimoji="1" lang="zh-CN" altLang="en-US" dirty="0">
                <a:latin typeface="+mn-ea"/>
                <a:sym typeface="+mn-ea"/>
              </a:rPr>
              <a:t>频段的</a:t>
            </a:r>
            <a:r>
              <a:rPr kumimoji="1" lang="en-US" altLang="zh-CN" dirty="0">
                <a:latin typeface="+mn-ea"/>
                <a:sym typeface="+mn-ea"/>
              </a:rPr>
              <a:t>AP</a:t>
            </a:r>
            <a:r>
              <a:rPr kumimoji="1" lang="zh-CN" altLang="en-US" dirty="0">
                <a:latin typeface="+mn-ea"/>
                <a:sym typeface="+mn-ea"/>
              </a:rPr>
              <a:t>受到同频干扰的影响。在密集</a:t>
            </a:r>
            <a:r>
              <a:rPr kumimoji="1" lang="en-US" altLang="zh-CN" dirty="0">
                <a:latin typeface="+mn-ea"/>
                <a:sym typeface="+mn-ea"/>
              </a:rPr>
              <a:t>AP</a:t>
            </a:r>
            <a:r>
              <a:rPr kumimoji="1" lang="zh-CN" altLang="en-US" dirty="0">
                <a:latin typeface="+mn-ea"/>
                <a:sym typeface="+mn-ea"/>
              </a:rPr>
              <a:t>部署区域，干扰的影响更加严重。</a:t>
            </a:r>
            <a:endParaRPr lang="en-US" dirty="0">
              <a:latin typeface="+mn-ea"/>
              <a:sym typeface="+mn-ea"/>
            </a:endParaRPr>
          </a:p>
          <a:p>
            <a:pPr>
              <a:buClr>
                <a:srgbClr val="3400BA"/>
              </a:buClr>
              <a:buSzPct val="100000"/>
            </a:pPr>
            <a:endParaRPr lang="en-US" dirty="0">
              <a:sym typeface="+mn-ea"/>
            </a:endParaRPr>
          </a:p>
        </p:txBody>
      </p:sp>
      <p:sp>
        <p:nvSpPr>
          <p:cNvPr id="8" name="文本框 7"/>
          <p:cNvSpPr txBox="1"/>
          <p:nvPr/>
        </p:nvSpPr>
        <p:spPr>
          <a:xfrm>
            <a:off x="243330" y="3009685"/>
            <a:ext cx="8913019" cy="178510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1200"/>
              </a:spcAft>
              <a:buClr>
                <a:srgbClr val="3400BA"/>
              </a:buClr>
              <a:buSzPct val="100000"/>
            </a:pPr>
            <a:r>
              <a:rPr kumimoji="1" lang="zh-CN" altLang="en-US" sz="2000" b="1" dirty="0">
                <a:solidFill>
                  <a:srgbClr val="3400BA"/>
                </a:solidFill>
                <a:effectLst>
                  <a:outerShdw blurRad="38100" dist="25400" dir="5400000" algn="ctr" rotWithShape="0">
                    <a:srgbClr val="6E747A">
                      <a:alpha val="43000"/>
                    </a:srgbClr>
                  </a:outerShdw>
                </a:effectLst>
                <a:latin typeface="Heiti SC Medium" pitchFamily="2" charset="-128"/>
                <a:ea typeface="Heiti SC Medium" pitchFamily="2" charset="-128"/>
              </a:rPr>
              <a:t>解决方案</a:t>
            </a:r>
            <a:endParaRPr kumimoji="1" lang="en-US" altLang="zh-CN" sz="2000" b="1" dirty="0">
              <a:solidFill>
                <a:srgbClr val="3400BA"/>
              </a:solidFill>
              <a:effectLst>
                <a:outerShdw blurRad="38100" dist="25400" dir="5400000" algn="ctr" rotWithShape="0">
                  <a:srgbClr val="6E747A">
                    <a:alpha val="43000"/>
                  </a:srgbClr>
                </a:outerShdw>
              </a:effectLst>
              <a:latin typeface="Heiti SC Medium" pitchFamily="2" charset="-128"/>
              <a:ea typeface="Heiti SC Medium" pitchFamily="2" charset="-128"/>
            </a:endParaRPr>
          </a:p>
          <a:p>
            <a:pPr marL="357505" indent="-285750">
              <a:spcAft>
                <a:spcPts val="1200"/>
              </a:spcAft>
              <a:buClr>
                <a:srgbClr val="3400BA"/>
              </a:buClr>
              <a:buSzPct val="100000"/>
              <a:buFont typeface="Wingdings" panose="05000000000000000000" pitchFamily="2" charset="2"/>
              <a:buChar char="n"/>
            </a:pPr>
            <a:r>
              <a:rPr kumimoji="1" lang="zh-CN" altLang="en-US" sz="2000" dirty="0">
                <a:latin typeface="+mn-ea"/>
              </a:rPr>
              <a:t>合理的</a:t>
            </a:r>
            <a:r>
              <a:rPr kumimoji="1" lang="en-US" altLang="zh-CN" sz="2000" dirty="0">
                <a:latin typeface="+mn-ea"/>
              </a:rPr>
              <a:t>AP</a:t>
            </a:r>
            <a:r>
              <a:rPr kumimoji="1" lang="zh-CN" altLang="en-US" sz="2000" dirty="0">
                <a:latin typeface="+mn-ea"/>
              </a:rPr>
              <a:t>布设位置</a:t>
            </a:r>
            <a:endParaRPr kumimoji="1" lang="en-US" altLang="zh-CN" sz="2000" dirty="0">
              <a:latin typeface="+mn-ea"/>
            </a:endParaRPr>
          </a:p>
          <a:p>
            <a:pPr marL="357505" indent="-285750">
              <a:spcAft>
                <a:spcPts val="1200"/>
              </a:spcAft>
              <a:buClr>
                <a:srgbClr val="3400BA"/>
              </a:buClr>
              <a:buSzPct val="100000"/>
              <a:buFont typeface="Wingdings" panose="05000000000000000000" pitchFamily="2" charset="2"/>
              <a:buChar char="n"/>
            </a:pPr>
            <a:r>
              <a:rPr kumimoji="1" lang="zh-CN" altLang="en-US" sz="2000" b="1" dirty="0">
                <a:latin typeface="+mn-ea"/>
              </a:rPr>
              <a:t>动态的</a:t>
            </a:r>
            <a:r>
              <a:rPr kumimoji="1" lang="zh-CN" altLang="en-US" sz="2000" b="1" dirty="0">
                <a:solidFill>
                  <a:srgbClr val="3400BA"/>
                </a:solidFill>
                <a:latin typeface="+mn-ea"/>
              </a:rPr>
              <a:t>信道分配、功率控制</a:t>
            </a:r>
            <a:r>
              <a:rPr kumimoji="1" lang="zh-CN" altLang="en-US" sz="2000" b="1" dirty="0">
                <a:latin typeface="+mn-ea"/>
              </a:rPr>
              <a:t>算法</a:t>
            </a:r>
            <a:endParaRPr kumimoji="1" lang="en-US" altLang="zh-CN" sz="2000" b="1" dirty="0">
              <a:latin typeface="+mn-ea"/>
            </a:endParaRPr>
          </a:p>
          <a:p>
            <a:pPr marL="357505" indent="-285750">
              <a:spcAft>
                <a:spcPts val="1200"/>
              </a:spcAft>
              <a:buClr>
                <a:srgbClr val="3400BA"/>
              </a:buClr>
              <a:buSzPct val="100000"/>
              <a:buFont typeface="Wingdings" panose="05000000000000000000" pitchFamily="2" charset="2"/>
              <a:buChar char="n"/>
            </a:pPr>
            <a:r>
              <a:rPr kumimoji="1" lang="zh-CN" altLang="en-US" sz="2000" b="1" dirty="0">
                <a:latin typeface="+mn-ea"/>
              </a:rPr>
              <a:t>合适的带宽分配和</a:t>
            </a:r>
            <a:r>
              <a:rPr kumimoji="1" lang="en-US" altLang="zh-CN" sz="2000" b="1" dirty="0">
                <a:latin typeface="+mn-ea"/>
              </a:rPr>
              <a:t>AP</a:t>
            </a:r>
            <a:r>
              <a:rPr kumimoji="1" lang="zh-CN" altLang="en-US" sz="2000" b="1" dirty="0">
                <a:latin typeface="+mn-ea"/>
              </a:rPr>
              <a:t>开关技术</a:t>
            </a:r>
            <a:endParaRPr kumimoji="1" lang="en-US" altLang="zh-CN" sz="2000" b="1" dirty="0">
              <a:latin typeface="+mn-ea"/>
            </a:endParaRPr>
          </a:p>
        </p:txBody>
      </p:sp>
      <p:sp>
        <p:nvSpPr>
          <p:cNvPr id="9" name="文本框 8"/>
          <p:cNvSpPr txBox="1"/>
          <p:nvPr/>
        </p:nvSpPr>
        <p:spPr>
          <a:xfrm>
            <a:off x="243331" y="5095312"/>
            <a:ext cx="8913019" cy="178510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1200"/>
              </a:spcAft>
              <a:buClr>
                <a:srgbClr val="3400BA"/>
              </a:buClr>
              <a:buSzPct val="100000"/>
            </a:pPr>
            <a:r>
              <a:rPr kumimoji="1" lang="zh-CN" altLang="en-US" sz="2000" b="1" dirty="0">
                <a:solidFill>
                  <a:srgbClr val="3400BA"/>
                </a:solidFill>
                <a:effectLst>
                  <a:outerShdw blurRad="38100" dist="25400" dir="5400000" algn="ctr" rotWithShape="0">
                    <a:srgbClr val="6E747A">
                      <a:alpha val="43000"/>
                    </a:srgbClr>
                  </a:outerShdw>
                </a:effectLst>
                <a:latin typeface="Heiti SC Medium" pitchFamily="2" charset="-128"/>
                <a:ea typeface="Heiti SC Medium" pitchFamily="2" charset="-128"/>
              </a:rPr>
              <a:t>问题难点</a:t>
            </a:r>
            <a:endParaRPr kumimoji="1" lang="en-US" altLang="zh-CN" sz="2000" b="1" dirty="0">
              <a:solidFill>
                <a:srgbClr val="3400BA"/>
              </a:solidFill>
              <a:effectLst>
                <a:outerShdw blurRad="38100" dist="25400" dir="5400000" algn="ctr" rotWithShape="0">
                  <a:srgbClr val="6E747A">
                    <a:alpha val="43000"/>
                  </a:srgbClr>
                </a:outerShdw>
              </a:effectLst>
              <a:latin typeface="Heiti SC Medium" pitchFamily="2" charset="-128"/>
              <a:ea typeface="Heiti SC Medium" pitchFamily="2" charset="-128"/>
            </a:endParaRPr>
          </a:p>
          <a:p>
            <a:pPr marL="357505" indent="-285750">
              <a:spcAft>
                <a:spcPts val="1200"/>
              </a:spcAft>
              <a:buClr>
                <a:srgbClr val="3400BA"/>
              </a:buClr>
              <a:buSzPct val="100000"/>
              <a:buFont typeface="Wingdings" panose="05000000000000000000" pitchFamily="2" charset="2"/>
              <a:buChar char="n"/>
            </a:pPr>
            <a:r>
              <a:rPr kumimoji="1" lang="en-US" altLang="zh-CN" sz="2000" dirty="0">
                <a:latin typeface="+mn-ea"/>
              </a:rPr>
              <a:t>WLAN</a:t>
            </a:r>
            <a:r>
              <a:rPr kumimoji="1" lang="zh-CN" altLang="en-US" sz="2000" dirty="0">
                <a:latin typeface="+mn-ea"/>
              </a:rPr>
              <a:t>网络性能无法统一评估衡量，受到用户使用、核心网等其他因素影响。</a:t>
            </a:r>
            <a:endParaRPr kumimoji="1" lang="en-US" altLang="zh-CN" sz="2000" dirty="0">
              <a:latin typeface="+mn-ea"/>
            </a:endParaRPr>
          </a:p>
          <a:p>
            <a:pPr marL="357505" indent="-285750">
              <a:spcAft>
                <a:spcPts val="1200"/>
              </a:spcAft>
              <a:buClr>
                <a:srgbClr val="3400BA"/>
              </a:buClr>
              <a:buSzPct val="100000"/>
              <a:buFont typeface="Wingdings" panose="05000000000000000000" pitchFamily="2" charset="2"/>
              <a:buChar char="n"/>
            </a:pPr>
            <a:r>
              <a:rPr kumimoji="1" lang="zh-CN" altLang="en-US" sz="2000" dirty="0">
                <a:latin typeface="+mn-ea"/>
              </a:rPr>
              <a:t>动态外界环境变化较大，无法设定统一。</a:t>
            </a:r>
            <a:endParaRPr kumimoji="1" lang="en-US" altLang="zh-CN" sz="2000" dirty="0">
              <a:latin typeface="+mn-ea"/>
            </a:endParaRPr>
          </a:p>
          <a:p>
            <a:pPr algn="just">
              <a:spcAft>
                <a:spcPts val="1200"/>
              </a:spcAft>
              <a:buClr>
                <a:srgbClr val="3400BA"/>
              </a:buClr>
              <a:buSzPct val="100000"/>
            </a:pPr>
            <a:endParaRPr kumimoji="1" lang="en-US" altLang="zh-CN" sz="2000" b="1" dirty="0">
              <a:solidFill>
                <a:srgbClr val="3400BA"/>
              </a:solidFill>
              <a:effectLst>
                <a:outerShdw blurRad="38100" dist="25400" dir="5400000" algn="ctr" rotWithShape="0">
                  <a:srgbClr val="6E747A">
                    <a:alpha val="43000"/>
                  </a:srgbClr>
                </a:outerShdw>
              </a:effectLst>
              <a:latin typeface="Heiti SC Medium" pitchFamily="2" charset="-128"/>
              <a:ea typeface="Heiti SC Medium" pitchFamily="2"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53240" y="2782119"/>
            <a:ext cx="6032464" cy="3568356"/>
          </a:xfrm>
          <a:prstGeom prst="rect">
            <a:avLst/>
          </a:prstGeom>
        </p:spPr>
      </p:pic>
      <p:sp>
        <p:nvSpPr>
          <p:cNvPr id="4" name="矩形 3"/>
          <p:cNvSpPr/>
          <p:nvPr/>
        </p:nvSpPr>
        <p:spPr>
          <a:xfrm>
            <a:off x="-3244" y="0"/>
            <a:ext cx="12195243"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0"/>
            <a:ext cx="4688732" cy="646331"/>
          </a:xfrm>
          <a:prstGeom prst="rect">
            <a:avLst/>
          </a:prstGeom>
          <a:noFill/>
        </p:spPr>
        <p:txBody>
          <a:bodyPr wrap="square" rtlCol="0">
            <a:spAutoFit/>
          </a:bodyPr>
          <a:lstStyle/>
          <a:p>
            <a:r>
              <a:rPr kumimoji="1" lang="zh-CN" altLang="en-US" sz="3600" dirty="0">
                <a:solidFill>
                  <a:schemeClr val="bg1"/>
                </a:solidFill>
              </a:rPr>
              <a:t>研究背景及意义</a:t>
            </a:r>
            <a:endParaRPr kumimoji="1" lang="zh-CN" altLang="en-US" sz="3600" dirty="0">
              <a:solidFill>
                <a:schemeClr val="bg1"/>
              </a:solidFill>
            </a:endParaRPr>
          </a:p>
        </p:txBody>
      </p:sp>
      <p:sp>
        <p:nvSpPr>
          <p:cNvPr id="9" name="文本框 8"/>
          <p:cNvSpPr txBox="1"/>
          <p:nvPr/>
        </p:nvSpPr>
        <p:spPr>
          <a:xfrm>
            <a:off x="389174" y="3812601"/>
            <a:ext cx="5350298" cy="2122376"/>
          </a:xfrm>
          <a:prstGeom prst="rect">
            <a:avLst/>
          </a:prstGeom>
          <a:noFill/>
        </p:spPr>
        <p:txBody>
          <a:bodyPr wrap="square" rtlCol="0">
            <a:spAutoFit/>
          </a:bodyPr>
          <a:lstStyle/>
          <a:p>
            <a:pPr>
              <a:lnSpc>
                <a:spcPct val="150000"/>
              </a:lnSpc>
            </a:pPr>
            <a:r>
              <a:rPr kumimoji="1" lang="zh-CN" altLang="en-US" dirty="0"/>
              <a:t>通过对往期数据的学习，学得关键策略。该策略可以指导网络根据当前用户情况和环境中存在的外界干扰，实施调整自身</a:t>
            </a:r>
            <a:r>
              <a:rPr kumimoji="1" lang="en-US" altLang="zh-CN" dirty="0"/>
              <a:t>AP</a:t>
            </a:r>
            <a:r>
              <a:rPr kumimoji="1" lang="zh-CN" altLang="en-US" dirty="0"/>
              <a:t>的功率和信道，从而使得整个网络在速率、干扰、吞吐量、覆盖面积等维度上达到最优。</a:t>
            </a:r>
            <a:endParaRPr kumimoji="1" lang="en-US" altLang="zh-CN" dirty="0"/>
          </a:p>
        </p:txBody>
      </p:sp>
      <p:sp>
        <p:nvSpPr>
          <p:cNvPr id="10" name="文本框 9"/>
          <p:cNvSpPr txBox="1"/>
          <p:nvPr/>
        </p:nvSpPr>
        <p:spPr>
          <a:xfrm>
            <a:off x="5701549" y="2533317"/>
            <a:ext cx="4423555" cy="1104984"/>
          </a:xfrm>
          <a:prstGeom prst="rect">
            <a:avLst/>
          </a:prstGeom>
          <a:noFill/>
          <a:ln w="25400">
            <a:solidFill>
              <a:schemeClr val="bg2">
                <a:lumMod val="25000"/>
              </a:schemeClr>
            </a:solidFill>
            <a:prstDash val="sysDot"/>
          </a:ln>
        </p:spPr>
        <p:txBody>
          <a:bodyPr wrap="square" rtlCol="0">
            <a:spAutoFit/>
          </a:bodyPr>
          <a:lstStyle/>
          <a:p>
            <a:endParaRPr kumimoji="1" lang="zh-CN" altLang="en-US" dirty="0"/>
          </a:p>
        </p:txBody>
      </p:sp>
      <p:sp>
        <p:nvSpPr>
          <p:cNvPr id="11" name="文本框 10"/>
          <p:cNvSpPr txBox="1"/>
          <p:nvPr/>
        </p:nvSpPr>
        <p:spPr>
          <a:xfrm>
            <a:off x="10198007" y="2864069"/>
            <a:ext cx="764498" cy="338554"/>
          </a:xfrm>
          <a:prstGeom prst="rect">
            <a:avLst/>
          </a:prstGeom>
          <a:noFill/>
        </p:spPr>
        <p:txBody>
          <a:bodyPr wrap="square" rtlCol="0">
            <a:spAutoFit/>
          </a:bodyPr>
          <a:lstStyle/>
          <a:p>
            <a:r>
              <a:rPr kumimoji="1" lang="zh-CN" altLang="en-US" sz="1600" b="1" dirty="0">
                <a:solidFill>
                  <a:schemeClr val="accent5"/>
                </a:solidFill>
                <a:latin typeface="Heiti SC Medium" pitchFamily="2" charset="-128"/>
                <a:ea typeface="Heiti SC Medium" pitchFamily="2" charset="-128"/>
              </a:rPr>
              <a:t>状态</a:t>
            </a:r>
            <a:endParaRPr kumimoji="1" lang="zh-CN" altLang="en-US" sz="1600" b="1" dirty="0">
              <a:solidFill>
                <a:schemeClr val="accent5"/>
              </a:solidFill>
              <a:latin typeface="Heiti SC Medium" pitchFamily="2" charset="-128"/>
              <a:ea typeface="Heiti SC Medium" pitchFamily="2" charset="-128"/>
            </a:endParaRPr>
          </a:p>
        </p:txBody>
      </p:sp>
      <p:sp>
        <p:nvSpPr>
          <p:cNvPr id="12" name="文本框 11"/>
          <p:cNvSpPr txBox="1"/>
          <p:nvPr/>
        </p:nvSpPr>
        <p:spPr>
          <a:xfrm>
            <a:off x="7631026" y="6350475"/>
            <a:ext cx="764498" cy="338554"/>
          </a:xfrm>
          <a:prstGeom prst="rect">
            <a:avLst/>
          </a:prstGeom>
          <a:noFill/>
        </p:spPr>
        <p:txBody>
          <a:bodyPr wrap="square" rtlCol="0">
            <a:spAutoFit/>
          </a:bodyPr>
          <a:lstStyle/>
          <a:p>
            <a:r>
              <a:rPr kumimoji="1" lang="zh-CN" altLang="en-US" sz="1600" dirty="0">
                <a:solidFill>
                  <a:schemeClr val="accent5"/>
                </a:solidFill>
                <a:latin typeface="Heiti SC Medium" pitchFamily="2" charset="-128"/>
                <a:ea typeface="Heiti SC Medium" pitchFamily="2" charset="-128"/>
              </a:rPr>
              <a:t>动作</a:t>
            </a:r>
            <a:endParaRPr kumimoji="1" lang="zh-CN" altLang="en-US" sz="1600" dirty="0">
              <a:solidFill>
                <a:schemeClr val="accent5"/>
              </a:solidFill>
              <a:latin typeface="Heiti SC Medium" pitchFamily="2" charset="-128"/>
              <a:ea typeface="Heiti SC Medium" pitchFamily="2" charset="-128"/>
            </a:endParaRPr>
          </a:p>
        </p:txBody>
      </p:sp>
      <p:sp>
        <p:nvSpPr>
          <p:cNvPr id="13" name="文本框 12"/>
          <p:cNvSpPr txBox="1"/>
          <p:nvPr/>
        </p:nvSpPr>
        <p:spPr>
          <a:xfrm>
            <a:off x="8869472" y="3748603"/>
            <a:ext cx="1809345" cy="276999"/>
          </a:xfrm>
          <a:prstGeom prst="rect">
            <a:avLst/>
          </a:prstGeom>
          <a:noFill/>
        </p:spPr>
        <p:txBody>
          <a:bodyPr wrap="square" rtlCol="0">
            <a:spAutoFit/>
          </a:bodyPr>
          <a:lstStyle/>
          <a:p>
            <a:r>
              <a:rPr kumimoji="1" lang="zh-CN" altLang="en-US" sz="1200" b="1" dirty="0">
                <a:solidFill>
                  <a:schemeClr val="accent5"/>
                </a:solidFill>
                <a:latin typeface="Heiti SC Medium" pitchFamily="2" charset="-128"/>
                <a:ea typeface="Heiti SC Medium" pitchFamily="2" charset="-128"/>
              </a:rPr>
              <a:t>奖励：网络性能指标</a:t>
            </a:r>
            <a:endParaRPr kumimoji="1" lang="zh-CN" altLang="en-US" sz="1200" b="1" dirty="0">
              <a:solidFill>
                <a:schemeClr val="accent5"/>
              </a:solidFill>
              <a:latin typeface="Heiti SC Medium" pitchFamily="2" charset="-128"/>
              <a:ea typeface="Heiti SC Medium" pitchFamily="2" charset="-128"/>
            </a:endParaRPr>
          </a:p>
        </p:txBody>
      </p:sp>
      <p:sp>
        <p:nvSpPr>
          <p:cNvPr id="14" name="文本框 13"/>
          <p:cNvSpPr txBox="1"/>
          <p:nvPr/>
        </p:nvSpPr>
        <p:spPr>
          <a:xfrm>
            <a:off x="427097" y="996056"/>
            <a:ext cx="11197456" cy="1291379"/>
          </a:xfrm>
          <a:prstGeom prst="rect">
            <a:avLst/>
          </a:prstGeom>
          <a:noFill/>
        </p:spPr>
        <p:txBody>
          <a:bodyPr wrap="square" rtlCol="0">
            <a:spAutoFit/>
          </a:bodyPr>
          <a:lstStyle/>
          <a:p>
            <a:pPr>
              <a:lnSpc>
                <a:spcPct val="150000"/>
              </a:lnSpc>
            </a:pPr>
            <a:r>
              <a:rPr kumimoji="1" lang="zh-CN" altLang="en-US" b="1" dirty="0">
                <a:solidFill>
                  <a:srgbClr val="3537D5"/>
                </a:solidFill>
              </a:rPr>
              <a:t>传统算法往往依赖于算法设计，建模。通常对于密集</a:t>
            </a:r>
            <a:r>
              <a:rPr kumimoji="1" lang="en-US" altLang="zh-CN" b="1" dirty="0">
                <a:solidFill>
                  <a:srgbClr val="3537D5"/>
                </a:solidFill>
              </a:rPr>
              <a:t>AP</a:t>
            </a:r>
            <a:r>
              <a:rPr kumimoji="1" lang="zh-CN" altLang="en-US" b="1" dirty="0">
                <a:solidFill>
                  <a:srgbClr val="3537D5"/>
                </a:solidFill>
              </a:rPr>
              <a:t>场景的</a:t>
            </a:r>
            <a:r>
              <a:rPr kumimoji="1" lang="en-US" altLang="zh-CN" b="1" dirty="0">
                <a:solidFill>
                  <a:srgbClr val="3537D5"/>
                </a:solidFill>
              </a:rPr>
              <a:t>WLAN</a:t>
            </a:r>
            <a:r>
              <a:rPr kumimoji="1" lang="zh-CN" altLang="en-US" b="1" dirty="0">
                <a:solidFill>
                  <a:srgbClr val="3537D5"/>
                </a:solidFill>
              </a:rPr>
              <a:t>网络环境建模困难。</a:t>
            </a:r>
            <a:r>
              <a:rPr kumimoji="1" lang="en-US" altLang="zh-CN" dirty="0"/>
              <a:t>WLAN</a:t>
            </a:r>
            <a:r>
              <a:rPr kumimoji="1" lang="zh-CN" altLang="en-US" dirty="0"/>
              <a:t>网络采用的载波侦听接入方式，存在隐藏节点等问题。其整体网络性能是</a:t>
            </a:r>
            <a:r>
              <a:rPr kumimoji="1" lang="en-US" altLang="zh-CN" dirty="0"/>
              <a:t>AP</a:t>
            </a:r>
            <a:r>
              <a:rPr kumimoji="1" lang="zh-CN" altLang="en-US" dirty="0"/>
              <a:t>端和用户端共同影响的结果。需要对更多现有数据进行分析提取有效信息，整体统一的调整网内</a:t>
            </a:r>
            <a:r>
              <a:rPr kumimoji="1" lang="en-US" altLang="zh-CN" dirty="0"/>
              <a:t>AP</a:t>
            </a:r>
            <a:r>
              <a:rPr kumimoji="1" lang="zh-CN" altLang="en-US" dirty="0"/>
              <a:t>的功率和信道，从而提升网络性能。</a:t>
            </a:r>
            <a:endParaRPr kumimoji="1" lang="en-US" altLang="zh-CN" dirty="0"/>
          </a:p>
        </p:txBody>
      </p:sp>
      <p:sp>
        <p:nvSpPr>
          <p:cNvPr id="15" name="文本框 14"/>
          <p:cNvSpPr txBox="1"/>
          <p:nvPr/>
        </p:nvSpPr>
        <p:spPr>
          <a:xfrm>
            <a:off x="424154" y="2814756"/>
            <a:ext cx="5201549" cy="875881"/>
          </a:xfrm>
          <a:prstGeom prst="rect">
            <a:avLst/>
          </a:prstGeom>
          <a:noFill/>
        </p:spPr>
        <p:txBody>
          <a:bodyPr wrap="square" rtlCol="0">
            <a:spAutoFit/>
          </a:bodyPr>
          <a:lstStyle/>
          <a:p>
            <a:pPr>
              <a:lnSpc>
                <a:spcPct val="150000"/>
              </a:lnSpc>
            </a:pPr>
            <a:r>
              <a:rPr kumimoji="1" lang="zh-CN" altLang="en-US" b="1" dirty="0">
                <a:solidFill>
                  <a:srgbClr val="3537D5"/>
                </a:solidFill>
              </a:rPr>
              <a:t>强化学习采用</a:t>
            </a:r>
            <a:r>
              <a:rPr kumimoji="1" lang="en-US" altLang="zh-CN" b="1" dirty="0">
                <a:solidFill>
                  <a:srgbClr val="3537D5"/>
                </a:solidFill>
              </a:rPr>
              <a:t>model-free</a:t>
            </a:r>
            <a:r>
              <a:rPr kumimoji="1" lang="zh-CN" altLang="en-US" b="1" dirty="0">
                <a:solidFill>
                  <a:srgbClr val="3537D5"/>
                </a:solidFill>
              </a:rPr>
              <a:t>的方式，通过交互中分析数据之间的关联关系</a:t>
            </a:r>
            <a:r>
              <a:rPr kumimoji="1" lang="zh-CN" altLang="en-US" dirty="0">
                <a:solidFill>
                  <a:srgbClr val="3537D5"/>
                </a:solidFill>
              </a:rPr>
              <a:t>。</a:t>
            </a:r>
            <a:endParaRPr kumimoji="1" lang="zh-CN" altLang="en-US" dirty="0">
              <a:solidFill>
                <a:srgbClr val="3537D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难点及关键问题</a:t>
            </a:r>
            <a:endParaRPr kumimoji="1" lang="zh-CN" altLang="en-US" sz="3600" dirty="0">
              <a:solidFill>
                <a:schemeClr val="bg1"/>
              </a:solidFill>
            </a:endParaRPr>
          </a:p>
        </p:txBody>
      </p:sp>
      <p:sp>
        <p:nvSpPr>
          <p:cNvPr id="3" name="矩形 2"/>
          <p:cNvSpPr/>
          <p:nvPr/>
        </p:nvSpPr>
        <p:spPr>
          <a:xfrm>
            <a:off x="2152457" y="1359384"/>
            <a:ext cx="2548646" cy="554796"/>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400" b="1" dirty="0">
                <a:solidFill>
                  <a:srgbClr val="3537D5"/>
                </a:solidFill>
              </a:rPr>
              <a:t>强化学习</a:t>
            </a:r>
            <a:endParaRPr kumimoji="1" lang="zh-CN" altLang="en-US" sz="2400" b="1" dirty="0">
              <a:solidFill>
                <a:srgbClr val="3537D5"/>
              </a:solidFill>
            </a:endParaRPr>
          </a:p>
        </p:txBody>
      </p:sp>
      <p:sp>
        <p:nvSpPr>
          <p:cNvPr id="10" name="矩形 9"/>
          <p:cNvSpPr/>
          <p:nvPr/>
        </p:nvSpPr>
        <p:spPr>
          <a:xfrm>
            <a:off x="5630037" y="5216666"/>
            <a:ext cx="4292986" cy="554796"/>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3537D5"/>
              </a:solidFill>
            </a:endParaRPr>
          </a:p>
        </p:txBody>
      </p:sp>
      <p:sp>
        <p:nvSpPr>
          <p:cNvPr id="12" name="矩形 11"/>
          <p:cNvSpPr/>
          <p:nvPr/>
        </p:nvSpPr>
        <p:spPr>
          <a:xfrm>
            <a:off x="7908810" y="1393993"/>
            <a:ext cx="2548646" cy="554796"/>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400" b="1" dirty="0">
                <a:solidFill>
                  <a:srgbClr val="3537D5"/>
                </a:solidFill>
              </a:rPr>
              <a:t>实际环境</a:t>
            </a:r>
            <a:endParaRPr kumimoji="1" lang="zh-CN" altLang="en-US" sz="2400" b="1" dirty="0">
              <a:solidFill>
                <a:srgbClr val="3537D5"/>
              </a:solidFill>
            </a:endParaRPr>
          </a:p>
        </p:txBody>
      </p:sp>
      <p:sp>
        <p:nvSpPr>
          <p:cNvPr id="13" name="矩形 12"/>
          <p:cNvSpPr/>
          <p:nvPr/>
        </p:nvSpPr>
        <p:spPr>
          <a:xfrm>
            <a:off x="6284475" y="2342858"/>
            <a:ext cx="5432914" cy="554796"/>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rPr>
              <a:t>已上线的</a:t>
            </a:r>
            <a:r>
              <a:rPr kumimoji="1" lang="en-US" altLang="zh-CN" dirty="0">
                <a:solidFill>
                  <a:schemeClr val="tx1"/>
                </a:solidFill>
              </a:rPr>
              <a:t>WLAN</a:t>
            </a:r>
            <a:r>
              <a:rPr kumimoji="1" lang="zh-CN" altLang="en-US" dirty="0">
                <a:solidFill>
                  <a:schemeClr val="tx1"/>
                </a:solidFill>
              </a:rPr>
              <a:t>网络需要稳定的工作，频繁交互影响正常网络使用。</a:t>
            </a:r>
            <a:endParaRPr kumimoji="1" lang="zh-CN" altLang="en-US" dirty="0">
              <a:solidFill>
                <a:schemeClr val="tx1"/>
              </a:solidFill>
            </a:endParaRPr>
          </a:p>
        </p:txBody>
      </p:sp>
      <p:sp>
        <p:nvSpPr>
          <p:cNvPr id="14" name="矩形 13"/>
          <p:cNvSpPr/>
          <p:nvPr/>
        </p:nvSpPr>
        <p:spPr>
          <a:xfrm>
            <a:off x="786546" y="5160380"/>
            <a:ext cx="5109293" cy="554796"/>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rPr>
              <a:t>应尽量为完全观察的马尔可夫决策过程，即对于奖励值相关的变量，应该尽量作为环境状态变量。</a:t>
            </a:r>
            <a:endParaRPr kumimoji="1" lang="zh-CN" altLang="en-US" dirty="0">
              <a:solidFill>
                <a:schemeClr val="tx1"/>
              </a:solidFill>
            </a:endParaRPr>
          </a:p>
        </p:txBody>
      </p:sp>
      <p:sp>
        <p:nvSpPr>
          <p:cNvPr id="15" name="矩形 14"/>
          <p:cNvSpPr/>
          <p:nvPr/>
        </p:nvSpPr>
        <p:spPr>
          <a:xfrm>
            <a:off x="6284475" y="3810779"/>
            <a:ext cx="5432914" cy="554796"/>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chemeClr val="tx1"/>
                </a:solidFill>
              </a:rPr>
              <a:t>WLAN</a:t>
            </a:r>
            <a:r>
              <a:rPr kumimoji="1" lang="zh-CN" altLang="en-US" dirty="0">
                <a:solidFill>
                  <a:schemeClr val="tx1"/>
                </a:solidFill>
              </a:rPr>
              <a:t>网络的性能指标往往与当前用户流量、网络上层状况息息相关，存在较大波动。</a:t>
            </a:r>
            <a:endParaRPr kumimoji="1" lang="zh-CN" altLang="en-US" dirty="0">
              <a:solidFill>
                <a:schemeClr val="tx1"/>
              </a:solidFill>
            </a:endParaRPr>
          </a:p>
        </p:txBody>
      </p:sp>
      <p:sp>
        <p:nvSpPr>
          <p:cNvPr id="16" name="矩形 15"/>
          <p:cNvSpPr/>
          <p:nvPr/>
        </p:nvSpPr>
        <p:spPr>
          <a:xfrm>
            <a:off x="6296163" y="5173256"/>
            <a:ext cx="5432914" cy="554796"/>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rPr>
              <a:t>实际环境中大量的变量是无法直接观测得到。例如：用户端分布、用户端需求量、核心网所提供网速等。</a:t>
            </a:r>
            <a:endParaRPr kumimoji="1" lang="zh-CN" altLang="en-US" dirty="0">
              <a:solidFill>
                <a:schemeClr val="tx1"/>
              </a:solidFill>
            </a:endParaRPr>
          </a:p>
        </p:txBody>
      </p:sp>
      <p:sp>
        <p:nvSpPr>
          <p:cNvPr id="17" name="文本框 16"/>
          <p:cNvSpPr txBox="1"/>
          <p:nvPr/>
        </p:nvSpPr>
        <p:spPr>
          <a:xfrm>
            <a:off x="165100" y="2179824"/>
            <a:ext cx="683580" cy="523220"/>
          </a:xfrm>
          <a:prstGeom prst="rect">
            <a:avLst/>
          </a:prstGeom>
          <a:noFill/>
        </p:spPr>
        <p:txBody>
          <a:bodyPr wrap="square" rtlCol="0">
            <a:spAutoFit/>
          </a:bodyPr>
          <a:lstStyle/>
          <a:p>
            <a:r>
              <a:rPr kumimoji="1" lang="en-US" altLang="zh-CN" sz="2800" b="1" dirty="0"/>
              <a:t>1</a:t>
            </a:r>
            <a:r>
              <a:rPr kumimoji="1" lang="zh-CN" altLang="en-US" sz="2800" b="1" dirty="0"/>
              <a:t>、</a:t>
            </a:r>
            <a:endParaRPr kumimoji="1" lang="zh-CN" altLang="en-US" b="1" dirty="0"/>
          </a:p>
        </p:txBody>
      </p:sp>
      <p:sp>
        <p:nvSpPr>
          <p:cNvPr id="18" name="文本框 17"/>
          <p:cNvSpPr txBox="1"/>
          <p:nvPr/>
        </p:nvSpPr>
        <p:spPr>
          <a:xfrm>
            <a:off x="165100" y="3672165"/>
            <a:ext cx="683580" cy="523220"/>
          </a:xfrm>
          <a:prstGeom prst="rect">
            <a:avLst/>
          </a:prstGeom>
          <a:noFill/>
        </p:spPr>
        <p:txBody>
          <a:bodyPr wrap="square" rtlCol="0">
            <a:spAutoFit/>
          </a:bodyPr>
          <a:lstStyle/>
          <a:p>
            <a:r>
              <a:rPr kumimoji="1" lang="en-US" altLang="zh-CN" sz="2800" b="1" dirty="0"/>
              <a:t>2</a:t>
            </a:r>
            <a:r>
              <a:rPr kumimoji="1" lang="zh-CN" altLang="en-US" sz="2800" b="1" dirty="0"/>
              <a:t>、</a:t>
            </a:r>
            <a:endParaRPr kumimoji="1" lang="zh-CN" altLang="en-US" b="1" dirty="0"/>
          </a:p>
        </p:txBody>
      </p:sp>
      <p:sp>
        <p:nvSpPr>
          <p:cNvPr id="19" name="文本框 18"/>
          <p:cNvSpPr txBox="1"/>
          <p:nvPr/>
        </p:nvSpPr>
        <p:spPr>
          <a:xfrm>
            <a:off x="152913" y="5005244"/>
            <a:ext cx="683580" cy="523220"/>
          </a:xfrm>
          <a:prstGeom prst="rect">
            <a:avLst/>
          </a:prstGeom>
          <a:noFill/>
        </p:spPr>
        <p:txBody>
          <a:bodyPr wrap="square" rtlCol="0">
            <a:spAutoFit/>
          </a:bodyPr>
          <a:lstStyle/>
          <a:p>
            <a:r>
              <a:rPr kumimoji="1" lang="en-US" altLang="zh-CN" sz="2800" b="1" dirty="0"/>
              <a:t>3</a:t>
            </a:r>
            <a:r>
              <a:rPr kumimoji="1" lang="zh-CN" altLang="en-US" sz="2800" b="1" dirty="0"/>
              <a:t>、</a:t>
            </a:r>
            <a:endParaRPr kumimoji="1" lang="zh-CN" altLang="en-US" b="1" dirty="0"/>
          </a:p>
        </p:txBody>
      </p:sp>
      <p:sp>
        <p:nvSpPr>
          <p:cNvPr id="22" name="矩形 21"/>
          <p:cNvSpPr/>
          <p:nvPr/>
        </p:nvSpPr>
        <p:spPr>
          <a:xfrm>
            <a:off x="848680" y="2297489"/>
            <a:ext cx="5058846" cy="923330"/>
          </a:xfrm>
          <a:prstGeom prst="rect">
            <a:avLst/>
          </a:prstGeom>
        </p:spPr>
        <p:txBody>
          <a:bodyPr wrap="square">
            <a:spAutoFit/>
          </a:bodyPr>
          <a:lstStyle/>
          <a:p>
            <a:r>
              <a:rPr kumimoji="1" lang="zh-CN" altLang="en-US" dirty="0"/>
              <a:t>强化学习是一种试错学习、需要有大量与环境交互样本。即需要通过对环境大量的调试来获得对整体环境的刻画，最终得到最优策略。</a:t>
            </a:r>
            <a:endParaRPr kumimoji="1" lang="zh-CN" altLang="en-US" dirty="0"/>
          </a:p>
        </p:txBody>
      </p:sp>
      <p:cxnSp>
        <p:nvCxnSpPr>
          <p:cNvPr id="24" name="直线连接符 23"/>
          <p:cNvCxnSpPr/>
          <p:nvPr/>
        </p:nvCxnSpPr>
        <p:spPr>
          <a:xfrm flipH="1">
            <a:off x="786546" y="3328802"/>
            <a:ext cx="10942529" cy="56826"/>
          </a:xfrm>
          <a:prstGeom prst="line">
            <a:avLst/>
          </a:prstGeom>
          <a:ln w="15875">
            <a:prstDash val="dash"/>
          </a:ln>
        </p:spPr>
        <p:style>
          <a:lnRef idx="1">
            <a:schemeClr val="dk1"/>
          </a:lnRef>
          <a:fillRef idx="0">
            <a:schemeClr val="dk1"/>
          </a:fillRef>
          <a:effectRef idx="0">
            <a:schemeClr val="dk1"/>
          </a:effectRef>
          <a:fontRef idx="minor">
            <a:schemeClr val="tx1"/>
          </a:fontRef>
        </p:style>
      </p:cxnSp>
      <p:cxnSp>
        <p:nvCxnSpPr>
          <p:cNvPr id="29" name="直线连接符 28"/>
          <p:cNvCxnSpPr/>
          <p:nvPr/>
        </p:nvCxnSpPr>
        <p:spPr>
          <a:xfrm flipH="1">
            <a:off x="798233" y="4685137"/>
            <a:ext cx="10919156" cy="81174"/>
          </a:xfrm>
          <a:prstGeom prst="line">
            <a:avLst/>
          </a:prstGeom>
          <a:ln w="15875">
            <a:prstDash val="dash"/>
          </a:ln>
        </p:spPr>
        <p:style>
          <a:lnRef idx="1">
            <a:schemeClr val="dk1"/>
          </a:lnRef>
          <a:fillRef idx="0">
            <a:schemeClr val="dk1"/>
          </a:fillRef>
          <a:effectRef idx="0">
            <a:schemeClr val="dk1"/>
          </a:effectRef>
          <a:fontRef idx="minor">
            <a:schemeClr val="tx1"/>
          </a:fontRef>
        </p:style>
      </p:cxnSp>
      <p:sp>
        <p:nvSpPr>
          <p:cNvPr id="30" name="矩形 29"/>
          <p:cNvSpPr/>
          <p:nvPr/>
        </p:nvSpPr>
        <p:spPr>
          <a:xfrm>
            <a:off x="798233" y="3768937"/>
            <a:ext cx="5109294" cy="369332"/>
          </a:xfrm>
          <a:prstGeom prst="rect">
            <a:avLst/>
          </a:prstGeom>
        </p:spPr>
        <p:txBody>
          <a:bodyPr wrap="square">
            <a:spAutoFit/>
          </a:bodyPr>
          <a:lstStyle/>
          <a:p>
            <a:r>
              <a:rPr kumimoji="1" lang="zh-CN" altLang="en-US" dirty="0"/>
              <a:t>环境应为平稳环境，若环境不平稳，则难以收敛。</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0"/>
            <a:ext cx="5407269" cy="646331"/>
          </a:xfrm>
          <a:prstGeom prst="rect">
            <a:avLst/>
          </a:prstGeom>
          <a:noFill/>
        </p:spPr>
        <p:txBody>
          <a:bodyPr wrap="square" rtlCol="0">
            <a:spAutoFit/>
          </a:bodyPr>
          <a:lstStyle/>
          <a:p>
            <a:r>
              <a:rPr kumimoji="1" lang="zh-CN" altLang="en-US" sz="3600" dirty="0">
                <a:solidFill>
                  <a:schemeClr val="bg1"/>
                </a:solidFill>
              </a:rPr>
              <a:t>方案设计</a:t>
            </a:r>
            <a:endParaRPr kumimoji="1" lang="zh-CN" altLang="en-US" sz="3600" dirty="0">
              <a:solidFill>
                <a:schemeClr val="bg1"/>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748303"/>
            <a:ext cx="12153518" cy="4436343"/>
          </a:xfrm>
          <a:prstGeom prst="rect">
            <a:avLst/>
          </a:prstGeom>
        </p:spPr>
      </p:pic>
      <p:sp>
        <p:nvSpPr>
          <p:cNvPr id="2" name="文本框 1"/>
          <p:cNvSpPr txBox="1"/>
          <p:nvPr/>
        </p:nvSpPr>
        <p:spPr>
          <a:xfrm>
            <a:off x="1907095" y="5550406"/>
            <a:ext cx="8339328" cy="400110"/>
          </a:xfrm>
          <a:prstGeom prst="rect">
            <a:avLst/>
          </a:prstGeom>
          <a:noFill/>
        </p:spPr>
        <p:txBody>
          <a:bodyPr wrap="square" rtlCol="0">
            <a:spAutoFit/>
          </a:bodyPr>
          <a:lstStyle/>
          <a:p>
            <a:r>
              <a:rPr kumimoji="1" lang="zh-CN" altLang="en-US" sz="2000" dirty="0"/>
              <a:t>同频干扰 </a:t>
            </a:r>
            <a:r>
              <a:rPr kumimoji="1" lang="en-US" altLang="zh-CN" sz="2000" dirty="0"/>
              <a:t>=</a:t>
            </a:r>
            <a:r>
              <a:rPr kumimoji="1" lang="zh-CN" altLang="en-US" sz="2000" dirty="0"/>
              <a:t> 网内</a:t>
            </a:r>
            <a:r>
              <a:rPr kumimoji="1" lang="en-US" altLang="zh-CN" sz="2000" dirty="0"/>
              <a:t>AP</a:t>
            </a:r>
            <a:r>
              <a:rPr kumimoji="1" lang="zh-CN" altLang="en-US" sz="2000" dirty="0"/>
              <a:t>之间干扰</a:t>
            </a:r>
            <a:r>
              <a:rPr kumimoji="1" lang="en-US" altLang="zh-CN" sz="2000" dirty="0"/>
              <a:t>+</a:t>
            </a:r>
            <a:r>
              <a:rPr kumimoji="1" lang="zh-CN" altLang="en-US" sz="2000" dirty="0"/>
              <a:t> 网内用户之间干扰</a:t>
            </a:r>
            <a:r>
              <a:rPr kumimoji="1" lang="en-US" altLang="zh-CN" sz="2000" dirty="0"/>
              <a:t>+</a:t>
            </a:r>
            <a:r>
              <a:rPr kumimoji="1" lang="zh-CN" altLang="en-US" sz="2000" dirty="0"/>
              <a:t>网外</a:t>
            </a:r>
            <a:r>
              <a:rPr kumimoji="1" lang="en-US" altLang="zh-CN" sz="2000" dirty="0"/>
              <a:t>AP+</a:t>
            </a:r>
            <a:r>
              <a:rPr kumimoji="1" lang="zh-CN" altLang="en-US" sz="2000" dirty="0"/>
              <a:t> 网外其他因素</a:t>
            </a:r>
            <a:endParaRPr kumimoji="1"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0"/>
            <a:ext cx="5407269" cy="646331"/>
          </a:xfrm>
          <a:prstGeom prst="rect">
            <a:avLst/>
          </a:prstGeom>
          <a:noFill/>
        </p:spPr>
        <p:txBody>
          <a:bodyPr wrap="square" rtlCol="0">
            <a:spAutoFit/>
          </a:bodyPr>
          <a:lstStyle/>
          <a:p>
            <a:r>
              <a:rPr kumimoji="1" lang="zh-CN" altLang="en-US" sz="3600" dirty="0">
                <a:solidFill>
                  <a:schemeClr val="bg1"/>
                </a:solidFill>
              </a:rPr>
              <a:t>方案设计</a:t>
            </a:r>
            <a:endParaRPr kumimoji="1" lang="zh-CN" altLang="en-US" sz="3600" dirty="0">
              <a:solidFill>
                <a:schemeClr val="bg1"/>
              </a:solidFill>
            </a:endParaRPr>
          </a:p>
        </p:txBody>
      </p:sp>
      <p:sp>
        <p:nvSpPr>
          <p:cNvPr id="24" name="文本框 23"/>
          <p:cNvSpPr txBox="1"/>
          <p:nvPr/>
        </p:nvSpPr>
        <p:spPr>
          <a:xfrm>
            <a:off x="161752" y="1847492"/>
            <a:ext cx="5542014" cy="1711944"/>
          </a:xfrm>
          <a:prstGeom prst="rect">
            <a:avLst/>
          </a:prstGeom>
          <a:noFill/>
        </p:spPr>
        <p:txBody>
          <a:bodyPr wrap="square" rtlCol="0">
            <a:spAutoFit/>
          </a:bodyPr>
          <a:lstStyle/>
          <a:p>
            <a:pPr>
              <a:lnSpc>
                <a:spcPct val="150000"/>
              </a:lnSpc>
            </a:pPr>
            <a:r>
              <a:rPr kumimoji="1" lang="zh-CN" altLang="en-US" dirty="0"/>
              <a:t>实际环境中，</a:t>
            </a:r>
            <a:r>
              <a:rPr kumimoji="1" lang="zh-CN" altLang="en-US" dirty="0">
                <a:solidFill>
                  <a:srgbClr val="3537D5"/>
                </a:solidFill>
              </a:rPr>
              <a:t>信道配置</a:t>
            </a:r>
            <a:r>
              <a:rPr kumimoji="1" lang="zh-CN" altLang="en-US" dirty="0"/>
              <a:t>会造成用户端重新接入</a:t>
            </a:r>
            <a:r>
              <a:rPr kumimoji="1" lang="en-US" altLang="zh-CN" dirty="0"/>
              <a:t>AP</a:t>
            </a:r>
            <a:r>
              <a:rPr kumimoji="1" lang="zh-CN" altLang="en-US" dirty="0"/>
              <a:t>，影响实际环境，故调整频率应较长。</a:t>
            </a:r>
            <a:r>
              <a:rPr kumimoji="1" lang="zh-CN" altLang="en-US" dirty="0">
                <a:solidFill>
                  <a:srgbClr val="3537D5"/>
                </a:solidFill>
              </a:rPr>
              <a:t>功率配置</a:t>
            </a:r>
            <a:r>
              <a:rPr kumimoji="1" lang="zh-CN" altLang="en-US" dirty="0"/>
              <a:t>并不会使得用户端重连，影响实际较小环境，故可以加快交互频率，以积累更多数据。</a:t>
            </a:r>
            <a:endParaRPr kumimoji="1" lang="en-US" altLang="zh-CN" dirty="0"/>
          </a:p>
        </p:txBody>
      </p:sp>
      <p:sp>
        <p:nvSpPr>
          <p:cNvPr id="29" name="文本框 28"/>
          <p:cNvSpPr txBox="1"/>
          <p:nvPr/>
        </p:nvSpPr>
        <p:spPr>
          <a:xfrm>
            <a:off x="86863" y="807429"/>
            <a:ext cx="4629045" cy="461665"/>
          </a:xfrm>
          <a:prstGeom prst="rect">
            <a:avLst/>
          </a:prstGeom>
          <a:noFill/>
        </p:spPr>
        <p:txBody>
          <a:bodyPr wrap="square" rtlCol="0">
            <a:spAutoFit/>
          </a:bodyPr>
          <a:lstStyle/>
          <a:p>
            <a:r>
              <a:rPr kumimoji="1" lang="zh-CN" altLang="en-US" sz="2400" b="1" dirty="0"/>
              <a:t>总体架构</a:t>
            </a:r>
            <a:endParaRPr kumimoji="1" lang="en-US" altLang="zh-CN" sz="2400" b="1" dirty="0"/>
          </a:p>
        </p:txBody>
      </p:sp>
      <p:grpSp>
        <p:nvGrpSpPr>
          <p:cNvPr id="46" name="组合 45"/>
          <p:cNvGrpSpPr/>
          <p:nvPr/>
        </p:nvGrpSpPr>
        <p:grpSpPr>
          <a:xfrm>
            <a:off x="5632186" y="1133441"/>
            <a:ext cx="6240750" cy="2024786"/>
            <a:chOff x="4561645" y="1109028"/>
            <a:chExt cx="7189832" cy="2385827"/>
          </a:xfrm>
        </p:grpSpPr>
        <p:grpSp>
          <p:nvGrpSpPr>
            <p:cNvPr id="22" name="组合 21"/>
            <p:cNvGrpSpPr/>
            <p:nvPr/>
          </p:nvGrpSpPr>
          <p:grpSpPr>
            <a:xfrm>
              <a:off x="5008116" y="1817941"/>
              <a:ext cx="6221934" cy="669906"/>
              <a:chOff x="997817" y="1372088"/>
              <a:chExt cx="6221934" cy="669906"/>
            </a:xfrm>
          </p:grpSpPr>
          <p:sp>
            <p:nvSpPr>
              <p:cNvPr id="7" name="菱形 6"/>
              <p:cNvSpPr/>
              <p:nvPr/>
            </p:nvSpPr>
            <p:spPr>
              <a:xfrm>
                <a:off x="1985177" y="1393372"/>
                <a:ext cx="718457" cy="646332"/>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菱形 8"/>
              <p:cNvSpPr/>
              <p:nvPr/>
            </p:nvSpPr>
            <p:spPr>
              <a:xfrm>
                <a:off x="3154680" y="1392814"/>
                <a:ext cx="718457" cy="646332"/>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菱形 9"/>
              <p:cNvSpPr/>
              <p:nvPr/>
            </p:nvSpPr>
            <p:spPr>
              <a:xfrm>
                <a:off x="4324183" y="1395662"/>
                <a:ext cx="718457" cy="646332"/>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菱形 11"/>
              <p:cNvSpPr/>
              <p:nvPr/>
            </p:nvSpPr>
            <p:spPr>
              <a:xfrm>
                <a:off x="5493686" y="1372088"/>
                <a:ext cx="718457" cy="646332"/>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13"/>
              <p:cNvCxnSpPr>
                <a:stCxn id="7" idx="3"/>
                <a:endCxn id="9" idx="1"/>
              </p:cNvCxnSpPr>
              <p:nvPr/>
            </p:nvCxnSpPr>
            <p:spPr>
              <a:xfrm flipV="1">
                <a:off x="2703634" y="1715980"/>
                <a:ext cx="451046" cy="55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flipV="1">
                <a:off x="3873137" y="1695254"/>
                <a:ext cx="451046" cy="55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p:nvPr/>
            </p:nvCxnSpPr>
            <p:spPr>
              <a:xfrm flipV="1">
                <a:off x="5042640" y="1715980"/>
                <a:ext cx="451046" cy="55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flipV="1">
                <a:off x="6222128" y="1715980"/>
                <a:ext cx="451046" cy="55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flipV="1">
                <a:off x="1539401" y="1694696"/>
                <a:ext cx="451046" cy="55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97817" y="1447000"/>
                <a:ext cx="536592" cy="4953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6683159" y="1479781"/>
                <a:ext cx="536592" cy="4953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5" name="左大括号 24"/>
            <p:cNvSpPr/>
            <p:nvPr/>
          </p:nvSpPr>
          <p:spPr>
            <a:xfrm rot="16200000">
              <a:off x="7964399" y="672239"/>
              <a:ext cx="249932" cy="4266155"/>
            </a:xfrm>
            <a:prstGeom prst="leftBrace">
              <a:avLst>
                <a:gd name="adj1" fmla="val 53993"/>
                <a:gd name="adj2" fmla="val 47794"/>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6" name="文本框 25"/>
            <p:cNvSpPr txBox="1"/>
            <p:nvPr/>
          </p:nvSpPr>
          <p:spPr>
            <a:xfrm>
              <a:off x="7461577" y="3059667"/>
              <a:ext cx="1437479" cy="435188"/>
            </a:xfrm>
            <a:prstGeom prst="rect">
              <a:avLst/>
            </a:prstGeom>
            <a:noFill/>
          </p:spPr>
          <p:txBody>
            <a:bodyPr wrap="square" rtlCol="0">
              <a:spAutoFit/>
            </a:bodyPr>
            <a:lstStyle/>
            <a:p>
              <a:r>
                <a:rPr kumimoji="1" lang="zh-CN" altLang="en-US" dirty="0"/>
                <a:t>功率调整</a:t>
              </a:r>
              <a:endParaRPr kumimoji="1" lang="zh-CN" altLang="en-US" dirty="0"/>
            </a:p>
          </p:txBody>
        </p:sp>
        <p:sp>
          <p:nvSpPr>
            <p:cNvPr id="27" name="文本框 26"/>
            <p:cNvSpPr txBox="1"/>
            <p:nvPr/>
          </p:nvSpPr>
          <p:spPr>
            <a:xfrm>
              <a:off x="10371081" y="3059668"/>
              <a:ext cx="1380396" cy="435187"/>
            </a:xfrm>
            <a:prstGeom prst="rect">
              <a:avLst/>
            </a:prstGeom>
            <a:noFill/>
          </p:spPr>
          <p:txBody>
            <a:bodyPr wrap="square" rtlCol="0">
              <a:spAutoFit/>
            </a:bodyPr>
            <a:lstStyle/>
            <a:p>
              <a:r>
                <a:rPr kumimoji="1" lang="zh-CN" altLang="en-US" dirty="0"/>
                <a:t>信道调整</a:t>
              </a:r>
              <a:endParaRPr kumimoji="1" lang="zh-CN" altLang="en-US" dirty="0"/>
            </a:p>
          </p:txBody>
        </p:sp>
        <p:sp>
          <p:nvSpPr>
            <p:cNvPr id="28" name="文本框 27"/>
            <p:cNvSpPr txBox="1"/>
            <p:nvPr/>
          </p:nvSpPr>
          <p:spPr>
            <a:xfrm>
              <a:off x="4561645" y="3051788"/>
              <a:ext cx="1437480" cy="435188"/>
            </a:xfrm>
            <a:prstGeom prst="rect">
              <a:avLst/>
            </a:prstGeom>
            <a:noFill/>
          </p:spPr>
          <p:txBody>
            <a:bodyPr wrap="square" rtlCol="0">
              <a:spAutoFit/>
            </a:bodyPr>
            <a:lstStyle/>
            <a:p>
              <a:r>
                <a:rPr kumimoji="1" lang="zh-CN" altLang="en-US" dirty="0"/>
                <a:t>信道调整</a:t>
              </a:r>
              <a:endParaRPr kumimoji="1" lang="zh-CN" altLang="en-US" dirty="0"/>
            </a:p>
          </p:txBody>
        </p:sp>
        <p:cxnSp>
          <p:nvCxnSpPr>
            <p:cNvPr id="36" name="曲线连接符 35"/>
            <p:cNvCxnSpPr>
              <a:stCxn id="20" idx="0"/>
            </p:cNvCxnSpPr>
            <p:nvPr/>
          </p:nvCxnSpPr>
          <p:spPr>
            <a:xfrm rot="5400000" flipH="1" flipV="1">
              <a:off x="6168482" y="216957"/>
              <a:ext cx="783826" cy="2567967"/>
            </a:xfrm>
            <a:prstGeom prst="curvedConnector2">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41" name="曲线连接符 40"/>
            <p:cNvCxnSpPr>
              <a:endCxn id="21" idx="0"/>
            </p:cNvCxnSpPr>
            <p:nvPr/>
          </p:nvCxnSpPr>
          <p:spPr>
            <a:xfrm>
              <a:off x="7844379" y="1128164"/>
              <a:ext cx="3117375" cy="797470"/>
            </a:xfrm>
            <a:prstGeom prst="curvedConnector2">
              <a:avLst/>
            </a:prstGeom>
            <a:ln w="31750">
              <a:tailEnd type="triangle" w="lg" len="lg"/>
            </a:ln>
          </p:spPr>
          <p:style>
            <a:lnRef idx="1">
              <a:schemeClr val="accent1"/>
            </a:lnRef>
            <a:fillRef idx="0">
              <a:schemeClr val="accent1"/>
            </a:fillRef>
            <a:effectRef idx="0">
              <a:schemeClr val="accent1"/>
            </a:effectRef>
            <a:fontRef idx="minor">
              <a:schemeClr val="tx1"/>
            </a:fontRef>
          </p:style>
        </p:cxnSp>
      </p:grpSp>
      <p:sp>
        <p:nvSpPr>
          <p:cNvPr id="48" name="文本框 47"/>
          <p:cNvSpPr txBox="1"/>
          <p:nvPr/>
        </p:nvSpPr>
        <p:spPr>
          <a:xfrm>
            <a:off x="165450" y="1311576"/>
            <a:ext cx="5785806" cy="400110"/>
          </a:xfrm>
          <a:prstGeom prst="rect">
            <a:avLst/>
          </a:prstGeom>
          <a:noFill/>
        </p:spPr>
        <p:txBody>
          <a:bodyPr wrap="square" rtlCol="0">
            <a:spAutoFit/>
          </a:bodyPr>
          <a:lstStyle/>
          <a:p>
            <a:r>
              <a:rPr kumimoji="1" lang="zh-CN" altLang="en-US" sz="2000" b="1" dirty="0">
                <a:solidFill>
                  <a:srgbClr val="3537D5"/>
                </a:solidFill>
              </a:rPr>
              <a:t>异步功率、信道调优算法</a:t>
            </a:r>
            <a:r>
              <a:rPr kumimoji="1" lang="en-US" altLang="zh-CN" sz="2000" b="1" dirty="0">
                <a:solidFill>
                  <a:srgbClr val="3537D5"/>
                </a:solidFill>
              </a:rPr>
              <a:t>-</a:t>
            </a:r>
            <a:r>
              <a:rPr kumimoji="1" lang="zh-CN" altLang="en-US" sz="2000" b="1" dirty="0">
                <a:solidFill>
                  <a:srgbClr val="3537D5"/>
                </a:solidFill>
              </a:rPr>
              <a:t>双</a:t>
            </a:r>
            <a:r>
              <a:rPr kumimoji="1" lang="en-US" altLang="zh-CN" sz="2000" b="1" dirty="0">
                <a:solidFill>
                  <a:srgbClr val="3537D5"/>
                </a:solidFill>
              </a:rPr>
              <a:t>A</a:t>
            </a:r>
            <a:r>
              <a:rPr kumimoji="1" lang="zh-CN" altLang="en-US" sz="2000" b="1" dirty="0">
                <a:solidFill>
                  <a:srgbClr val="3537D5"/>
                </a:solidFill>
              </a:rPr>
              <a:t>单</a:t>
            </a:r>
            <a:r>
              <a:rPr kumimoji="1" lang="en-US" altLang="zh-CN" sz="2000" b="1" dirty="0">
                <a:solidFill>
                  <a:srgbClr val="3537D5"/>
                </a:solidFill>
              </a:rPr>
              <a:t>C</a:t>
            </a:r>
            <a:r>
              <a:rPr kumimoji="1" lang="zh-CN" altLang="en-US" sz="2000" b="1" dirty="0">
                <a:solidFill>
                  <a:srgbClr val="3537D5"/>
                </a:solidFill>
              </a:rPr>
              <a:t>架构的强化学习</a:t>
            </a:r>
            <a:endParaRPr kumimoji="1" lang="zh-CN" altLang="en-US" sz="2000" b="1" dirty="0">
              <a:solidFill>
                <a:srgbClr val="3537D5"/>
              </a:solidFill>
            </a:endParaRPr>
          </a:p>
        </p:txBody>
      </p:sp>
      <p:grpSp>
        <p:nvGrpSpPr>
          <p:cNvPr id="39" name="组合 38"/>
          <p:cNvGrpSpPr/>
          <p:nvPr/>
        </p:nvGrpSpPr>
        <p:grpSpPr>
          <a:xfrm>
            <a:off x="6402565" y="3986890"/>
            <a:ext cx="5988957" cy="1690770"/>
            <a:chOff x="6110808" y="3516508"/>
            <a:chExt cx="5988957" cy="1690770"/>
          </a:xfrm>
        </p:grpSpPr>
        <p:sp>
          <p:nvSpPr>
            <p:cNvPr id="2" name="矩形 1"/>
            <p:cNvSpPr/>
            <p:nvPr/>
          </p:nvSpPr>
          <p:spPr>
            <a:xfrm>
              <a:off x="7218474" y="4697278"/>
              <a:ext cx="1695887" cy="5100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价值评估中心</a:t>
              </a:r>
              <a:endParaRPr kumimoji="1" lang="zh-CN" altLang="en-US" dirty="0">
                <a:solidFill>
                  <a:schemeClr val="tx1"/>
                </a:solidFill>
              </a:endParaRPr>
            </a:p>
          </p:txBody>
        </p:sp>
        <p:grpSp>
          <p:nvGrpSpPr>
            <p:cNvPr id="13" name="组合 12"/>
            <p:cNvGrpSpPr/>
            <p:nvPr/>
          </p:nvGrpSpPr>
          <p:grpSpPr>
            <a:xfrm>
              <a:off x="6110808" y="3516508"/>
              <a:ext cx="3898428" cy="815802"/>
              <a:chOff x="5632186" y="3585419"/>
              <a:chExt cx="3898428" cy="815802"/>
            </a:xfrm>
          </p:grpSpPr>
          <p:sp>
            <p:nvSpPr>
              <p:cNvPr id="3" name="文本框 2"/>
              <p:cNvSpPr txBox="1"/>
              <p:nvPr/>
            </p:nvSpPr>
            <p:spPr>
              <a:xfrm>
                <a:off x="7759558" y="3819151"/>
                <a:ext cx="1569660" cy="369332"/>
              </a:xfrm>
              <a:prstGeom prst="rect">
                <a:avLst/>
              </a:prstGeom>
              <a:noFill/>
              <a:ln>
                <a:solidFill>
                  <a:schemeClr val="accent1">
                    <a:shade val="50000"/>
                  </a:schemeClr>
                </a:solidFill>
              </a:ln>
            </p:spPr>
            <p:txBody>
              <a:bodyPr wrap="none" rtlCol="0">
                <a:spAutoFit/>
              </a:bodyPr>
              <a:lstStyle/>
              <a:p>
                <a:r>
                  <a:rPr kumimoji="1" lang="zh-CN" altLang="en-US" dirty="0"/>
                  <a:t>功率配置算法</a:t>
                </a:r>
                <a:endParaRPr kumimoji="1" lang="zh-CN" altLang="en-US" dirty="0"/>
              </a:p>
            </p:txBody>
          </p:sp>
          <p:sp>
            <p:nvSpPr>
              <p:cNvPr id="6" name="文本框 5"/>
              <p:cNvSpPr txBox="1"/>
              <p:nvPr/>
            </p:nvSpPr>
            <p:spPr>
              <a:xfrm>
                <a:off x="5758149" y="3819151"/>
                <a:ext cx="1569660" cy="369332"/>
              </a:xfrm>
              <a:prstGeom prst="rect">
                <a:avLst/>
              </a:prstGeom>
              <a:noFill/>
              <a:ln>
                <a:solidFill>
                  <a:schemeClr val="accent1">
                    <a:shade val="50000"/>
                  </a:schemeClr>
                </a:solidFill>
              </a:ln>
            </p:spPr>
            <p:txBody>
              <a:bodyPr wrap="none" rtlCol="0">
                <a:spAutoFit/>
              </a:bodyPr>
              <a:lstStyle/>
              <a:p>
                <a:r>
                  <a:rPr kumimoji="1" lang="zh-CN" altLang="en-US" dirty="0"/>
                  <a:t>信道配置算法</a:t>
                </a:r>
                <a:endParaRPr kumimoji="1" lang="zh-CN" altLang="en-US" dirty="0"/>
              </a:p>
            </p:txBody>
          </p:sp>
          <p:sp>
            <p:nvSpPr>
              <p:cNvPr id="8" name="矩形 7"/>
              <p:cNvSpPr/>
              <p:nvPr/>
            </p:nvSpPr>
            <p:spPr>
              <a:xfrm>
                <a:off x="5632186" y="3585419"/>
                <a:ext cx="3898428" cy="815802"/>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文本框 10"/>
            <p:cNvSpPr txBox="1"/>
            <p:nvPr/>
          </p:nvSpPr>
          <p:spPr>
            <a:xfrm>
              <a:off x="10275153" y="3750240"/>
              <a:ext cx="1824612" cy="369332"/>
            </a:xfrm>
            <a:prstGeom prst="rect">
              <a:avLst/>
            </a:prstGeom>
            <a:noFill/>
          </p:spPr>
          <p:txBody>
            <a:bodyPr wrap="square" rtlCol="0">
              <a:spAutoFit/>
            </a:bodyPr>
            <a:lstStyle/>
            <a:p>
              <a:r>
                <a:rPr kumimoji="1" lang="en-US" altLang="zh-CN" dirty="0"/>
                <a:t>Low-level</a:t>
              </a:r>
              <a:r>
                <a:rPr kumimoji="1" lang="zh-CN" altLang="en-US" dirty="0"/>
                <a:t> </a:t>
              </a:r>
              <a:r>
                <a:rPr kumimoji="1" lang="en-US" altLang="zh-CN" dirty="0"/>
                <a:t>actor</a:t>
              </a:r>
              <a:endParaRPr kumimoji="1" lang="zh-CN" altLang="en-US" dirty="0"/>
            </a:p>
          </p:txBody>
        </p:sp>
        <p:sp>
          <p:nvSpPr>
            <p:cNvPr id="37" name="文本框 36"/>
            <p:cNvSpPr txBox="1"/>
            <p:nvPr/>
          </p:nvSpPr>
          <p:spPr>
            <a:xfrm>
              <a:off x="9218805" y="4786520"/>
              <a:ext cx="1824612" cy="369332"/>
            </a:xfrm>
            <a:prstGeom prst="rect">
              <a:avLst/>
            </a:prstGeom>
            <a:noFill/>
          </p:spPr>
          <p:txBody>
            <a:bodyPr wrap="square" rtlCol="0">
              <a:spAutoFit/>
            </a:bodyPr>
            <a:lstStyle/>
            <a:p>
              <a:r>
                <a:rPr kumimoji="1" lang="en-US" altLang="zh-CN" dirty="0"/>
                <a:t>High-level</a:t>
              </a:r>
              <a:r>
                <a:rPr kumimoji="1" lang="zh-CN" altLang="en-US" dirty="0"/>
                <a:t> </a:t>
              </a:r>
              <a:r>
                <a:rPr kumimoji="1" lang="en-US" altLang="zh-CN" dirty="0"/>
                <a:t>critic</a:t>
              </a:r>
              <a:endParaRPr kumimoji="1" lang="zh-CN" altLang="en-US" dirty="0"/>
            </a:p>
          </p:txBody>
        </p:sp>
        <p:cxnSp>
          <p:nvCxnSpPr>
            <p:cNvPr id="34" name="直线箭头连接符 33"/>
            <p:cNvCxnSpPr>
              <a:stCxn id="2" idx="0"/>
              <a:endCxn id="6" idx="2"/>
            </p:cNvCxnSpPr>
            <p:nvPr/>
          </p:nvCxnSpPr>
          <p:spPr>
            <a:xfrm flipH="1" flipV="1">
              <a:off x="7021601" y="4119572"/>
              <a:ext cx="1044817" cy="577706"/>
            </a:xfrm>
            <a:prstGeom prst="straightConnector1">
              <a:avLst/>
            </a:prstGeom>
            <a:ln w="38100">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 idx="0"/>
              <a:endCxn id="3" idx="2"/>
            </p:cNvCxnSpPr>
            <p:nvPr/>
          </p:nvCxnSpPr>
          <p:spPr>
            <a:xfrm flipV="1">
              <a:off x="8066418" y="4119572"/>
              <a:ext cx="956592" cy="577706"/>
            </a:xfrm>
            <a:prstGeom prst="straightConnector1">
              <a:avLst/>
            </a:prstGeom>
            <a:ln w="38100">
              <a:headEnd type="triangle" w="lg" len="sm"/>
              <a:tailEnd type="triangle" w="lg" len="sm"/>
            </a:ln>
          </p:spPr>
          <p:style>
            <a:lnRef idx="1">
              <a:schemeClr val="accent1"/>
            </a:lnRef>
            <a:fillRef idx="0">
              <a:schemeClr val="accent1"/>
            </a:fillRef>
            <a:effectRef idx="0">
              <a:schemeClr val="accent1"/>
            </a:effectRef>
            <a:fontRef idx="minor">
              <a:schemeClr val="tx1"/>
            </a:fontRef>
          </p:style>
        </p:cxnSp>
      </p:grpSp>
      <p:sp>
        <p:nvSpPr>
          <p:cNvPr id="44" name="文本框 43"/>
          <p:cNvSpPr txBox="1"/>
          <p:nvPr/>
        </p:nvSpPr>
        <p:spPr>
          <a:xfrm>
            <a:off x="161752" y="4083871"/>
            <a:ext cx="5542014" cy="1711944"/>
          </a:xfrm>
          <a:prstGeom prst="rect">
            <a:avLst/>
          </a:prstGeom>
          <a:noFill/>
        </p:spPr>
        <p:txBody>
          <a:bodyPr wrap="square" rtlCol="0">
            <a:spAutoFit/>
          </a:bodyPr>
          <a:lstStyle/>
          <a:p>
            <a:pPr>
              <a:lnSpc>
                <a:spcPct val="150000"/>
              </a:lnSpc>
            </a:pPr>
            <a:r>
              <a:rPr kumimoji="1" lang="zh-CN" altLang="en-US" dirty="0"/>
              <a:t>为实现异步调整，采用了</a:t>
            </a:r>
            <a:r>
              <a:rPr kumimoji="1" lang="zh-CN" altLang="en-US" dirty="0">
                <a:solidFill>
                  <a:srgbClr val="3537D5"/>
                </a:solidFill>
              </a:rPr>
              <a:t>双</a:t>
            </a:r>
            <a:r>
              <a:rPr kumimoji="1" lang="en-US" altLang="zh-CN" dirty="0">
                <a:solidFill>
                  <a:srgbClr val="3537D5"/>
                </a:solidFill>
              </a:rPr>
              <a:t>actor</a:t>
            </a:r>
            <a:r>
              <a:rPr kumimoji="1" lang="zh-CN" altLang="en-US" dirty="0">
                <a:solidFill>
                  <a:srgbClr val="3537D5"/>
                </a:solidFill>
              </a:rPr>
              <a:t> 单</a:t>
            </a:r>
            <a:r>
              <a:rPr kumimoji="1" lang="en-US" altLang="zh-CN" dirty="0">
                <a:solidFill>
                  <a:srgbClr val="3537D5"/>
                </a:solidFill>
              </a:rPr>
              <a:t>critic</a:t>
            </a:r>
            <a:r>
              <a:rPr kumimoji="1" lang="zh-CN" altLang="en-US" dirty="0">
                <a:solidFill>
                  <a:srgbClr val="3537D5"/>
                </a:solidFill>
              </a:rPr>
              <a:t> </a:t>
            </a:r>
            <a:r>
              <a:rPr kumimoji="1" lang="zh-CN" altLang="en-US" dirty="0"/>
              <a:t>的架构。</a:t>
            </a:r>
            <a:endParaRPr kumimoji="1" lang="en-US" altLang="zh-CN" dirty="0"/>
          </a:p>
          <a:p>
            <a:pPr>
              <a:lnSpc>
                <a:spcPct val="150000"/>
              </a:lnSpc>
            </a:pPr>
            <a:r>
              <a:rPr kumimoji="1" lang="en-US" altLang="zh-CN" dirty="0"/>
              <a:t>2</a:t>
            </a:r>
            <a:r>
              <a:rPr kumimoji="1" lang="zh-CN" altLang="en-US" dirty="0"/>
              <a:t>个</a:t>
            </a:r>
            <a:r>
              <a:rPr kumimoji="1" lang="en-US" altLang="zh-CN" dirty="0"/>
              <a:t>Actor</a:t>
            </a:r>
            <a:r>
              <a:rPr kumimoji="1" lang="zh-CN" altLang="en-US" dirty="0"/>
              <a:t>分别对网络中的信道和功率异步的调整，尽量保持环境平稳。同时价值评估中心可以同时对信道算法和功率配置算法的动作进行总体评估。</a:t>
            </a:r>
            <a:endParaRPr kumimoji="1"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24541"/>
            <a:ext cx="6853561" cy="646331"/>
          </a:xfrm>
          <a:prstGeom prst="rect">
            <a:avLst/>
          </a:prstGeom>
          <a:noFill/>
        </p:spPr>
        <p:txBody>
          <a:bodyPr wrap="square" rtlCol="0">
            <a:spAutoFit/>
          </a:bodyPr>
          <a:lstStyle/>
          <a:p>
            <a:r>
              <a:rPr kumimoji="1" lang="zh-CN" altLang="en-US" sz="3600" dirty="0">
                <a:solidFill>
                  <a:schemeClr val="bg1"/>
                </a:solidFill>
              </a:rPr>
              <a:t>方案设计</a:t>
            </a:r>
            <a:endParaRPr kumimoji="1" lang="zh-CN" altLang="en-US" sz="3600" dirty="0">
              <a:solidFill>
                <a:schemeClr val="bg1"/>
              </a:solidFill>
            </a:endParaRPr>
          </a:p>
        </p:txBody>
      </p:sp>
      <p:sp>
        <p:nvSpPr>
          <p:cNvPr id="6" name="文本框 5"/>
          <p:cNvSpPr txBox="1"/>
          <p:nvPr/>
        </p:nvSpPr>
        <p:spPr>
          <a:xfrm>
            <a:off x="267408" y="942924"/>
            <a:ext cx="5740200" cy="400110"/>
          </a:xfrm>
          <a:prstGeom prst="rect">
            <a:avLst/>
          </a:prstGeom>
          <a:noFill/>
        </p:spPr>
        <p:txBody>
          <a:bodyPr wrap="square" rtlCol="0">
            <a:spAutoFit/>
          </a:bodyPr>
          <a:lstStyle/>
          <a:p>
            <a:r>
              <a:rPr kumimoji="1" lang="en-US" altLang="zh-CN" sz="2000" b="1" dirty="0">
                <a:solidFill>
                  <a:srgbClr val="3537D5"/>
                </a:solidFill>
              </a:rPr>
              <a:t>Actor</a:t>
            </a:r>
            <a:r>
              <a:rPr kumimoji="1" lang="zh-CN" altLang="en-US" sz="2000" b="1" dirty="0">
                <a:solidFill>
                  <a:srgbClr val="3537D5"/>
                </a:solidFill>
              </a:rPr>
              <a:t>部分：利用分层子网络的强化学习算法</a:t>
            </a:r>
            <a:endParaRPr kumimoji="1" lang="zh-CN" altLang="en-US" sz="2000" b="1" dirty="0">
              <a:solidFill>
                <a:srgbClr val="3537D5"/>
              </a:solidFill>
            </a:endParaRPr>
          </a:p>
        </p:txBody>
      </p:sp>
      <p:sp>
        <p:nvSpPr>
          <p:cNvPr id="3" name="矩形 2"/>
          <p:cNvSpPr/>
          <p:nvPr/>
        </p:nvSpPr>
        <p:spPr>
          <a:xfrm>
            <a:off x="334717" y="889949"/>
            <a:ext cx="237566" cy="369332"/>
          </a:xfrm>
          <a:prstGeom prst="rect">
            <a:avLst/>
          </a:prstGeom>
        </p:spPr>
        <p:txBody>
          <a:bodyPr wrap="none">
            <a:spAutoFit/>
          </a:bodyPr>
          <a:lstStyle/>
          <a:p>
            <a:r>
              <a:rPr kumimoji="1" lang="zh-CN" altLang="en-US" dirty="0">
                <a:solidFill>
                  <a:srgbClr val="3537D5"/>
                </a:solidFill>
              </a:rPr>
              <a:t> </a:t>
            </a:r>
            <a:endParaRPr lang="zh-CN" altLang="en-US" dirty="0"/>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53561" y="1312256"/>
            <a:ext cx="4988234" cy="5149405"/>
          </a:xfrm>
          <a:prstGeom prst="rect">
            <a:avLst/>
          </a:prstGeom>
        </p:spPr>
      </p:pic>
      <p:sp>
        <p:nvSpPr>
          <p:cNvPr id="16" name="TextBox 18"/>
          <p:cNvSpPr txBox="1"/>
          <p:nvPr/>
        </p:nvSpPr>
        <p:spPr>
          <a:xfrm>
            <a:off x="10436150" y="3441722"/>
            <a:ext cx="1673164" cy="523220"/>
          </a:xfrm>
          <a:prstGeom prst="rect">
            <a:avLst/>
          </a:prstGeom>
          <a:noFill/>
        </p:spPr>
        <p:txBody>
          <a:bodyPr wrap="square" rtlCol="0">
            <a:spAutoFit/>
          </a:bodyPr>
          <a:lstStyle/>
          <a:p>
            <a:pPr algn="ctr"/>
            <a:r>
              <a:rPr lang="zh-CN" altLang="en-US" sz="1400" dirty="0">
                <a:solidFill>
                  <a:schemeClr val="accent5">
                    <a:lumMod val="50000"/>
                  </a:schemeClr>
                </a:solidFill>
                <a:latin typeface="Heiti SC Medium" pitchFamily="2" charset="-128"/>
                <a:ea typeface="Heiti SC Medium" pitchFamily="2" charset="-128"/>
              </a:rPr>
              <a:t>上层合作学习部分</a:t>
            </a:r>
            <a:endParaRPr lang="en-US" altLang="zh-CN" sz="1400" dirty="0">
              <a:solidFill>
                <a:schemeClr val="accent5">
                  <a:lumMod val="50000"/>
                </a:schemeClr>
              </a:solidFill>
              <a:latin typeface="Heiti SC Medium" pitchFamily="2" charset="-128"/>
              <a:ea typeface="Heiti SC Medium" pitchFamily="2" charset="-128"/>
            </a:endParaRPr>
          </a:p>
          <a:p>
            <a:pPr algn="ctr"/>
            <a:r>
              <a:rPr lang="zh-CN" altLang="en-US" sz="1400" dirty="0">
                <a:solidFill>
                  <a:schemeClr val="accent5">
                    <a:lumMod val="50000"/>
                  </a:schemeClr>
                </a:solidFill>
                <a:latin typeface="Heiti SC Medium" pitchFamily="2" charset="-128"/>
                <a:ea typeface="Heiti SC Medium" pitchFamily="2" charset="-128"/>
              </a:rPr>
              <a:t>（全联接网络）</a:t>
            </a:r>
            <a:endParaRPr lang="en-US" sz="1400" dirty="0">
              <a:solidFill>
                <a:schemeClr val="accent5">
                  <a:lumMod val="50000"/>
                </a:schemeClr>
              </a:solidFill>
              <a:latin typeface="Heiti SC Medium" pitchFamily="2" charset="-128"/>
              <a:ea typeface="Heiti SC Medium" pitchFamily="2" charset="-128"/>
            </a:endParaRPr>
          </a:p>
        </p:txBody>
      </p:sp>
      <p:sp>
        <p:nvSpPr>
          <p:cNvPr id="17" name="TextBox 19"/>
          <p:cNvSpPr txBox="1"/>
          <p:nvPr/>
        </p:nvSpPr>
        <p:spPr>
          <a:xfrm>
            <a:off x="10269090" y="3049593"/>
            <a:ext cx="2125109" cy="307777"/>
          </a:xfrm>
          <a:prstGeom prst="rect">
            <a:avLst/>
          </a:prstGeom>
          <a:noFill/>
        </p:spPr>
        <p:txBody>
          <a:bodyPr wrap="square" rtlCol="0">
            <a:spAutoFit/>
          </a:bodyPr>
          <a:lstStyle/>
          <a:p>
            <a:r>
              <a:rPr lang="zh-CN" altLang="en-US" sz="1400" dirty="0">
                <a:solidFill>
                  <a:schemeClr val="accent5">
                    <a:lumMod val="50000"/>
                  </a:schemeClr>
                </a:solidFill>
              </a:rPr>
              <a:t>输入为所有</a:t>
            </a:r>
            <a:r>
              <a:rPr lang="en-US" altLang="zh-CN" sz="1400" dirty="0">
                <a:solidFill>
                  <a:schemeClr val="accent5">
                    <a:lumMod val="50000"/>
                  </a:schemeClr>
                </a:solidFill>
              </a:rPr>
              <a:t>AP</a:t>
            </a:r>
            <a:r>
              <a:rPr lang="zh-CN" altLang="en-US" sz="1400" dirty="0">
                <a:solidFill>
                  <a:schemeClr val="accent5">
                    <a:lumMod val="50000"/>
                  </a:schemeClr>
                </a:solidFill>
              </a:rPr>
              <a:t>状态信息</a:t>
            </a:r>
            <a:endParaRPr lang="en-US" sz="1400" dirty="0">
              <a:solidFill>
                <a:schemeClr val="accent5">
                  <a:lumMod val="50000"/>
                </a:schemeClr>
              </a:solidFill>
            </a:endParaRPr>
          </a:p>
        </p:txBody>
      </p:sp>
      <p:sp>
        <p:nvSpPr>
          <p:cNvPr id="18" name="TextBox 20"/>
          <p:cNvSpPr txBox="1"/>
          <p:nvPr/>
        </p:nvSpPr>
        <p:spPr>
          <a:xfrm>
            <a:off x="10457163" y="4548927"/>
            <a:ext cx="1673164" cy="523220"/>
          </a:xfrm>
          <a:prstGeom prst="rect">
            <a:avLst/>
          </a:prstGeom>
          <a:noFill/>
        </p:spPr>
        <p:txBody>
          <a:bodyPr wrap="square" rtlCol="0">
            <a:spAutoFit/>
          </a:bodyPr>
          <a:lstStyle/>
          <a:p>
            <a:pPr algn="ctr"/>
            <a:r>
              <a:rPr lang="zh-CN" altLang="en-US" sz="1400" dirty="0">
                <a:solidFill>
                  <a:schemeClr val="accent5">
                    <a:lumMod val="50000"/>
                  </a:schemeClr>
                </a:solidFill>
                <a:latin typeface="Heiti SC Medium" pitchFamily="2" charset="-128"/>
                <a:ea typeface="Heiti SC Medium" pitchFamily="2" charset="-128"/>
              </a:rPr>
              <a:t>下层竞争学习部分</a:t>
            </a:r>
            <a:endParaRPr lang="en-US" altLang="zh-CN" sz="1400" dirty="0">
              <a:solidFill>
                <a:schemeClr val="accent5">
                  <a:lumMod val="50000"/>
                </a:schemeClr>
              </a:solidFill>
              <a:latin typeface="Heiti SC Medium" pitchFamily="2" charset="-128"/>
              <a:ea typeface="Heiti SC Medium" pitchFamily="2" charset="-128"/>
            </a:endParaRPr>
          </a:p>
          <a:p>
            <a:pPr algn="ctr"/>
            <a:r>
              <a:rPr lang="zh-CN" altLang="en-US" sz="1400" dirty="0">
                <a:solidFill>
                  <a:schemeClr val="accent5">
                    <a:lumMod val="50000"/>
                  </a:schemeClr>
                </a:solidFill>
                <a:latin typeface="Heiti SC Medium" pitchFamily="2" charset="-128"/>
                <a:ea typeface="Heiti SC Medium" pitchFamily="2" charset="-128"/>
              </a:rPr>
              <a:t>（单个</a:t>
            </a:r>
            <a:r>
              <a:rPr lang="en-US" altLang="zh-CN" sz="1400" dirty="0">
                <a:solidFill>
                  <a:schemeClr val="accent5">
                    <a:lumMod val="50000"/>
                  </a:schemeClr>
                </a:solidFill>
                <a:latin typeface="Heiti SC Medium" pitchFamily="2" charset="-128"/>
                <a:ea typeface="Heiti SC Medium" pitchFamily="2" charset="-128"/>
              </a:rPr>
              <a:t>AP</a:t>
            </a:r>
            <a:r>
              <a:rPr lang="zh-CN" altLang="en-US" sz="1400" dirty="0">
                <a:solidFill>
                  <a:schemeClr val="accent5">
                    <a:lumMod val="50000"/>
                  </a:schemeClr>
                </a:solidFill>
                <a:latin typeface="Heiti SC Medium" pitchFamily="2" charset="-128"/>
                <a:ea typeface="Heiti SC Medium" pitchFamily="2" charset="-128"/>
              </a:rPr>
              <a:t>子网络）</a:t>
            </a:r>
            <a:endParaRPr lang="en-US" sz="1400" dirty="0">
              <a:solidFill>
                <a:schemeClr val="accent5">
                  <a:lumMod val="50000"/>
                </a:schemeClr>
              </a:solidFill>
              <a:latin typeface="Heiti SC Medium" pitchFamily="2" charset="-128"/>
              <a:ea typeface="Heiti SC Medium" pitchFamily="2" charset="-128"/>
            </a:endParaRPr>
          </a:p>
        </p:txBody>
      </p:sp>
      <p:sp>
        <p:nvSpPr>
          <p:cNvPr id="19" name="文本框 18"/>
          <p:cNvSpPr txBox="1"/>
          <p:nvPr/>
        </p:nvSpPr>
        <p:spPr>
          <a:xfrm>
            <a:off x="690769" y="3736480"/>
            <a:ext cx="5472021" cy="2062103"/>
          </a:xfrm>
          <a:prstGeom prst="rect">
            <a:avLst/>
          </a:prstGeom>
          <a:noFill/>
          <a:ln w="34925">
            <a:solidFill>
              <a:schemeClr val="accent1">
                <a:shade val="50000"/>
              </a:schemeClr>
            </a:solidFill>
            <a:prstDash val="sysDot"/>
          </a:ln>
        </p:spPr>
        <p:txBody>
          <a:bodyPr wrap="square" rtlCol="0">
            <a:spAutoFit/>
          </a:bodyPr>
          <a:lstStyle/>
          <a:p>
            <a:r>
              <a:rPr kumimoji="1" lang="zh-CN" altLang="en-US" sz="1600" dirty="0"/>
              <a:t>采用分层子网络的方法。</a:t>
            </a:r>
            <a:endParaRPr kumimoji="1" lang="en-US" altLang="zh-CN" sz="1600" dirty="0"/>
          </a:p>
          <a:p>
            <a:r>
              <a:rPr kumimoji="1" lang="zh-CN" altLang="en-US" sz="1600" dirty="0"/>
              <a:t>对多层神经网络架构进行修改，将传统网络划分为</a:t>
            </a:r>
            <a:r>
              <a:rPr kumimoji="1" lang="zh-CN" altLang="en-US" sz="1600" b="1" dirty="0">
                <a:solidFill>
                  <a:srgbClr val="FF0000"/>
                </a:solidFill>
              </a:rPr>
              <a:t>上层合作策略学习部分 </a:t>
            </a:r>
            <a:r>
              <a:rPr kumimoji="1" lang="zh-CN" altLang="en-US" sz="1600" dirty="0"/>
              <a:t>和</a:t>
            </a:r>
            <a:r>
              <a:rPr kumimoji="1" lang="zh-CN" altLang="en-US" sz="1600" b="1" dirty="0">
                <a:solidFill>
                  <a:srgbClr val="FF0000"/>
                </a:solidFill>
              </a:rPr>
              <a:t>下层竞争策略学习部分</a:t>
            </a:r>
            <a:r>
              <a:rPr kumimoji="1" lang="zh-CN" altLang="en-US" sz="1600" dirty="0"/>
              <a:t>。</a:t>
            </a:r>
            <a:endParaRPr kumimoji="1" lang="en-US" altLang="zh-CN" sz="1600" dirty="0"/>
          </a:p>
          <a:p>
            <a:r>
              <a:rPr kumimoji="1" lang="zh-CN" altLang="en-US" sz="1600" dirty="0"/>
              <a:t>上层合作学习部分是可以实现信息共享，但是下层的子网络缺少信息共享，但是其可以接受单个</a:t>
            </a:r>
            <a:r>
              <a:rPr kumimoji="1" lang="en-US" altLang="zh-CN" sz="1600" dirty="0"/>
              <a:t>agent</a:t>
            </a:r>
            <a:r>
              <a:rPr kumimoji="1" lang="zh-CN" altLang="en-US" sz="1600" dirty="0"/>
              <a:t>的</a:t>
            </a:r>
            <a:r>
              <a:rPr kumimoji="1" lang="en-US" altLang="zh-CN" sz="1600" dirty="0"/>
              <a:t>reward</a:t>
            </a:r>
            <a:r>
              <a:rPr kumimoji="1" lang="zh-CN" altLang="en-US" sz="1600" dirty="0"/>
              <a:t>，实现误差反向传播时只更新单个子网络不影响其他网络，故各个子网络间为取得更多的奖励而相互竞争。此外，下层子网络有效降低算法动作空间。</a:t>
            </a:r>
            <a:endParaRPr kumimoji="1" lang="en-US" altLang="zh-CN" sz="1600" dirty="0"/>
          </a:p>
        </p:txBody>
      </p:sp>
      <p:sp>
        <p:nvSpPr>
          <p:cNvPr id="20" name="Rectangle 3"/>
          <p:cNvSpPr/>
          <p:nvPr/>
        </p:nvSpPr>
        <p:spPr>
          <a:xfrm>
            <a:off x="1365768" y="3154721"/>
            <a:ext cx="6096000" cy="369332"/>
          </a:xfrm>
          <a:prstGeom prst="rect">
            <a:avLst/>
          </a:prstGeom>
        </p:spPr>
        <p:txBody>
          <a:bodyPr>
            <a:spAutoFit/>
          </a:bodyPr>
          <a:lstStyle/>
          <a:p>
            <a:r>
              <a:rPr kumimoji="1" lang="zh-CN" altLang="en-US" b="1" dirty="0">
                <a:solidFill>
                  <a:srgbClr val="3537D5"/>
                </a:solidFill>
              </a:rPr>
              <a:t>部分集中，部分分布的多智能体算法</a:t>
            </a:r>
            <a:endParaRPr kumimoji="1" lang="en-US" altLang="zh-CN" b="1" dirty="0">
              <a:solidFill>
                <a:srgbClr val="3537D5"/>
              </a:solidFill>
            </a:endParaRPr>
          </a:p>
        </p:txBody>
      </p:sp>
      <p:grpSp>
        <p:nvGrpSpPr>
          <p:cNvPr id="34" name="组合 33"/>
          <p:cNvGrpSpPr/>
          <p:nvPr/>
        </p:nvGrpSpPr>
        <p:grpSpPr>
          <a:xfrm>
            <a:off x="221294" y="1506172"/>
            <a:ext cx="2667085" cy="1496403"/>
            <a:chOff x="308602" y="1541861"/>
            <a:chExt cx="3237065" cy="2012861"/>
          </a:xfrm>
        </p:grpSpPr>
        <p:sp>
          <p:nvSpPr>
            <p:cNvPr id="31" name="Rectangle 14"/>
            <p:cNvSpPr/>
            <p:nvPr/>
          </p:nvSpPr>
          <p:spPr>
            <a:xfrm>
              <a:off x="308602" y="1541861"/>
              <a:ext cx="3237065" cy="2012861"/>
            </a:xfrm>
            <a:prstGeom prst="rect">
              <a:avLst/>
            </a:prstGeom>
            <a:noFill/>
            <a:ln w="41275">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文本框 32"/>
            <p:cNvSpPr txBox="1"/>
            <p:nvPr/>
          </p:nvSpPr>
          <p:spPr>
            <a:xfrm>
              <a:off x="400424" y="1670262"/>
              <a:ext cx="3105246" cy="1780202"/>
            </a:xfrm>
            <a:prstGeom prst="rect">
              <a:avLst/>
            </a:prstGeom>
            <a:noFill/>
          </p:spPr>
          <p:txBody>
            <a:bodyPr wrap="square" rtlCol="0">
              <a:spAutoFit/>
            </a:bodyPr>
            <a:lstStyle/>
            <a:p>
              <a:pPr algn="ctr"/>
              <a:r>
                <a:rPr kumimoji="1" lang="zh-CN" altLang="en-US" sz="1600" b="1" dirty="0">
                  <a:solidFill>
                    <a:srgbClr val="3537D5"/>
                  </a:solidFill>
                </a:rPr>
                <a:t>单智能体算法（集中式）</a:t>
              </a:r>
              <a:endParaRPr kumimoji="1" lang="en-US" altLang="zh-CN" sz="1600" b="1" dirty="0">
                <a:solidFill>
                  <a:srgbClr val="3537D5"/>
                </a:solidFill>
              </a:endParaRPr>
            </a:p>
            <a:p>
              <a:r>
                <a:rPr kumimoji="1" lang="zh-CN" altLang="en-US" sz="1600" dirty="0"/>
                <a:t>状态空间和动作空间大，算法复杂度高，但是多智能体之间信息共享，避免了多智能体的不稳定</a:t>
              </a:r>
              <a:endParaRPr kumimoji="1" lang="zh-CN" altLang="en-US" sz="1600" dirty="0"/>
            </a:p>
          </p:txBody>
        </p:sp>
      </p:grpSp>
      <p:grpSp>
        <p:nvGrpSpPr>
          <p:cNvPr id="35" name="组合 34"/>
          <p:cNvGrpSpPr/>
          <p:nvPr/>
        </p:nvGrpSpPr>
        <p:grpSpPr>
          <a:xfrm>
            <a:off x="3440784" y="1506171"/>
            <a:ext cx="2860374" cy="1496403"/>
            <a:chOff x="-182929" y="1551914"/>
            <a:chExt cx="3890360" cy="1915776"/>
          </a:xfrm>
        </p:grpSpPr>
        <p:sp>
          <p:nvSpPr>
            <p:cNvPr id="36" name="Rectangle 14"/>
            <p:cNvSpPr/>
            <p:nvPr/>
          </p:nvSpPr>
          <p:spPr>
            <a:xfrm>
              <a:off x="-182929" y="1551914"/>
              <a:ext cx="3890360" cy="1915776"/>
            </a:xfrm>
            <a:prstGeom prst="rect">
              <a:avLst/>
            </a:prstGeom>
            <a:noFill/>
            <a:ln w="41275">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文本框 36"/>
            <p:cNvSpPr txBox="1"/>
            <p:nvPr/>
          </p:nvSpPr>
          <p:spPr>
            <a:xfrm>
              <a:off x="981" y="1714618"/>
              <a:ext cx="3627725" cy="1063887"/>
            </a:xfrm>
            <a:prstGeom prst="rect">
              <a:avLst/>
            </a:prstGeom>
            <a:noFill/>
          </p:spPr>
          <p:txBody>
            <a:bodyPr wrap="square" rtlCol="0">
              <a:spAutoFit/>
            </a:bodyPr>
            <a:lstStyle/>
            <a:p>
              <a:pPr algn="ctr"/>
              <a:r>
                <a:rPr kumimoji="1" lang="zh-CN" altLang="en-US" sz="1600" b="1" dirty="0">
                  <a:solidFill>
                    <a:srgbClr val="3537D5"/>
                  </a:solidFill>
                </a:rPr>
                <a:t>多智能体算法（完全分布式）</a:t>
              </a:r>
              <a:endParaRPr kumimoji="1" lang="en-US" altLang="zh-CN" sz="1600" b="1" dirty="0">
                <a:solidFill>
                  <a:srgbClr val="3537D5"/>
                </a:solidFill>
              </a:endParaRPr>
            </a:p>
            <a:p>
              <a:r>
                <a:rPr kumimoji="1" lang="zh-CN" altLang="en-US" sz="1600" dirty="0"/>
                <a:t>状态空间和动作空间小，收敛性比较差。效果不稳定。</a:t>
              </a:r>
              <a:endParaRPr kumimoji="1" lang="zh-CN" altLang="en-US" sz="16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21790"/>
          </a:xfrm>
          <a:prstGeom prst="rect">
            <a:avLst/>
          </a:prstGeom>
          <a:solidFill>
            <a:srgbClr val="3400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0" y="0"/>
            <a:ext cx="5407269" cy="646331"/>
          </a:xfrm>
          <a:prstGeom prst="rect">
            <a:avLst/>
          </a:prstGeom>
          <a:noFill/>
        </p:spPr>
        <p:txBody>
          <a:bodyPr wrap="square" rtlCol="0">
            <a:spAutoFit/>
          </a:bodyPr>
          <a:lstStyle/>
          <a:p>
            <a:r>
              <a:rPr kumimoji="1" lang="zh-CN" altLang="en-US" sz="3600" dirty="0">
                <a:solidFill>
                  <a:schemeClr val="bg1"/>
                </a:solidFill>
              </a:rPr>
              <a:t>方案设计</a:t>
            </a:r>
            <a:endParaRPr kumimoji="1" lang="zh-CN" altLang="en-US" sz="3600" dirty="0">
              <a:solidFill>
                <a:schemeClr val="bg1"/>
              </a:solidFill>
            </a:endParaRPr>
          </a:p>
        </p:txBody>
      </p:sp>
      <p:sp>
        <p:nvSpPr>
          <p:cNvPr id="30" name="文本框 29"/>
          <p:cNvSpPr txBox="1"/>
          <p:nvPr/>
        </p:nvSpPr>
        <p:spPr>
          <a:xfrm>
            <a:off x="251455" y="853149"/>
            <a:ext cx="2235713" cy="369332"/>
          </a:xfrm>
          <a:prstGeom prst="rect">
            <a:avLst/>
          </a:prstGeom>
          <a:noFill/>
        </p:spPr>
        <p:txBody>
          <a:bodyPr wrap="square" rtlCol="0">
            <a:spAutoFit/>
          </a:bodyPr>
          <a:lstStyle/>
          <a:p>
            <a:r>
              <a:rPr kumimoji="1" lang="zh-CN" altLang="en-US" b="1" dirty="0">
                <a:solidFill>
                  <a:srgbClr val="3537D5"/>
                </a:solidFill>
              </a:rPr>
              <a:t>信道调优算法</a:t>
            </a:r>
            <a:endParaRPr kumimoji="1" lang="en-US" altLang="zh-CN" b="1" dirty="0">
              <a:solidFill>
                <a:srgbClr val="3537D5"/>
              </a:solidFill>
            </a:endParaRPr>
          </a:p>
        </p:txBody>
      </p:sp>
      <p:sp>
        <p:nvSpPr>
          <p:cNvPr id="39" name="文本框 38"/>
          <p:cNvSpPr txBox="1"/>
          <p:nvPr/>
        </p:nvSpPr>
        <p:spPr>
          <a:xfrm>
            <a:off x="371308" y="1556408"/>
            <a:ext cx="7207608" cy="830997"/>
          </a:xfrm>
          <a:prstGeom prst="rect">
            <a:avLst/>
          </a:prstGeom>
          <a:noFill/>
        </p:spPr>
        <p:txBody>
          <a:bodyPr wrap="square" rtlCol="0">
            <a:spAutoFit/>
          </a:bodyPr>
          <a:lstStyle/>
          <a:p>
            <a:r>
              <a:rPr kumimoji="1" lang="zh-CN" altLang="en-US" sz="1600" dirty="0"/>
              <a:t>强化学习的探索需要环境平稳的条件下多次试错。然而现实环境中，不合理的配置方案会不仅会造成</a:t>
            </a:r>
            <a:r>
              <a:rPr kumimoji="1" lang="zh-CN" altLang="en-US" sz="1600" b="1" dirty="0">
                <a:solidFill>
                  <a:srgbClr val="3537D5"/>
                </a:solidFill>
              </a:rPr>
              <a:t>环境非平稳</a:t>
            </a:r>
            <a:r>
              <a:rPr kumimoji="1" lang="zh-CN" altLang="en-US" sz="1600" dirty="0"/>
              <a:t>（即网络太差导致使用人数减少），同样影响了用户体验。同时无法长时间的试错 收集数据是无法接受的。</a:t>
            </a:r>
            <a:endParaRPr kumimoji="1" lang="en-US" altLang="zh-CN" sz="1600" dirty="0"/>
          </a:p>
        </p:txBody>
      </p:sp>
      <p:sp>
        <p:nvSpPr>
          <p:cNvPr id="40" name="矩形 39"/>
          <p:cNvSpPr/>
          <p:nvPr/>
        </p:nvSpPr>
        <p:spPr>
          <a:xfrm>
            <a:off x="387001" y="2615840"/>
            <a:ext cx="7176221" cy="369332"/>
          </a:xfrm>
          <a:prstGeom prst="rect">
            <a:avLst/>
          </a:prstGeom>
        </p:spPr>
        <p:txBody>
          <a:bodyPr wrap="square">
            <a:spAutoFit/>
          </a:bodyPr>
          <a:lstStyle/>
          <a:p>
            <a:r>
              <a:rPr kumimoji="1" lang="zh-CN" altLang="en-US" b="1" dirty="0">
                <a:solidFill>
                  <a:srgbClr val="0432FF"/>
                </a:solidFill>
              </a:rPr>
              <a:t>采用监督</a:t>
            </a:r>
            <a:r>
              <a:rPr kumimoji="1" lang="en-US" altLang="zh-CN" b="1" dirty="0">
                <a:solidFill>
                  <a:srgbClr val="0432FF"/>
                </a:solidFill>
              </a:rPr>
              <a:t>+</a:t>
            </a:r>
            <a:r>
              <a:rPr kumimoji="1" lang="zh-CN" altLang="en-US" b="1" dirty="0">
                <a:solidFill>
                  <a:srgbClr val="0432FF"/>
                </a:solidFill>
              </a:rPr>
              <a:t>强化双轨训练方式，有效减少无效探索，加快训练过程。</a:t>
            </a:r>
            <a:endParaRPr kumimoji="1" lang="zh-CN" altLang="en-US" dirty="0">
              <a:solidFill>
                <a:srgbClr val="0432FF"/>
              </a:solidFill>
            </a:endParaRPr>
          </a:p>
        </p:txBody>
      </p:sp>
      <p:grpSp>
        <p:nvGrpSpPr>
          <p:cNvPr id="103" name="组合 102"/>
          <p:cNvGrpSpPr/>
          <p:nvPr/>
        </p:nvGrpSpPr>
        <p:grpSpPr>
          <a:xfrm>
            <a:off x="7694168" y="1292915"/>
            <a:ext cx="4245864" cy="2900570"/>
            <a:chOff x="7301479" y="3431329"/>
            <a:chExt cx="4245864" cy="2900570"/>
          </a:xfrm>
        </p:grpSpPr>
        <p:grpSp>
          <p:nvGrpSpPr>
            <p:cNvPr id="63" name="组合 62"/>
            <p:cNvGrpSpPr/>
            <p:nvPr/>
          </p:nvGrpSpPr>
          <p:grpSpPr>
            <a:xfrm>
              <a:off x="7301479" y="3431329"/>
              <a:ext cx="4245864" cy="2900570"/>
              <a:chOff x="7946136" y="930766"/>
              <a:chExt cx="3602736" cy="2351930"/>
            </a:xfrm>
          </p:grpSpPr>
          <p:sp>
            <p:nvSpPr>
              <p:cNvPr id="2" name="椭圆 1"/>
              <p:cNvSpPr/>
              <p:nvPr/>
            </p:nvSpPr>
            <p:spPr>
              <a:xfrm>
                <a:off x="7946136" y="930766"/>
                <a:ext cx="3602736" cy="235193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8375904" y="1481327"/>
                <a:ext cx="1572768" cy="1177926"/>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8929342" y="2829738"/>
                <a:ext cx="2303836" cy="369332"/>
              </a:xfrm>
              <a:prstGeom prst="rect">
                <a:avLst/>
              </a:prstGeom>
              <a:noFill/>
            </p:spPr>
            <p:txBody>
              <a:bodyPr wrap="none" rtlCol="0">
                <a:spAutoFit/>
              </a:bodyPr>
              <a:lstStyle/>
              <a:p>
                <a:r>
                  <a:rPr kumimoji="1" lang="zh-CN" altLang="en-US" dirty="0"/>
                  <a:t>全部配置方案（</a:t>
                </a:r>
                <a:r>
                  <a:rPr kumimoji="1" lang="en-US" altLang="zh-CN" dirty="0"/>
                  <a:t>N</a:t>
                </a:r>
                <a:r>
                  <a:rPr kumimoji="1" lang="en-US" altLang="zh-CN" baseline="30000" dirty="0"/>
                  <a:t>m</a:t>
                </a:r>
                <a:r>
                  <a:rPr kumimoji="1" lang="zh-CN" altLang="en-US" dirty="0"/>
                  <a:t>）</a:t>
                </a:r>
                <a:endParaRPr kumimoji="1" lang="zh-CN" altLang="en-US" dirty="0"/>
              </a:p>
            </p:txBody>
          </p:sp>
          <p:sp>
            <p:nvSpPr>
              <p:cNvPr id="31" name="文本框 30"/>
              <p:cNvSpPr txBox="1"/>
              <p:nvPr/>
            </p:nvSpPr>
            <p:spPr>
              <a:xfrm>
                <a:off x="8578139" y="2154005"/>
                <a:ext cx="1212366" cy="274517"/>
              </a:xfrm>
              <a:prstGeom prst="rect">
                <a:avLst/>
              </a:prstGeom>
              <a:noFill/>
            </p:spPr>
            <p:txBody>
              <a:bodyPr wrap="square" rtlCol="0">
                <a:spAutoFit/>
              </a:bodyPr>
              <a:lstStyle/>
              <a:p>
                <a:r>
                  <a:rPr kumimoji="1" lang="zh-CN" altLang="en-US" sz="1600" dirty="0">
                    <a:solidFill>
                      <a:schemeClr val="accent2">
                        <a:lumMod val="75000"/>
                      </a:schemeClr>
                    </a:solidFill>
                  </a:rPr>
                  <a:t>合理配置方案</a:t>
                </a:r>
                <a:endParaRPr kumimoji="1" lang="zh-CN" altLang="en-US" sz="1600" dirty="0">
                  <a:solidFill>
                    <a:schemeClr val="accent2">
                      <a:lumMod val="75000"/>
                    </a:schemeClr>
                  </a:solidFill>
                </a:endParaRPr>
              </a:p>
            </p:txBody>
          </p:sp>
          <p:sp>
            <p:nvSpPr>
              <p:cNvPr id="8" name="椭圆 7"/>
              <p:cNvSpPr/>
              <p:nvPr/>
            </p:nvSpPr>
            <p:spPr>
              <a:xfrm>
                <a:off x="8647446" y="1697121"/>
                <a:ext cx="393192" cy="32461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9039519" y="1554863"/>
                <a:ext cx="1307592" cy="249561"/>
              </a:xfrm>
              <a:prstGeom prst="rect">
                <a:avLst/>
              </a:prstGeom>
              <a:noFill/>
              <a:ln w="28575">
                <a:noFill/>
              </a:ln>
            </p:spPr>
            <p:txBody>
              <a:bodyPr wrap="square" rtlCol="0">
                <a:spAutoFit/>
              </a:bodyPr>
              <a:lstStyle/>
              <a:p>
                <a:r>
                  <a:rPr kumimoji="1" lang="zh-CN" altLang="en-US" sz="1400" dirty="0">
                    <a:solidFill>
                      <a:srgbClr val="FF0000"/>
                    </a:solidFill>
                  </a:rPr>
                  <a:t>较优配置方案</a:t>
                </a:r>
                <a:endParaRPr kumimoji="1" lang="zh-CN" altLang="en-US" sz="1400" dirty="0">
                  <a:solidFill>
                    <a:srgbClr val="FF0000"/>
                  </a:solidFill>
                </a:endParaRPr>
              </a:p>
            </p:txBody>
          </p:sp>
          <p:sp>
            <p:nvSpPr>
              <p:cNvPr id="53" name="椭圆 52"/>
              <p:cNvSpPr/>
              <p:nvPr/>
            </p:nvSpPr>
            <p:spPr>
              <a:xfrm>
                <a:off x="10901859" y="2528819"/>
                <a:ext cx="129600" cy="130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1" name="曲线连接符 60"/>
              <p:cNvCxnSpPr/>
              <p:nvPr/>
            </p:nvCxnSpPr>
            <p:spPr>
              <a:xfrm rot="10800000">
                <a:off x="8851828" y="1883299"/>
                <a:ext cx="895676" cy="132925"/>
              </a:xfrm>
              <a:prstGeom prst="curvedConnector3">
                <a:avLst>
                  <a:gd name="adj1" fmla="val 50000"/>
                </a:avLst>
              </a:prstGeom>
              <a:ln w="34925">
                <a:solidFill>
                  <a:srgbClr val="FF0000">
                    <a:alpha val="99000"/>
                  </a:srgb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660952" y="2245406"/>
                <a:ext cx="607859" cy="261610"/>
              </a:xfrm>
              <a:prstGeom prst="rect">
                <a:avLst/>
              </a:prstGeom>
              <a:noFill/>
            </p:spPr>
            <p:txBody>
              <a:bodyPr wrap="none" rtlCol="0">
                <a:spAutoFit/>
              </a:bodyPr>
              <a:lstStyle/>
              <a:p>
                <a:r>
                  <a:rPr kumimoji="1" lang="zh-CN" altLang="en-US" sz="1050" dirty="0"/>
                  <a:t>起始点</a:t>
                </a:r>
                <a:endParaRPr kumimoji="1" lang="zh-CN" altLang="en-US" sz="1050" dirty="0"/>
              </a:p>
            </p:txBody>
          </p:sp>
          <p:cxnSp>
            <p:nvCxnSpPr>
              <p:cNvPr id="45" name="曲线连接符 44"/>
              <p:cNvCxnSpPr/>
              <p:nvPr/>
            </p:nvCxnSpPr>
            <p:spPr>
              <a:xfrm rot="10800000">
                <a:off x="9651984" y="2016221"/>
                <a:ext cx="1276890" cy="600167"/>
              </a:xfrm>
              <a:prstGeom prst="curvedConnector3">
                <a:avLst>
                  <a:gd name="adj1" fmla="val 50000"/>
                </a:avLst>
              </a:prstGeom>
              <a:ln w="34925">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67" name="椭圆 66"/>
            <p:cNvSpPr/>
            <p:nvPr/>
          </p:nvSpPr>
          <p:spPr>
            <a:xfrm>
              <a:off x="8252327" y="4508280"/>
              <a:ext cx="152735" cy="16086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aphicFrame>
        <p:nvGraphicFramePr>
          <p:cNvPr id="72" name="对象 71"/>
          <p:cNvGraphicFramePr>
            <a:graphicFrameLocks noChangeAspect="1"/>
          </p:cNvGraphicFramePr>
          <p:nvPr/>
        </p:nvGraphicFramePr>
        <p:xfrm>
          <a:off x="9758282" y="4109689"/>
          <a:ext cx="812800" cy="203200"/>
        </p:xfrm>
        <a:graphic>
          <a:graphicData uri="http://schemas.openxmlformats.org/presentationml/2006/ole">
            <mc:AlternateContent xmlns:mc="http://schemas.openxmlformats.org/markup-compatibility/2006">
              <mc:Choice xmlns:v="urn:schemas-microsoft-com:vml" Requires="v">
                <p:oleObj spid="_x0000_s3095" name="" r:id="rId1" imgW="0" imgH="0" progId="Equation.DSMT4">
                  <p:embed/>
                </p:oleObj>
              </mc:Choice>
              <mc:Fallback>
                <p:oleObj name="" r:id="rId1" imgW="0" imgH="0" progId="Equation.DSMT4">
                  <p:embed/>
                  <p:pic>
                    <p:nvPicPr>
                      <p:cNvPr id="0" name="Picture 3094"/>
                      <p:cNvPicPr/>
                      <p:nvPr/>
                    </p:nvPicPr>
                    <p:blipFill>
                      <a:blip/>
                    </p:blipFill>
                    <p:spPr>
                      <a:xfrm>
                        <a:off x="9758282" y="4109689"/>
                        <a:ext cx="812800" cy="203200"/>
                      </a:xfrm>
                      <a:prstGeom prst="rect">
                        <a:avLst/>
                      </a:prstGeom>
                    </p:spPr>
                  </p:pic>
                </p:oleObj>
              </mc:Fallback>
            </mc:AlternateContent>
          </a:graphicData>
        </a:graphic>
      </p:graphicFrame>
      <p:grpSp>
        <p:nvGrpSpPr>
          <p:cNvPr id="107" name="组合 106"/>
          <p:cNvGrpSpPr/>
          <p:nvPr/>
        </p:nvGrpSpPr>
        <p:grpSpPr>
          <a:xfrm>
            <a:off x="1132430" y="2898733"/>
            <a:ext cx="4336075" cy="3652061"/>
            <a:chOff x="9503" y="2978162"/>
            <a:chExt cx="4336075" cy="3652061"/>
          </a:xfrm>
        </p:grpSpPr>
        <p:sp>
          <p:nvSpPr>
            <p:cNvPr id="77" name="矩形 76"/>
            <p:cNvSpPr/>
            <p:nvPr/>
          </p:nvSpPr>
          <p:spPr>
            <a:xfrm>
              <a:off x="9503" y="3659623"/>
              <a:ext cx="237566" cy="369332"/>
            </a:xfrm>
            <a:prstGeom prst="rect">
              <a:avLst/>
            </a:prstGeom>
          </p:spPr>
          <p:txBody>
            <a:bodyPr wrap="none">
              <a:spAutoFit/>
            </a:bodyPr>
            <a:lstStyle/>
            <a:p>
              <a:r>
                <a:rPr kumimoji="1" lang="zh-CN" altLang="en-US" dirty="0"/>
                <a:t> </a:t>
              </a:r>
              <a:endParaRPr lang="zh-CN" altLang="en-US" dirty="0"/>
            </a:p>
          </p:txBody>
        </p:sp>
        <p:sp>
          <p:nvSpPr>
            <p:cNvPr id="90" name="文本框 89"/>
            <p:cNvSpPr txBox="1"/>
            <p:nvPr/>
          </p:nvSpPr>
          <p:spPr>
            <a:xfrm>
              <a:off x="1241215" y="5676116"/>
              <a:ext cx="2356089" cy="954107"/>
            </a:xfrm>
            <a:prstGeom prst="rect">
              <a:avLst/>
            </a:prstGeom>
            <a:noFill/>
          </p:spPr>
          <p:txBody>
            <a:bodyPr wrap="square" rtlCol="0">
              <a:spAutoFit/>
            </a:bodyPr>
            <a:lstStyle/>
            <a:p>
              <a:pPr algn="ctr"/>
              <a:r>
                <a:rPr kumimoji="1" lang="zh-CN" altLang="en-US" sz="1400" b="1" dirty="0">
                  <a:solidFill>
                    <a:srgbClr val="3537D5"/>
                  </a:solidFill>
                </a:rPr>
                <a:t>强化学习</a:t>
              </a:r>
              <a:endParaRPr kumimoji="1" lang="en-US" altLang="zh-CN" sz="1400" b="1" dirty="0">
                <a:solidFill>
                  <a:srgbClr val="3537D5"/>
                </a:solidFill>
              </a:endParaRPr>
            </a:p>
            <a:p>
              <a:r>
                <a:rPr kumimoji="1" lang="zh-CN" altLang="en-US" sz="1400" dirty="0"/>
                <a:t>根据与环境交互的数据进行学习，达到探索、拟合、建模环境，并得到更优结果。</a:t>
              </a:r>
              <a:endParaRPr kumimoji="1" lang="zh-CN" altLang="en-US" sz="1400" dirty="0"/>
            </a:p>
          </p:txBody>
        </p:sp>
        <p:sp>
          <p:nvSpPr>
            <p:cNvPr id="95" name="矩形 94"/>
            <p:cNvSpPr/>
            <p:nvPr/>
          </p:nvSpPr>
          <p:spPr>
            <a:xfrm>
              <a:off x="1295759" y="3233341"/>
              <a:ext cx="2356089" cy="954107"/>
            </a:xfrm>
            <a:prstGeom prst="rect">
              <a:avLst/>
            </a:prstGeom>
          </p:spPr>
          <p:txBody>
            <a:bodyPr wrap="square">
              <a:spAutoFit/>
            </a:bodyPr>
            <a:lstStyle/>
            <a:p>
              <a:pPr algn="ctr"/>
              <a:r>
                <a:rPr kumimoji="1" lang="zh-CN" altLang="en-US" sz="1400" b="1" dirty="0">
                  <a:solidFill>
                    <a:srgbClr val="3537D5"/>
                  </a:solidFill>
                </a:rPr>
                <a:t>监督学习</a:t>
              </a:r>
              <a:endParaRPr kumimoji="1" lang="en-US" altLang="zh-CN" sz="1400" b="1" dirty="0">
                <a:solidFill>
                  <a:srgbClr val="3537D5"/>
                </a:solidFill>
              </a:endParaRPr>
            </a:p>
            <a:p>
              <a:r>
                <a:rPr kumimoji="1" lang="zh-CN" altLang="en-US" sz="1400" dirty="0"/>
                <a:t>寻找目前可以直接判定动作好坏的网络参数，直接进行更新训练。</a:t>
              </a:r>
              <a:endParaRPr kumimoji="1" lang="zh-CN" altLang="en-US" sz="1400" dirty="0"/>
            </a:p>
          </p:txBody>
        </p:sp>
        <p:grpSp>
          <p:nvGrpSpPr>
            <p:cNvPr id="98" name="组合 97"/>
            <p:cNvGrpSpPr/>
            <p:nvPr/>
          </p:nvGrpSpPr>
          <p:grpSpPr>
            <a:xfrm>
              <a:off x="485405" y="2978162"/>
              <a:ext cx="3860173" cy="3397343"/>
              <a:chOff x="-953118" y="1500541"/>
              <a:chExt cx="3860173" cy="5379006"/>
            </a:xfrm>
          </p:grpSpPr>
          <p:sp>
            <p:nvSpPr>
              <p:cNvPr id="82" name="文本框 81"/>
              <p:cNvSpPr txBox="1"/>
              <p:nvPr/>
            </p:nvSpPr>
            <p:spPr>
              <a:xfrm>
                <a:off x="-953118" y="1500541"/>
                <a:ext cx="3503420" cy="584762"/>
              </a:xfrm>
              <a:prstGeom prst="rect">
                <a:avLst/>
              </a:prstGeom>
              <a:noFill/>
            </p:spPr>
            <p:txBody>
              <a:bodyPr wrap="square" rtlCol="0">
                <a:spAutoFit/>
              </a:bodyPr>
              <a:lstStyle/>
              <a:p>
                <a:pPr algn="ctr"/>
                <a:endParaRPr kumimoji="1" lang="en-US" altLang="zh-CN" dirty="0"/>
              </a:p>
            </p:txBody>
          </p:sp>
          <p:sp>
            <p:nvSpPr>
              <p:cNvPr id="94" name="右弧形箭头 93"/>
              <p:cNvSpPr/>
              <p:nvPr/>
            </p:nvSpPr>
            <p:spPr>
              <a:xfrm>
                <a:off x="-887040" y="2514301"/>
                <a:ext cx="640080" cy="431216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6" name="矩形 95"/>
              <p:cNvSpPr/>
              <p:nvPr/>
            </p:nvSpPr>
            <p:spPr>
              <a:xfrm>
                <a:off x="281973" y="5565781"/>
                <a:ext cx="184730" cy="584762"/>
              </a:xfrm>
              <a:prstGeom prst="rect">
                <a:avLst/>
              </a:prstGeom>
            </p:spPr>
            <p:txBody>
              <a:bodyPr wrap="none">
                <a:spAutoFit/>
              </a:bodyPr>
              <a:lstStyle/>
              <a:p>
                <a:pPr algn="ctr"/>
                <a:endParaRPr kumimoji="1" lang="en-US" altLang="zh-CN" dirty="0"/>
              </a:p>
            </p:txBody>
          </p:sp>
          <p:sp>
            <p:nvSpPr>
              <p:cNvPr id="97" name="右弧形箭头 96"/>
              <p:cNvSpPr/>
              <p:nvPr/>
            </p:nvSpPr>
            <p:spPr>
              <a:xfrm rot="10800000">
                <a:off x="2266976" y="2337075"/>
                <a:ext cx="640079" cy="45424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1" name="矩形 100"/>
            <p:cNvSpPr/>
            <p:nvPr/>
          </p:nvSpPr>
          <p:spPr>
            <a:xfrm>
              <a:off x="587062" y="4564714"/>
              <a:ext cx="1417393" cy="830997"/>
            </a:xfrm>
            <a:prstGeom prst="rect">
              <a:avLst/>
            </a:prstGeom>
          </p:spPr>
          <p:txBody>
            <a:bodyPr wrap="square">
              <a:spAutoFit/>
            </a:bodyPr>
            <a:lstStyle/>
            <a:p>
              <a:r>
                <a:rPr kumimoji="1" lang="zh-CN" altLang="en-US" sz="1200" dirty="0"/>
                <a:t>监督学习为强化学习提供一个基础和边界，防止过差的结果出现。</a:t>
              </a:r>
              <a:endParaRPr kumimoji="1" lang="en-US" altLang="zh-CN" sz="1200" dirty="0"/>
            </a:p>
          </p:txBody>
        </p:sp>
        <p:sp>
          <p:nvSpPr>
            <p:cNvPr id="102" name="矩形 101"/>
            <p:cNvSpPr/>
            <p:nvPr/>
          </p:nvSpPr>
          <p:spPr>
            <a:xfrm>
              <a:off x="3036043" y="4710175"/>
              <a:ext cx="1309535" cy="461665"/>
            </a:xfrm>
            <a:prstGeom prst="rect">
              <a:avLst/>
            </a:prstGeom>
          </p:spPr>
          <p:txBody>
            <a:bodyPr wrap="square">
              <a:spAutoFit/>
            </a:bodyPr>
            <a:lstStyle/>
            <a:p>
              <a:r>
                <a:rPr kumimoji="1" lang="zh-CN" altLang="en-US" sz="1200" dirty="0"/>
                <a:t>强化学习纠正监督学习的偏差。</a:t>
              </a:r>
              <a:endParaRPr kumimoji="1" lang="en-US" altLang="zh-CN" sz="1200" dirty="0"/>
            </a:p>
          </p:txBody>
        </p:sp>
      </p:grpSp>
      <p:sp>
        <p:nvSpPr>
          <p:cNvPr id="104" name="矩形 103"/>
          <p:cNvSpPr/>
          <p:nvPr/>
        </p:nvSpPr>
        <p:spPr>
          <a:xfrm>
            <a:off x="7712149" y="4580089"/>
            <a:ext cx="4479851" cy="1323439"/>
          </a:xfrm>
          <a:prstGeom prst="rect">
            <a:avLst/>
          </a:prstGeom>
        </p:spPr>
        <p:txBody>
          <a:bodyPr wrap="square">
            <a:spAutoFit/>
          </a:bodyPr>
          <a:lstStyle/>
          <a:p>
            <a:r>
              <a:rPr kumimoji="1" lang="zh-CN" altLang="en-US" sz="1600" dirty="0"/>
              <a:t>监督学习通过直接判定其实给定动作的好坏，给定训练误差，并更新网络权重，使得网络可以输出合理配置方案（蓝色曲线）。</a:t>
            </a:r>
            <a:endParaRPr kumimoji="1" lang="en-US" altLang="zh-CN" sz="1600" dirty="0"/>
          </a:p>
          <a:p>
            <a:r>
              <a:rPr kumimoji="1" lang="zh-CN" altLang="en-US" sz="1600" dirty="0"/>
              <a:t>强化学习通过与环境交互，采用真实</a:t>
            </a:r>
            <a:endParaRPr kumimoji="1" lang="en-US" altLang="zh-CN" sz="1600" dirty="0"/>
          </a:p>
          <a:p>
            <a:endParaRPr kumimoji="1" lang="en-US" altLang="zh-CN" sz="1600" dirty="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3893</Words>
  <Application>WPS Presentation</Application>
  <PresentationFormat>宽屏</PresentationFormat>
  <Paragraphs>312</Paragraphs>
  <Slides>17</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17</vt:i4>
      </vt:variant>
    </vt:vector>
  </HeadingPairs>
  <TitlesOfParts>
    <vt:vector size="39" baseType="lpstr">
      <vt:lpstr>Arial</vt:lpstr>
      <vt:lpstr>SimSun</vt:lpstr>
      <vt:lpstr>Wingdings</vt:lpstr>
      <vt:lpstr>Heiti SC Medium</vt:lpstr>
      <vt:lpstr>Times New Roman</vt:lpstr>
      <vt:lpstr>等线</vt:lpstr>
      <vt:lpstr>HYZhongDengXianKW</vt:lpstr>
      <vt:lpstr>Calibri</vt:lpstr>
      <vt:lpstr>Helvetica Neue</vt:lpstr>
      <vt:lpstr>微软雅黑</vt:lpstr>
      <vt:lpstr>HYQiHeiKW</vt:lpstr>
      <vt:lpstr/>
      <vt:lpstr>Arial Unicode MS</vt:lpstr>
      <vt:lpstr>等线 Light</vt:lpstr>
      <vt:lpstr>Calibri Light</vt:lpstr>
      <vt:lpstr>Hiragino Sans GB</vt:lpstr>
      <vt:lpstr>HYShuSongErKW</vt:lpstr>
      <vt:lpstr>PingFang SC</vt:lpstr>
      <vt:lpstr>Office 主题​​</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翔宇 张</dc:creator>
  <cp:lastModifiedBy>zhangxiangyu</cp:lastModifiedBy>
  <cp:revision>72</cp:revision>
  <dcterms:created xsi:type="dcterms:W3CDTF">2019-12-12T01:32:08Z</dcterms:created>
  <dcterms:modified xsi:type="dcterms:W3CDTF">2019-12-12T01:32:08Z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1033-1.0.1.1354</vt:lpwstr>
  </property>
</Properties>
</file>