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80" r:id="rId3"/>
    <p:sldId id="29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02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67E30-DA3E-4A47-B347-AB1E1CAABDF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4DEFB-4A87-4368-A55D-003027BA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4DEFB-4A87-4368-A55D-003027BA46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987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434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19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3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752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60242"/>
            <a:ext cx="9144000" cy="2286000"/>
          </a:xfrm>
        </p:spPr>
        <p:txBody>
          <a:bodyPr/>
          <a:lstStyle/>
          <a:p>
            <a:r>
              <a:rPr lang="en-US" sz="6600" dirty="0"/>
              <a:t>MIS 776</a:t>
            </a:r>
            <a:br>
              <a:rPr lang="en-US" sz="6600" dirty="0"/>
            </a:br>
            <a:r>
              <a:rPr lang="en-US" sz="6600" dirty="0"/>
              <a:t>Business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9E43B-92B3-0236-618A-8B23543244BE}"/>
              </a:ext>
            </a:extLst>
          </p:cNvPr>
          <p:cNvSpPr txBox="1"/>
          <p:nvPr/>
        </p:nvSpPr>
        <p:spPr>
          <a:xfrm>
            <a:off x="3903833" y="4546242"/>
            <a:ext cx="438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Presented by Michael J Lee, PhD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BC0F5-9042-456B-B265-3A629F766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BCD62D-696F-21CB-BEC6-6EABCF47E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Modifying an Image with 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99297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5462-9A0B-E7D5-F423-96EFE78A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for this week</a:t>
            </a:r>
          </a:p>
        </p:txBody>
      </p:sp>
      <p:pic>
        <p:nvPicPr>
          <p:cNvPr id="6" name="Picture Placeholder 5" descr="Pastel checklist and pencil">
            <a:extLst>
              <a:ext uri="{FF2B5EF4-FFF2-40B4-BE49-F238E27FC236}">
                <a16:creationId xmlns:a16="http://schemas.microsoft.com/office/drawing/2014/main" id="{6CEEC95A-F649-D57C-30E4-48C55A4196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2" r="24422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0800-4A73-CB20-2CFD-473290746CBB}"/>
              </a:ext>
            </a:extLst>
          </p:cNvPr>
          <p:cNvSpPr txBox="1"/>
          <p:nvPr/>
        </p:nvSpPr>
        <p:spPr>
          <a:xfrm>
            <a:off x="5242425" y="1796630"/>
            <a:ext cx="61364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Stay current in your reading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Xiao Chapter 9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Discussion 10: What can we learn from conflict?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Project submissions are getting closer, so don’t put this off</a:t>
            </a:r>
          </a:p>
        </p:txBody>
      </p:sp>
    </p:spTree>
    <p:extLst>
      <p:ext uri="{BB962C8B-B14F-4D97-AF65-F5344CB8AC3E}">
        <p14:creationId xmlns:p14="http://schemas.microsoft.com/office/powerpoint/2010/main" val="419120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sz="6600" dirty="0"/>
              <a:t>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929605"/>
            <a:ext cx="9467850" cy="1657626"/>
          </a:xfrm>
        </p:spPr>
        <p:txBody>
          <a:bodyPr>
            <a:normAutofit/>
          </a:bodyPr>
          <a:lstStyle/>
          <a:p>
            <a:r>
              <a:rPr lang="en-US" sz="2800" dirty="0"/>
              <a:t>Contact me via Web Campus</a:t>
            </a:r>
          </a:p>
          <a:p>
            <a:r>
              <a:rPr lang="en-US" sz="2800" dirty="0"/>
              <a:t>Or email at:</a:t>
            </a:r>
          </a:p>
          <a:p>
            <a:r>
              <a:rPr lang="en-US" sz="2800" dirty="0"/>
              <a:t>michael.j.lee@unlv.edu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8000" b="1" dirty="0"/>
              <a:t>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75609-E500-3D5C-D034-0C1CDBA9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 Business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98A4E9B-B638-6501-9D82-B3B44A5CAB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8430" y="1690687"/>
            <a:ext cx="5340384" cy="4471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nearing the final stages of the semester so please focus on the important things:</a:t>
            </a:r>
          </a:p>
          <a:p>
            <a:pPr lvl="1"/>
            <a:r>
              <a:rPr lang="en-US" dirty="0"/>
              <a:t>I’ll make sure that the assignments at this point are not too involved, but don’t ignore them.</a:t>
            </a:r>
          </a:p>
          <a:p>
            <a:pPr lvl="1"/>
            <a:r>
              <a:rPr lang="en-US" dirty="0"/>
              <a:t>Don’t miss deadlines on discussion posts.</a:t>
            </a:r>
          </a:p>
          <a:p>
            <a:pPr lvl="1"/>
            <a:r>
              <a:rPr lang="en-US" dirty="0"/>
              <a:t>Don’t put off the group project work</a:t>
            </a:r>
          </a:p>
          <a:p>
            <a:r>
              <a:rPr lang="en-US" dirty="0"/>
              <a:t>I will be travelling over Thanksgiving week.</a:t>
            </a:r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D03D835-C872-71E6-045A-2193C0F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8" y="1430529"/>
            <a:ext cx="5779722" cy="47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8C1A-CAA8-0FF8-0E5E-C99B5530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Generative Adversarial Network?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C0B7697-7F0D-4629-05E4-E5B3E9AB1D9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5617285" cy="3920196"/>
          </a:xfrm>
        </p:spPr>
        <p:txBody>
          <a:bodyPr/>
          <a:lstStyle/>
          <a:p>
            <a:r>
              <a:rPr lang="en-US" dirty="0"/>
              <a:t>Let’s break this down:</a:t>
            </a:r>
          </a:p>
          <a:p>
            <a:pPr lvl="1"/>
            <a:r>
              <a:rPr lang="en-US" dirty="0"/>
              <a:t>Generative: The purpose of the network is to generate content such as text, images, music, etc.</a:t>
            </a:r>
          </a:p>
          <a:p>
            <a:pPr lvl="1"/>
            <a:r>
              <a:rPr lang="en-US" dirty="0"/>
              <a:t>Adversarial: The learning mechanism is based on adversarial game theory, trying to fool the system.</a:t>
            </a:r>
          </a:p>
          <a:p>
            <a:pPr lvl="1"/>
            <a:r>
              <a:rPr lang="en-US" dirty="0"/>
              <a:t>Network: The execution context, using a deep learning network, often a CNN.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BC7CB-2147-E207-8B94-9D64E6A9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90" y="1599431"/>
            <a:ext cx="5535706" cy="4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179-0C6F-C352-C8A1-0546D7F5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components of a GAN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70327D5-04DD-9AEF-8E65-10CA1E8AAB9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1690688"/>
            <a:ext cx="10888532" cy="4337308"/>
          </a:xfrm>
        </p:spPr>
        <p:txBody>
          <a:bodyPr/>
          <a:lstStyle/>
          <a:p>
            <a:r>
              <a:rPr lang="en-US" dirty="0"/>
              <a:t>Generator</a:t>
            </a:r>
          </a:p>
          <a:p>
            <a:pPr lvl="1"/>
            <a:r>
              <a:rPr lang="en-US" dirty="0"/>
              <a:t>Using input artifacts, a generator creates new artifacts in the style of the inputs.</a:t>
            </a:r>
          </a:p>
          <a:p>
            <a:pPr lvl="1"/>
            <a:r>
              <a:rPr lang="en-US" dirty="0"/>
              <a:t>Analyzes the inputs and uses the structure of the inputs to generate a mimic.</a:t>
            </a:r>
          </a:p>
          <a:p>
            <a:r>
              <a:rPr lang="en-US" dirty="0"/>
              <a:t>Discriminator</a:t>
            </a:r>
          </a:p>
          <a:p>
            <a:pPr lvl="1"/>
            <a:r>
              <a:rPr lang="en-US" dirty="0"/>
              <a:t>Evaluates the generated artifact to determine if it is real or fake.</a:t>
            </a:r>
          </a:p>
          <a:p>
            <a:pPr lvl="1"/>
            <a:r>
              <a:rPr lang="en-US" dirty="0"/>
              <a:t>If fake, it provides information to the generator about why it made that determination. Generator corrects and process repeats.</a:t>
            </a:r>
          </a:p>
          <a:p>
            <a:pPr lvl="1"/>
            <a:r>
              <a:rPr lang="en-US" dirty="0"/>
              <a:t>If it decides that it is real, the generated artifact is accepted.</a:t>
            </a:r>
          </a:p>
          <a:p>
            <a:r>
              <a:rPr lang="en-US" dirty="0"/>
              <a:t>These two components are adversaries, continually trying to outdo each 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83F5-97CD-5B0E-95A7-F7828860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39"/>
          </a:xfrm>
        </p:spPr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C54B0-7728-001D-FFF1-B43AA11FA29A}"/>
              </a:ext>
            </a:extLst>
          </p:cNvPr>
          <p:cNvSpPr txBox="1"/>
          <p:nvPr/>
        </p:nvSpPr>
        <p:spPr>
          <a:xfrm>
            <a:off x="2397808" y="6445108"/>
            <a:ext cx="739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https://developers.google.com/machine-learning/gan/gan_structure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8711F-95A5-A151-59F6-AB95B087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9" y="1006964"/>
            <a:ext cx="8351141" cy="54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4244-3696-B19B-447E-CB3EBE1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of the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4F0E9-D5CF-3998-B160-28EAE57C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5" y="1690688"/>
            <a:ext cx="10220350" cy="44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7F20-16AB-3210-0BA1-F362A58F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generate with a GAN?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7646253-8072-B8D6-EA39-6B87CC38517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609911" y="1479185"/>
            <a:ext cx="4998720" cy="5167312"/>
          </a:xfrm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this what Chat GPT does?</a:t>
            </a:r>
          </a:p>
          <a:p>
            <a:pPr lvl="1"/>
            <a:r>
              <a:rPr lang="en-US" dirty="0"/>
              <a:t>In short, no</a:t>
            </a:r>
          </a:p>
          <a:p>
            <a:pPr lvl="1"/>
            <a:r>
              <a:rPr lang="en-US" dirty="0"/>
              <a:t>GANS predate GPT</a:t>
            </a:r>
          </a:p>
          <a:p>
            <a:pPr lvl="1"/>
            <a:r>
              <a:rPr lang="en-US" dirty="0"/>
              <a:t>GANS require less training data that GPT</a:t>
            </a:r>
          </a:p>
          <a:p>
            <a:pPr lvl="1"/>
            <a:r>
              <a:rPr lang="en-US" dirty="0"/>
              <a:t>The mechanism is different as GPT does not use a discriminator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7EC0A-EEBF-BEBA-5357-46FE486D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8" y="1484242"/>
            <a:ext cx="61150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5392-4F3C-2434-0A9B-33D04A2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GAN?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D85182-8EFF-BFD0-4D8D-B405BFAC727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1425388"/>
            <a:ext cx="10965628" cy="4527177"/>
          </a:xfrm>
        </p:spPr>
        <p:txBody>
          <a:bodyPr>
            <a:normAutofit/>
          </a:bodyPr>
          <a:lstStyle/>
          <a:p>
            <a:r>
              <a:rPr lang="en-US" dirty="0"/>
              <a:t>Create an image using the main themes of actual images</a:t>
            </a:r>
          </a:p>
          <a:p>
            <a:r>
              <a:rPr lang="en-US" dirty="0"/>
              <a:t>Image transition </a:t>
            </a:r>
          </a:p>
          <a:p>
            <a:pPr lvl="1"/>
            <a:r>
              <a:rPr lang="en-US" dirty="0"/>
              <a:t>Example: converting horses to zebras</a:t>
            </a:r>
          </a:p>
          <a:p>
            <a:r>
              <a:rPr lang="en-US" dirty="0"/>
              <a:t>Modify the attributes on an image</a:t>
            </a:r>
          </a:p>
          <a:p>
            <a:pPr lvl="1"/>
            <a:r>
              <a:rPr lang="en-US" dirty="0"/>
              <a:t>Gender swap</a:t>
            </a:r>
          </a:p>
          <a:p>
            <a:pPr lvl="1"/>
            <a:r>
              <a:rPr lang="en-US" dirty="0"/>
              <a:t>Aging / de-aging</a:t>
            </a:r>
          </a:p>
          <a:p>
            <a:r>
              <a:rPr lang="en-US" dirty="0"/>
              <a:t>Combining multiple images to create a new one</a:t>
            </a:r>
          </a:p>
          <a:p>
            <a:pPr lvl="1"/>
            <a:r>
              <a:rPr lang="en-US" dirty="0"/>
              <a:t>Example is Neural Style Transfer where base image can be transformed in the style of a style reference image</a:t>
            </a:r>
          </a:p>
          <a:p>
            <a:r>
              <a:rPr lang="en-US" dirty="0"/>
              <a:t>Recode a low-res image to improve the resolution</a:t>
            </a:r>
          </a:p>
        </p:txBody>
      </p:sp>
    </p:spTree>
    <p:extLst>
      <p:ext uri="{BB962C8B-B14F-4D97-AF65-F5344CB8AC3E}">
        <p14:creationId xmlns:p14="http://schemas.microsoft.com/office/powerpoint/2010/main" val="8143301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445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MIS 776 Business Analytics</vt:lpstr>
      <vt:lpstr>Generative Adversarial Networks</vt:lpstr>
      <vt:lpstr>Class Business</vt:lpstr>
      <vt:lpstr>What is a Generative Adversarial Network?</vt:lpstr>
      <vt:lpstr>Two major components of a GAN</vt:lpstr>
      <vt:lpstr>Illustration</vt:lpstr>
      <vt:lpstr>Conceptual model of the System</vt:lpstr>
      <vt:lpstr>What can you generate with a GAN?</vt:lpstr>
      <vt:lpstr>What can you do with a GAN?</vt:lpstr>
      <vt:lpstr>Demo</vt:lpstr>
      <vt:lpstr>Assignments for this week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Lee</dc:creator>
  <cp:lastModifiedBy>Michael Lee</cp:lastModifiedBy>
  <cp:revision>10</cp:revision>
  <dcterms:created xsi:type="dcterms:W3CDTF">2024-05-24T22:01:54Z</dcterms:created>
  <dcterms:modified xsi:type="dcterms:W3CDTF">2024-10-25T14:35:41Z</dcterms:modified>
</cp:coreProperties>
</file>