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>
        <p:scale>
          <a:sx n="64" d="100"/>
          <a:sy n="64" d="100"/>
        </p:scale>
        <p:origin x="1824" y="1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61DB-333D-2249-8857-30023DF84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61C66-4DEE-9644-A95B-8E573E6E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ADEB-C9CD-754B-953E-1C697A69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22CD-194B-B74C-86C1-1618970369BE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69EAF-32F8-944C-88D9-6AD4A28A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5F01-CD9A-EC46-B414-06AAF81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BA31-8BDF-4447-B162-5D54EE367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0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52FB-01C0-434F-BC6F-414BBBF9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0EC11-0E9D-5C48-A1CE-933A20415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6F6EE-CF17-2E43-A61C-528F745F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22CD-194B-B74C-86C1-1618970369BE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1A04-BBD7-F140-A2E7-0326EFE5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5188-3240-064F-86CC-29AA5D0C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BA31-8BDF-4447-B162-5D54EE367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4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67F59-C646-C243-B988-4C1854B95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6AE57-7892-0847-88F5-1FA9EA05D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76D8-CB60-EB4E-BBBB-879D01FB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22CD-194B-B74C-86C1-1618970369BE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4D52-2C30-0B45-A825-78A28B73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6412-1042-8341-889C-2B05D94E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BA31-8BDF-4447-B162-5D54EE367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FCE2-17DE-FC47-A319-B2FCFC2F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08CC-AFED-F74F-A116-16E94B25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80E4-5123-DB40-8A8E-334E156A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22CD-194B-B74C-86C1-1618970369BE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E2D0-DF21-7847-80E6-FF2F0BD3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2F37-27E8-0B4A-8D9B-C01959DB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BA31-8BDF-4447-B162-5D54EE367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976C-B909-F845-A5AA-70C9BD35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A3EBB-FA99-A54E-B252-D97333129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0285-47BD-EE4D-9B74-180199E1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22CD-194B-B74C-86C1-1618970369BE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BD3A-EB84-8644-842F-49F88BA0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F55C-3E43-A547-86B8-90A4D3FC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BA31-8BDF-4447-B162-5D54EE367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F210-976A-1A44-A5B6-9465F8D7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CA23-4051-CE4A-810F-0E46E4361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FBFC8-364E-0A4D-8574-91C012AAC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0FCEF-EC14-4D4D-A8B5-63199180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22CD-194B-B74C-86C1-1618970369BE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C3D7-3728-FF4B-A552-5D60E838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7431A-C03B-AD48-8C17-3195D53E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BA31-8BDF-4447-B162-5D54EE367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4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7712-E5B8-4845-B72E-57A4A22F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411C5-F956-BB41-B62E-EB01E6009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F2EF4-CAF5-6945-86D5-1BA3C52F3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C816A-A62B-8845-A590-EAD31E6DE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5A8AA-2209-8E4B-A949-9F7BC46D3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DDD4A-968E-5441-A5D1-2AE0B980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22CD-194B-B74C-86C1-1618970369BE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DA1FC-C5F9-8346-88BD-0FF8368E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42E98-F4C9-1A40-896A-0B653848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BA31-8BDF-4447-B162-5D54EE367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494C-EC8E-314E-B9FF-EB7C02D5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839F9-1557-894A-8C26-388BEEB8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22CD-194B-B74C-86C1-1618970369BE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5E3F9-CD5E-DB45-8BCD-0A78C693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9F672-F45E-934F-B07D-64B55200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BA31-8BDF-4447-B162-5D54EE367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BC652-F3EF-6048-9454-D184567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22CD-194B-B74C-86C1-1618970369BE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4138C-4CC9-7E46-99D3-527AAC68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3D4D6-453D-604E-B7B7-1E7945A6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BA31-8BDF-4447-B162-5D54EE367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832F-5AAB-4A4E-AA29-990F4215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E17B-11F3-8B49-AE28-F1CD69BDB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3C801-8E53-5841-A9AD-8420371FA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443E-0C4E-114B-8E7F-F7DCB997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22CD-194B-B74C-86C1-1618970369BE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A8A90-1F6D-DF4E-9E95-5B41FE90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A4B92-B5D9-C543-8D56-8F7DB049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BA31-8BDF-4447-B162-5D54EE367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0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4DAA-6E8A-2041-B6AF-8ECAD6E3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39A64-B7AD-E445-BEF1-788A9376D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1BEDF-79D4-3443-BA67-77433C636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5E479-39DD-9C4A-BAD8-D63CD26E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22CD-194B-B74C-86C1-1618970369BE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6F6EC-E625-3B46-821E-DB61EFEC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A6CD7-A8EB-5647-BE2A-5EDB6E75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BA31-8BDF-4447-B162-5D54EE367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00A41-1DFB-364D-81F7-0B206392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061" y="365125"/>
            <a:ext cx="102207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BDA14-66FD-284E-94C9-C5944CDAA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35955"/>
            <a:ext cx="10515600" cy="4241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8FD3-8681-404D-AC5F-5B39576CE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22CD-194B-B74C-86C1-1618970369BE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463E-2562-4947-BCD7-40806113A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C1176-D4AF-1B43-A6BB-B5395843A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BA31-8BDF-4447-B162-5D54EE367DD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78F0F-FE4A-A64A-A2AB-8A29E39EE9B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544" y="119856"/>
            <a:ext cx="1058517" cy="10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0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Gautam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Gautam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Gautam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Gautam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Gautam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Gautam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4AED-06A4-8D4F-A241-32729C814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Assembly Pre-Admissions Task: Analysis of Kickstarter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6F013-BAD8-5A44-9D6C-7EF00FE4E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Zachary Ang</a:t>
            </a:r>
          </a:p>
        </p:txBody>
      </p:sp>
    </p:spTree>
    <p:extLst>
      <p:ext uri="{BB962C8B-B14F-4D97-AF65-F5344CB8AC3E}">
        <p14:creationId xmlns:p14="http://schemas.microsoft.com/office/powerpoint/2010/main" val="399753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3741-4CC9-4446-BCD4-051311E0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does a successful Kickstarter Campaign look like, and how would we achieve it?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AAA47A-9228-EB42-B9EA-88E2FE62EA12}"/>
              </a:ext>
            </a:extLst>
          </p:cNvPr>
          <p:cNvSpPr/>
          <p:nvPr/>
        </p:nvSpPr>
        <p:spPr>
          <a:xfrm>
            <a:off x="695738" y="3976684"/>
            <a:ext cx="1699591" cy="121257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Backers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8048D79-BE4F-C941-AC97-EF0BF1B53993}"/>
              </a:ext>
            </a:extLst>
          </p:cNvPr>
          <p:cNvSpPr/>
          <p:nvPr/>
        </p:nvSpPr>
        <p:spPr>
          <a:xfrm>
            <a:off x="695738" y="2565329"/>
            <a:ext cx="3558208" cy="121257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Funding Target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FE3D8BB-E987-BB42-9CDB-E656FAAFCAC9}"/>
              </a:ext>
            </a:extLst>
          </p:cNvPr>
          <p:cNvSpPr/>
          <p:nvPr/>
        </p:nvSpPr>
        <p:spPr>
          <a:xfrm>
            <a:off x="2564296" y="3976684"/>
            <a:ext cx="1689650" cy="121257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Pledges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056E3F3-9E4B-9341-9A80-C14C6606D80F}"/>
              </a:ext>
            </a:extLst>
          </p:cNvPr>
          <p:cNvSpPr/>
          <p:nvPr/>
        </p:nvSpPr>
        <p:spPr>
          <a:xfrm>
            <a:off x="7335078" y="2565329"/>
            <a:ext cx="3399182" cy="8835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Set a realistic target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66324A-5F96-894A-AAF7-FD22CD44CCDD}"/>
              </a:ext>
            </a:extLst>
          </p:cNvPr>
          <p:cNvSpPr/>
          <p:nvPr/>
        </p:nvSpPr>
        <p:spPr>
          <a:xfrm>
            <a:off x="7335078" y="1521719"/>
            <a:ext cx="3399182" cy="8835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Focus and design your product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19A7054-5694-4F49-AF69-77E06528A4A4}"/>
              </a:ext>
            </a:extLst>
          </p:cNvPr>
          <p:cNvSpPr/>
          <p:nvPr/>
        </p:nvSpPr>
        <p:spPr>
          <a:xfrm>
            <a:off x="7335078" y="4652549"/>
            <a:ext cx="3399182" cy="8835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Time your launch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2DCB00-1445-F548-AB2B-600A7C6CD9F0}"/>
              </a:ext>
            </a:extLst>
          </p:cNvPr>
          <p:cNvSpPr/>
          <p:nvPr/>
        </p:nvSpPr>
        <p:spPr>
          <a:xfrm>
            <a:off x="7335078" y="3608939"/>
            <a:ext cx="3399182" cy="8835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Build a following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F6DB2B9-B21E-B64A-881D-FECC846CC301}"/>
              </a:ext>
            </a:extLst>
          </p:cNvPr>
          <p:cNvSpPr/>
          <p:nvPr/>
        </p:nvSpPr>
        <p:spPr>
          <a:xfrm>
            <a:off x="7335078" y="5696159"/>
            <a:ext cx="3399182" cy="8835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Run an 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7037A7C-C934-114C-B93D-5A9F17491669}"/>
              </a:ext>
            </a:extLst>
          </p:cNvPr>
          <p:cNvSpPr/>
          <p:nvPr/>
        </p:nvSpPr>
        <p:spPr>
          <a:xfrm rot="10800000">
            <a:off x="4820477" y="3171616"/>
            <a:ext cx="1948069" cy="103263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A120-2F39-BB49-B4FF-B4A1A651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691" y="126156"/>
            <a:ext cx="10220739" cy="1325563"/>
          </a:xfrm>
        </p:spPr>
        <p:txBody>
          <a:bodyPr/>
          <a:lstStyle/>
          <a:p>
            <a:r>
              <a:rPr lang="en-US" b="1" dirty="0">
                <a:latin typeface="Helvetica Light" panose="020B04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We see most successful launches in Music, Film &amp; Video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50B93-EEE6-254B-9D2A-A8D1C532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037"/>
            <a:ext cx="6574247" cy="42977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1D7E50-8217-0C4B-BE33-53743294E29C}"/>
              </a:ext>
            </a:extLst>
          </p:cNvPr>
          <p:cNvSpPr txBox="1"/>
          <p:nvPr/>
        </p:nvSpPr>
        <p:spPr>
          <a:xfrm>
            <a:off x="303529" y="5729517"/>
            <a:ext cx="6270718" cy="11237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Damascus" pitchFamily="2" charset="-78"/>
              </a:rPr>
              <a:t>We see high success rates also in Art, Theatre but high failure rates in Design, Fashion Games &amp; Publishing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00B2C5-C660-AC4D-BE95-05E0152CAB23}"/>
              </a:ext>
            </a:extLst>
          </p:cNvPr>
          <p:cNvSpPr txBox="1"/>
          <p:nvPr/>
        </p:nvSpPr>
        <p:spPr>
          <a:xfrm>
            <a:off x="6803721" y="5706284"/>
            <a:ext cx="5234968" cy="11237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2" charset="0"/>
                <a:cs typeface="Damascus" pitchFamily="2" charset="-78"/>
              </a:rPr>
              <a:t>However, there are no significant difference in pledged contributions across different categories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5403CA9-E141-D64A-913C-E2F436351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721" y="986354"/>
            <a:ext cx="4894950" cy="26319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71B870-88D3-8142-A816-E49BEA244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721" y="3014728"/>
            <a:ext cx="4894950" cy="26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1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2D64-6906-3E45-9471-F0D91F69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Most successful campaigns were not overly ambitious with their goals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EE30B-796A-DF4B-BE3B-957B3CE6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1690688"/>
            <a:ext cx="6962197" cy="4595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EDE8DE-4EA6-3A45-9222-491436A55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62" y="1843088"/>
            <a:ext cx="4527826" cy="3245609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7EE6138-DAEA-8A4B-8C79-41B8C557721A}"/>
              </a:ext>
            </a:extLst>
          </p:cNvPr>
          <p:cNvSpPr/>
          <p:nvPr/>
        </p:nvSpPr>
        <p:spPr>
          <a:xfrm>
            <a:off x="7373662" y="5041518"/>
            <a:ext cx="4575451" cy="16319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But setting higher goals may be necessary if you require </a:t>
            </a:r>
            <a:r>
              <a:rPr lang="en-US" sz="2400" b="1" dirty="0">
                <a:solidFill>
                  <a:schemeClr val="tx1"/>
                </a:solidFill>
                <a:latin typeface="Helvetica" pitchFamily="2" charset="0"/>
              </a:rPr>
              <a:t>a lot </a:t>
            </a:r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of backers and contributions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235E7-5583-1C4D-8E66-DE63C4E5578C}"/>
              </a:ext>
            </a:extLst>
          </p:cNvPr>
          <p:cNvSpPr txBox="1"/>
          <p:nvPr/>
        </p:nvSpPr>
        <p:spPr>
          <a:xfrm>
            <a:off x="7489685" y="1843088"/>
            <a:ext cx="4608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Helvetica Light" panose="020B0403020202020204" pitchFamily="34" charset="0"/>
              </a:rPr>
              <a:t>Coefficients of Quantile Regression of Pledged, Backers vs Goal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E10C7C-0B16-0543-B877-561DBF50FDC1}"/>
              </a:ext>
            </a:extLst>
          </p:cNvPr>
          <p:cNvSpPr/>
          <p:nvPr/>
        </p:nvSpPr>
        <p:spPr>
          <a:xfrm>
            <a:off x="7373662" y="1743076"/>
            <a:ext cx="4801178" cy="4968047"/>
          </a:xfrm>
          <a:prstGeom prst="roundRect">
            <a:avLst>
              <a:gd name="adj" fmla="val 922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But it depends on what kind of project you’re starting! </a:t>
            </a:r>
          </a:p>
          <a:p>
            <a:endParaRPr lang="en-US" sz="24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Most successful projects don’t set too high a goal (~5k)</a:t>
            </a:r>
          </a:p>
          <a:p>
            <a:endParaRPr lang="en-US" sz="24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Failed projects have had a tendency to aim for higher goals</a:t>
            </a:r>
          </a:p>
        </p:txBody>
      </p:sp>
    </p:spTree>
    <p:extLst>
      <p:ext uri="{BB962C8B-B14F-4D97-AF65-F5344CB8AC3E}">
        <p14:creationId xmlns:p14="http://schemas.microsoft.com/office/powerpoint/2010/main" val="331628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7FD4-0580-684B-A0F0-1B1A60AA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Successful launches were in the Mar-May period and in the early hours of the morning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1B888-3C82-F64D-85F7-F9E3DE8C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" y="1443548"/>
            <a:ext cx="6052548" cy="516731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338BBD-2EB7-5645-95EC-0112D6060CE4}"/>
              </a:ext>
            </a:extLst>
          </p:cNvPr>
          <p:cNvSpPr/>
          <p:nvPr/>
        </p:nvSpPr>
        <p:spPr>
          <a:xfrm>
            <a:off x="1526893" y="1867410"/>
            <a:ext cx="1343025" cy="2429741"/>
          </a:xfrm>
          <a:prstGeom prst="roundRect">
            <a:avLst>
              <a:gd name="adj" fmla="val 4976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A231F1-847B-A64E-8680-665D3EB5AF45}"/>
              </a:ext>
            </a:extLst>
          </p:cNvPr>
          <p:cNvSpPr/>
          <p:nvPr/>
        </p:nvSpPr>
        <p:spPr>
          <a:xfrm>
            <a:off x="570930" y="4925224"/>
            <a:ext cx="5555372" cy="212436"/>
          </a:xfrm>
          <a:prstGeom prst="roundRect">
            <a:avLst>
              <a:gd name="adj" fmla="val 4976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58663F-F963-2E47-B9E6-524E80C3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953" y="1690688"/>
            <a:ext cx="3046975" cy="25479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3D2286-8684-D449-97A3-6FEEACF63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690" y="1690688"/>
            <a:ext cx="3030422" cy="254796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FF304AE-77ED-4D4E-B7F4-B41E51736F87}"/>
              </a:ext>
            </a:extLst>
          </p:cNvPr>
          <p:cNvSpPr/>
          <p:nvPr/>
        </p:nvSpPr>
        <p:spPr>
          <a:xfrm>
            <a:off x="6341165" y="4651513"/>
            <a:ext cx="5833675" cy="2059610"/>
          </a:xfrm>
          <a:prstGeom prst="roundRect">
            <a:avLst>
              <a:gd name="adj" fmla="val 922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However, it is less clear whether we can secure more backers or contributions by timing the launch of a campaign</a:t>
            </a:r>
          </a:p>
        </p:txBody>
      </p:sp>
    </p:spTree>
    <p:extLst>
      <p:ext uri="{BB962C8B-B14F-4D97-AF65-F5344CB8AC3E}">
        <p14:creationId xmlns:p14="http://schemas.microsoft.com/office/powerpoint/2010/main" val="412852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45503DA-02CF-5749-B832-52A7BA382E86}"/>
              </a:ext>
            </a:extLst>
          </p:cNvPr>
          <p:cNvSpPr txBox="1"/>
          <p:nvPr/>
        </p:nvSpPr>
        <p:spPr>
          <a:xfrm>
            <a:off x="896261" y="2009843"/>
            <a:ext cx="4397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Most successes and failures are observed at the 30 day mark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However, there is a noticeable higher failure rate at the 50-60 day mark, and &gt;80 mark. 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There is also evidence to suggest that this is statistically significant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7B8F9-F8AA-2644-9972-959A5424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Stick to a 30-day campaign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4D8BC-65A4-D94F-A0A5-A70B71EBA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65"/>
          <a:stretch/>
        </p:blipFill>
        <p:spPr>
          <a:xfrm>
            <a:off x="6243430" y="1690688"/>
            <a:ext cx="4972640" cy="2415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4814CC-3C2C-D04F-9E27-D44597A8B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30" y="3994327"/>
            <a:ext cx="4253709" cy="2863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C23FF-15E7-CE49-9A1C-C140B6C200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278" r="-1345"/>
          <a:stretch/>
        </p:blipFill>
        <p:spPr>
          <a:xfrm>
            <a:off x="896261" y="1556683"/>
            <a:ext cx="4476846" cy="5167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223577-2980-CE47-A99C-BDDF7F952C83}"/>
              </a:ext>
            </a:extLst>
          </p:cNvPr>
          <p:cNvSpPr/>
          <p:nvPr/>
        </p:nvSpPr>
        <p:spPr>
          <a:xfrm>
            <a:off x="6012765" y="1621942"/>
            <a:ext cx="5778357" cy="4968047"/>
          </a:xfrm>
          <a:prstGeom prst="roundRect">
            <a:avLst>
              <a:gd name="adj" fmla="val 922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Campaigns typically stick to the recommended 30 day length that Kickstarter recommends</a:t>
            </a:r>
          </a:p>
          <a:p>
            <a:endParaRPr lang="en-US" sz="24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But there does not appear to be a significant influence of campaign duration on the median pledged contributions or number of backers</a:t>
            </a:r>
          </a:p>
        </p:txBody>
      </p:sp>
    </p:spTree>
    <p:extLst>
      <p:ext uri="{BB962C8B-B14F-4D97-AF65-F5344CB8AC3E}">
        <p14:creationId xmlns:p14="http://schemas.microsoft.com/office/powerpoint/2010/main" val="252917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280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Damascus</vt:lpstr>
      <vt:lpstr>Gautami</vt:lpstr>
      <vt:lpstr>Helvetica</vt:lpstr>
      <vt:lpstr>Helvetica Light</vt:lpstr>
      <vt:lpstr>Helvetica Neue</vt:lpstr>
      <vt:lpstr>Office Theme</vt:lpstr>
      <vt:lpstr>General Assembly Pre-Admissions Task: Analysis of Kickstarter Data</vt:lpstr>
      <vt:lpstr>How does a successful Kickstarter Campaign look like, and how would we achieve it?</vt:lpstr>
      <vt:lpstr>We see most successful launches in Music, Film &amp; Video</vt:lpstr>
      <vt:lpstr>Most successful campaigns were not overly ambitious with their goals</vt:lpstr>
      <vt:lpstr>Successful launches were in the Mar-May period and in the early hours of the morning</vt:lpstr>
      <vt:lpstr>Stick to a 30-day campaign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Ang</dc:creator>
  <cp:lastModifiedBy>Zachary Ang</cp:lastModifiedBy>
  <cp:revision>30</cp:revision>
  <dcterms:created xsi:type="dcterms:W3CDTF">2018-08-08T06:36:02Z</dcterms:created>
  <dcterms:modified xsi:type="dcterms:W3CDTF">2018-08-11T07:20:00Z</dcterms:modified>
</cp:coreProperties>
</file>