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2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545A9-E407-4511-BBC2-CB05F5B1D1A3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9F27-548C-4DAA-9B7A-FDC63DD9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F5C9D3-6D2C-6E46-B554-698DA4A2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2667000"/>
            <a:ext cx="6562124" cy="1981200"/>
          </a:xfrm>
        </p:spPr>
        <p:txBody>
          <a:bodyPr>
            <a:noAutofit/>
          </a:bodyPr>
          <a:lstStyle>
            <a:lvl1pPr algn="r">
              <a:defRPr/>
            </a:lvl1pPr>
          </a:lstStyle>
          <a:p>
            <a:r>
              <a:rPr lang="en-US" sz="4000" dirty="0">
                <a:latin typeface="Avenir" panose="02000503020000020003" pitchFamily="2" charset="0"/>
                <a:ea typeface="Tahoma" panose="020B060403050404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CF6FE3A-8F5A-4043-95AB-83177120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92" y="5119001"/>
            <a:ext cx="8534400" cy="762000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20204" pitchFamily="34" charset="0"/>
              </a:rPr>
              <a:t>(NAME)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20204" pitchFamily="34" charset="0"/>
              </a:rPr>
              <a:t>Department of Biostatistics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80859-162C-B64B-9E9D-B2F37C7B101A}"/>
              </a:ext>
            </a:extLst>
          </p:cNvPr>
          <p:cNvSpPr txBox="1"/>
          <p:nvPr userDrawn="1"/>
        </p:nvSpPr>
        <p:spPr>
          <a:xfrm>
            <a:off x="1048685" y="287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FFA70-4307-0F4A-A9EA-279C97969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4050" y="685800"/>
            <a:ext cx="6794500" cy="56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8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9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>
            <a:lvl1pPr algn="l">
              <a:defRPr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6735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latin typeface="Avenir" panose="02000503020000020003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389DAA"/>
                </a:solidFill>
                <a:latin typeface="Avenir" panose="02000503020000020003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8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60702"/>
            <a:ext cx="10972800" cy="1362075"/>
          </a:xfrm>
          <a:ln>
            <a:noFill/>
          </a:ln>
        </p:spPr>
        <p:txBody>
          <a:bodyPr anchor="b"/>
          <a:lstStyle>
            <a:lvl1pPr algn="l">
              <a:defRPr sz="5400" b="1" cap="all"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468818"/>
            <a:ext cx="109728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86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7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742862" marR="0" lvl="1" indent="-285717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dirty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2590800" y="381000"/>
            <a:ext cx="9296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614011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97139"/>
            <a:ext cx="58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2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29293-7754-8648-BCC5-78368019F2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3" y="152405"/>
            <a:ext cx="2133599" cy="2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3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Arial"/>
          <a:ea typeface="+mj-ea"/>
          <a:cs typeface="Arial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286FB7"/>
          </a:solidFill>
          <a:effectLst/>
          <a:latin typeface="+mn-lt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>
          <a:solidFill>
            <a:srgbClr val="E68323"/>
          </a:solidFill>
          <a:effectLst/>
          <a:latin typeface="+mn-lt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2057158" marR="0" indent="-228573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0829" y="2667000"/>
            <a:ext cx="6457998" cy="1981200"/>
          </a:xfrm>
        </p:spPr>
        <p:txBody>
          <a:bodyPr/>
          <a:lstStyle/>
          <a:p>
            <a:r>
              <a:rPr lang="en-US" sz="3500" dirty="0"/>
              <a:t>Evaluating Model Performance in the Estimation of Health Effects from Complex Environmental Mixtures: A Simulation Study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77543" y="4976770"/>
            <a:ext cx="6562124" cy="19812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>
            <a:lvl1pPr algn="r" defTabSz="914292" rtl="0" eaLnBrk="1" latinLnBrk="0" hangingPunct="1">
              <a:spcBef>
                <a:spcPct val="0"/>
              </a:spcBef>
              <a:buNone/>
              <a:defRPr sz="4200" b="1" i="0" kern="1200">
                <a:solidFill>
                  <a:srgbClr val="286FB7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Zachary Katz</a:t>
            </a:r>
          </a:p>
          <a:p>
            <a:r>
              <a:rPr lang="en-US" sz="1800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380069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0C03-2036-E2E5-900A-CA5AAE3E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Relative Bias Comparison (Metal Mixture)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F9F27-CF06-AB27-72B8-A2AC2A8E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30" y="1295399"/>
            <a:ext cx="8048297" cy="52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2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10EDC3-9A6C-DF18-98FF-D8720CCF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37" y="1159550"/>
            <a:ext cx="8371489" cy="5409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EFBCB-BF3D-790B-E9B1-F0EBB497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Metal Mixture: BKMR1 vs. BKMR2)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EE9E3E-C8F7-1A6D-B515-FB81B5D3AD53}"/>
              </a:ext>
            </a:extLst>
          </p:cNvPr>
          <p:cNvCxnSpPr/>
          <p:nvPr/>
        </p:nvCxnSpPr>
        <p:spPr>
          <a:xfrm>
            <a:off x="2375337" y="1650124"/>
            <a:ext cx="6810704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E00-AD90-8115-F38B-9F452510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15456-E0C7-1EA8-14CC-05948251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9" y="1969633"/>
            <a:ext cx="5621308" cy="363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04DF4-5674-E2F0-B564-5B438E57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41" y="1969633"/>
            <a:ext cx="5621308" cy="363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C0B96-A9CB-B1F5-8B94-CC7B4E6803A8}"/>
              </a:ext>
            </a:extLst>
          </p:cNvPr>
          <p:cNvSpPr txBox="1"/>
          <p:nvPr/>
        </p:nvSpPr>
        <p:spPr>
          <a:xfrm>
            <a:off x="515007" y="1601771"/>
            <a:ext cx="170267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RMSE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8F1DE-5257-C655-23D2-429616BEB86E}"/>
              </a:ext>
            </a:extLst>
          </p:cNvPr>
          <p:cNvSpPr txBox="1"/>
          <p:nvPr/>
        </p:nvSpPr>
        <p:spPr>
          <a:xfrm>
            <a:off x="6658304" y="1601771"/>
            <a:ext cx="170267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Coverage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51445-4762-5B7D-7668-551EC3FE1D99}"/>
              </a:ext>
            </a:extLst>
          </p:cNvPr>
          <p:cNvCxnSpPr/>
          <p:nvPr/>
        </p:nvCxnSpPr>
        <p:spPr>
          <a:xfrm>
            <a:off x="6211614" y="1601771"/>
            <a:ext cx="0" cy="464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D1E3-EB1C-A1F6-0B46-339FA20B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and the Worst (Examples): Relative Bias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162664-81F5-F14A-66A1-417B97565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94735"/>
              </p:ext>
            </p:extLst>
          </p:nvPr>
        </p:nvGraphicFramePr>
        <p:xfrm>
          <a:off x="346841" y="1600200"/>
          <a:ext cx="11424745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4949">
                  <a:extLst>
                    <a:ext uri="{9D8B030D-6E8A-4147-A177-3AD203B41FA5}">
                      <a16:colId xmlns:a16="http://schemas.microsoft.com/office/drawing/2014/main" val="2863691949"/>
                    </a:ext>
                  </a:extLst>
                </a:gridCol>
                <a:gridCol w="1881216">
                  <a:extLst>
                    <a:ext uri="{9D8B030D-6E8A-4147-A177-3AD203B41FA5}">
                      <a16:colId xmlns:a16="http://schemas.microsoft.com/office/drawing/2014/main" val="1648933090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623886372"/>
                    </a:ext>
                  </a:extLst>
                </a:gridCol>
                <a:gridCol w="2182761">
                  <a:extLst>
                    <a:ext uri="{9D8B030D-6E8A-4147-A177-3AD203B41FA5}">
                      <a16:colId xmlns:a16="http://schemas.microsoft.com/office/drawing/2014/main" val="1809043382"/>
                    </a:ext>
                  </a:extLst>
                </a:gridCol>
                <a:gridCol w="2952051">
                  <a:extLst>
                    <a:ext uri="{9D8B030D-6E8A-4147-A177-3AD203B41FA5}">
                      <a16:colId xmlns:a16="http://schemas.microsoft.com/office/drawing/2014/main" val="192514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4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11, Metal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0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11, Metal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Linear (.15)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Quantile G-Comp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2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11, Metal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GAM2 (.03)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Quantile G-Comp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11, Metal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Quantile G-Comp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1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11, Metal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BART (.01)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Super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-0.0143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11, Metal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Quantile G-Comp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0.0762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12, Metal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BKMR1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12, Metal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BKMR2 (.02)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-0.0654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8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12, Metal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12, Metal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BKMR1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6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12, Metal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Elastic Net (.00)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Super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0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Scenario 12, Metal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GAM (.00)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Quantile G-Comp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CBC9-EB8F-6F6F-395F-FB364F16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DFD6-7DA9-5DBF-CA68-35865799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40" y="1600205"/>
            <a:ext cx="5968181" cy="4673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Simple Exposures, Complex Confounding:</a:t>
            </a:r>
          </a:p>
          <a:p>
            <a:r>
              <a:rPr lang="en-US" dirty="0"/>
              <a:t>Relative Bias</a:t>
            </a:r>
          </a:p>
          <a:p>
            <a:pPr lvl="1"/>
            <a:r>
              <a:rPr lang="en-US" dirty="0"/>
              <a:t>Best: GAM1, Linear</a:t>
            </a:r>
          </a:p>
          <a:p>
            <a:pPr lvl="1"/>
            <a:r>
              <a:rPr lang="en-US" dirty="0"/>
              <a:t>Worst: GAM2, </a:t>
            </a:r>
            <a:r>
              <a:rPr lang="en-US" dirty="0" err="1"/>
              <a:t>QGComp</a:t>
            </a:r>
            <a:endParaRPr lang="en-US" dirty="0"/>
          </a:p>
          <a:p>
            <a:r>
              <a:rPr lang="en-US" dirty="0"/>
              <a:t>RMSE:</a:t>
            </a:r>
          </a:p>
          <a:p>
            <a:pPr lvl="1"/>
            <a:r>
              <a:rPr lang="en-US" dirty="0"/>
              <a:t>Best: BART, Causal Forest</a:t>
            </a:r>
          </a:p>
          <a:p>
            <a:pPr lvl="1"/>
            <a:r>
              <a:rPr lang="en-US" dirty="0"/>
              <a:t>Worst: GAM2, </a:t>
            </a:r>
            <a:r>
              <a:rPr lang="en-US" dirty="0" err="1"/>
              <a:t>QGComp</a:t>
            </a:r>
            <a:r>
              <a:rPr lang="en-US" dirty="0"/>
              <a:t>, BKMR1</a:t>
            </a:r>
          </a:p>
          <a:p>
            <a:r>
              <a:rPr lang="en-US" dirty="0"/>
              <a:t>Coverage: </a:t>
            </a:r>
          </a:p>
          <a:p>
            <a:pPr lvl="1"/>
            <a:r>
              <a:rPr lang="en-US" dirty="0"/>
              <a:t>Best: BKMR1, GAM1, </a:t>
            </a:r>
            <a:r>
              <a:rPr lang="en-US" dirty="0" err="1"/>
              <a:t>QGComp</a:t>
            </a:r>
            <a:endParaRPr lang="en-US" dirty="0"/>
          </a:p>
          <a:p>
            <a:pPr lvl="1"/>
            <a:r>
              <a:rPr lang="en-US" dirty="0"/>
              <a:t>Worst: BKMR2, Causal Forest, Super Learner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7A785-4B6C-9648-5A29-4648E516C259}"/>
              </a:ext>
            </a:extLst>
          </p:cNvPr>
          <p:cNvSpPr txBox="1">
            <a:spLocks/>
          </p:cNvSpPr>
          <p:nvPr/>
        </p:nvSpPr>
        <p:spPr>
          <a:xfrm>
            <a:off x="6567948" y="1600205"/>
            <a:ext cx="5968181" cy="4673595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>
            <a:lvl1pPr marL="342860" indent="-342860" algn="l" defTabSz="914292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rgbClr val="286FB7"/>
                </a:solidFill>
                <a:effectLst/>
                <a:latin typeface="Avenir" panose="02000503020000020003" pitchFamily="2" charset="0"/>
                <a:ea typeface="+mn-ea"/>
                <a:cs typeface="+mn-cs"/>
              </a:defRPr>
            </a:lvl1pPr>
            <a:lvl2pPr marL="742862" marR="0" indent="-285717" algn="l" defTabSz="914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rgbClr val="389DAA"/>
                </a:solidFill>
                <a:effectLst/>
                <a:latin typeface="Avenir" panose="02000503020000020003" pitchFamily="2" charset="0"/>
                <a:ea typeface="+mn-ea"/>
                <a:cs typeface="+mn-cs"/>
              </a:defRPr>
            </a:lvl2pPr>
            <a:lvl3pPr marL="1142865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3pPr>
            <a:lvl4pPr marL="1600012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4pPr>
            <a:lvl5pPr marL="2057158" marR="0" indent="-228573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6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5pPr>
            <a:lvl6pPr marL="2514304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0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7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2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Complex Exposures, Complex Confounding:</a:t>
            </a:r>
          </a:p>
          <a:p>
            <a:r>
              <a:rPr lang="en-US" dirty="0"/>
              <a:t>Relative Bias</a:t>
            </a:r>
          </a:p>
          <a:p>
            <a:pPr lvl="1"/>
            <a:r>
              <a:rPr lang="en-US" dirty="0"/>
              <a:t>Best: GAM1, Linear, BART</a:t>
            </a:r>
          </a:p>
          <a:p>
            <a:pPr lvl="1"/>
            <a:r>
              <a:rPr lang="en-US" dirty="0"/>
              <a:t>Worst: GAM2, </a:t>
            </a:r>
            <a:r>
              <a:rPr lang="en-US" dirty="0" err="1"/>
              <a:t>QGComp</a:t>
            </a:r>
            <a:r>
              <a:rPr lang="en-US" dirty="0"/>
              <a:t>, BKMR1</a:t>
            </a:r>
          </a:p>
          <a:p>
            <a:r>
              <a:rPr lang="en-US" dirty="0"/>
              <a:t>RMSE:</a:t>
            </a:r>
          </a:p>
          <a:p>
            <a:pPr lvl="1"/>
            <a:r>
              <a:rPr lang="en-US" dirty="0"/>
              <a:t>Best: BART, BKMR2</a:t>
            </a:r>
          </a:p>
          <a:p>
            <a:pPr lvl="1"/>
            <a:r>
              <a:rPr lang="en-US" dirty="0"/>
              <a:t>Worst: GAM2, </a:t>
            </a:r>
            <a:r>
              <a:rPr lang="en-US" dirty="0" err="1"/>
              <a:t>QGComp</a:t>
            </a:r>
            <a:r>
              <a:rPr lang="en-US" dirty="0"/>
              <a:t>, BKMR1</a:t>
            </a:r>
          </a:p>
          <a:p>
            <a:r>
              <a:rPr lang="en-US" dirty="0"/>
              <a:t>Coverage: </a:t>
            </a:r>
          </a:p>
          <a:p>
            <a:pPr lvl="1"/>
            <a:r>
              <a:rPr lang="en-US" dirty="0"/>
              <a:t>Best: BKMR1, BART, </a:t>
            </a:r>
            <a:r>
              <a:rPr lang="en-US" dirty="0" err="1"/>
              <a:t>QGComp</a:t>
            </a:r>
            <a:endParaRPr lang="en-US" dirty="0"/>
          </a:p>
          <a:p>
            <a:pPr lvl="1"/>
            <a:r>
              <a:rPr lang="en-US" dirty="0"/>
              <a:t>Worst: Causal Forest, Super Learner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75EE5D-80DB-BF90-CB64-AC4252545FDB}"/>
              </a:ext>
            </a:extLst>
          </p:cNvPr>
          <p:cNvCxnSpPr>
            <a:cxnSpLocks/>
          </p:cNvCxnSpPr>
          <p:nvPr/>
        </p:nvCxnSpPr>
        <p:spPr>
          <a:xfrm>
            <a:off x="6388596" y="1601771"/>
            <a:ext cx="0" cy="335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34AB49-ADE3-E0BA-F63E-045FBB2DB4A6}"/>
              </a:ext>
            </a:extLst>
          </p:cNvPr>
          <p:cNvSpPr/>
          <p:nvPr/>
        </p:nvSpPr>
        <p:spPr>
          <a:xfrm>
            <a:off x="409904" y="5486399"/>
            <a:ext cx="11526456" cy="97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/>
                </a:solidFill>
              </a:rPr>
              <a:t>BART may provide the best balance re: bias/variance tradeoff in cases with simple exposure profile, </a:t>
            </a:r>
          </a:p>
          <a:p>
            <a:pPr algn="ctr"/>
            <a:r>
              <a:rPr lang="en-US" sz="1500" dirty="0">
                <a:solidFill>
                  <a:schemeClr val="bg2"/>
                </a:solidFill>
              </a:rPr>
              <a:t>whereas BKMR (w/ confounders specified in kernel function) may do the same in cases with complex exposure profiles…</a:t>
            </a:r>
            <a:br>
              <a:rPr lang="en-US" sz="1500" dirty="0">
                <a:solidFill>
                  <a:schemeClr val="bg2"/>
                </a:solidFill>
              </a:rPr>
            </a:br>
            <a:endParaRPr lang="en-US" sz="1500" dirty="0">
              <a:solidFill>
                <a:schemeClr val="bg2"/>
              </a:solidFill>
            </a:endParaRPr>
          </a:p>
          <a:p>
            <a:pPr algn="ctr"/>
            <a:r>
              <a:rPr lang="en-US" sz="1500" b="1" dirty="0">
                <a:solidFill>
                  <a:schemeClr val="bg2"/>
                </a:solidFill>
              </a:rPr>
              <a:t>HOWEVER: ultimately, no single method consistently and accurately controls for confounding in these settings</a:t>
            </a:r>
          </a:p>
        </p:txBody>
      </p:sp>
    </p:spTree>
    <p:extLst>
      <p:ext uri="{BB962C8B-B14F-4D97-AF65-F5344CB8AC3E}">
        <p14:creationId xmlns:p14="http://schemas.microsoft.com/office/powerpoint/2010/main" val="386597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E8A-E579-E0BC-BF09-2A0E9C69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660C-0B33-9499-FAA0-9EB9D38D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If our advice is to use multiple models to triangulate upon point estimates for individual metal and mixture effects, which methods minimize relative bias?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Methods attempted:</a:t>
            </a:r>
          </a:p>
          <a:p>
            <a:r>
              <a:rPr lang="en-US" dirty="0"/>
              <a:t>Model averaging</a:t>
            </a:r>
          </a:p>
          <a:p>
            <a:pPr lvl="1"/>
            <a:r>
              <a:rPr lang="en-US" dirty="0"/>
              <a:t>Mean / median across model means / medians (across datasets)</a:t>
            </a:r>
          </a:p>
          <a:p>
            <a:r>
              <a:rPr lang="en-US" dirty="0"/>
              <a:t>Model weighting</a:t>
            </a:r>
          </a:p>
          <a:p>
            <a:pPr lvl="1"/>
            <a:r>
              <a:rPr lang="en-US" dirty="0"/>
              <a:t>Weight by individual model distance from inter-model mean / median, for each metal</a:t>
            </a:r>
          </a:p>
          <a:p>
            <a:pPr lvl="1"/>
            <a:r>
              <a:rPr lang="en-US" dirty="0"/>
              <a:t>Weight by individual model distance from inter-model mean / median, summed over metals</a:t>
            </a:r>
          </a:p>
          <a:p>
            <a:r>
              <a:rPr lang="en-US" dirty="0"/>
              <a:t>Model weighting with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/>
              <a:t>Same as above, but restrict to top 3 or 5 models on the above metric</a:t>
            </a:r>
          </a:p>
          <a:p>
            <a:pPr lvl="1"/>
            <a:r>
              <a:rPr lang="en-US" dirty="0"/>
              <a:t>Same as above, but restrict to some tolerance (e.g. 0.5 or 1 SD) on the above metric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25B6-79F1-6C4F-7BE6-3F37E7BDC89C}"/>
              </a:ext>
            </a:extLst>
          </p:cNvPr>
          <p:cNvSpPr/>
          <p:nvPr/>
        </p:nvSpPr>
        <p:spPr>
          <a:xfrm>
            <a:off x="409904" y="5791200"/>
            <a:ext cx="1152645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2"/>
                </a:solidFill>
              </a:rPr>
              <a:t>Overall, incorporating the “wisdom of crowds” through sheer model averaging provides estimates with sufficiently low (or, in some cases, lower) bias compared to weighting methods – but still more biased than the best individual models</a:t>
            </a:r>
            <a:endParaRPr lang="en-US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6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401E-4FBC-CE97-C657-43AE736C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0F5D-50D0-3735-2544-CB5ED216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1161986" cy="46735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Stochastic</a:t>
            </a:r>
            <a:r>
              <a:rPr lang="en-US" dirty="0"/>
              <a:t> interventions (e.g. new estimand based on shift in metal distribution using MCMC)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Dose-response</a:t>
            </a:r>
            <a:r>
              <a:rPr lang="en-US" dirty="0"/>
              <a:t> curves / PDPs &amp; related measures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Additional </a:t>
            </a:r>
            <a:r>
              <a:rPr lang="en-US" b="1" dirty="0"/>
              <a:t>scenarios</a:t>
            </a:r>
            <a:r>
              <a:rPr lang="en-US" dirty="0"/>
              <a:t> (e.g. vary collinearity, metal skewness, functional form complexity, metal-confounder relationships, etc.)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Simulations with </a:t>
            </a:r>
            <a:r>
              <a:rPr lang="en-US" b="1" dirty="0"/>
              <a:t>more datasets </a:t>
            </a:r>
            <a:r>
              <a:rPr lang="en-US" dirty="0"/>
              <a:t>and </a:t>
            </a:r>
            <a:r>
              <a:rPr lang="en-US" b="1" dirty="0"/>
              <a:t>more bootstrapping </a:t>
            </a:r>
            <a:r>
              <a:rPr lang="en-US" dirty="0"/>
              <a:t>(e.g. 400-500 datasets, 100 bootstraps per dataset…but cluster was quite unstable – thanks for troubleshooting, @</a:t>
            </a:r>
            <a:r>
              <a:rPr lang="en-US" dirty="0" err="1"/>
              <a:t>Zilan</a:t>
            </a:r>
            <a:r>
              <a:rPr lang="en-US" dirty="0"/>
              <a:t>!)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Vary model </a:t>
            </a:r>
            <a:r>
              <a:rPr lang="en-US" b="1" dirty="0"/>
              <a:t>hyperparameters</a:t>
            </a:r>
            <a:r>
              <a:rPr lang="en-US" dirty="0"/>
              <a:t> and </a:t>
            </a:r>
            <a:r>
              <a:rPr lang="en-US" b="1" dirty="0"/>
              <a:t>variable selection </a:t>
            </a:r>
            <a:r>
              <a:rPr lang="en-US" dirty="0"/>
              <a:t>methods (e.g. hierarchical)</a:t>
            </a:r>
          </a:p>
          <a:p>
            <a:endParaRPr lang="en-US" dirty="0"/>
          </a:p>
          <a:p>
            <a:r>
              <a:rPr lang="en-US" dirty="0"/>
              <a:t>Additional </a:t>
            </a:r>
            <a:r>
              <a:rPr lang="en-US" b="1" dirty="0"/>
              <a:t>models</a:t>
            </a:r>
            <a:r>
              <a:rPr lang="en-US" dirty="0"/>
              <a:t> (e.g. </a:t>
            </a:r>
            <a:r>
              <a:rPr lang="en-US" dirty="0" err="1"/>
              <a:t>CVtreeMLE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Further work on </a:t>
            </a:r>
            <a:r>
              <a:rPr lang="en-US" b="1" dirty="0"/>
              <a:t>ensembles</a:t>
            </a:r>
            <a:r>
              <a:rPr lang="en-US" dirty="0"/>
              <a:t> (e.g. Bayesian model averaging, checking on validation sets)</a:t>
            </a:r>
          </a:p>
          <a:p>
            <a:endParaRPr lang="en-US" dirty="0"/>
          </a:p>
          <a:p>
            <a:r>
              <a:rPr lang="en-US" dirty="0"/>
              <a:t>Test findings on </a:t>
            </a:r>
            <a:r>
              <a:rPr lang="en-US" b="1" dirty="0"/>
              <a:t>real-world data </a:t>
            </a:r>
            <a:r>
              <a:rPr lang="en-US" dirty="0"/>
              <a:t>(e.g. Strong Heart Study)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to BKMR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FF6A8-C24C-5A48-9CF2-88B18646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Flexible, non-parametric way to detect and estimate effects of individual exposures, groups of exposures, or an overall mixture on observed (health) effects</a:t>
            </a:r>
          </a:p>
          <a:p>
            <a:r>
              <a:rPr lang="en-US" dirty="0"/>
              <a:t>Can accommodate nonlinear and non-additive effects of multivariate exposure set</a:t>
            </a:r>
          </a:p>
          <a:p>
            <a:r>
              <a:rPr lang="en-US" dirty="0"/>
              <a:t>Models exposures through a kernel function, frequently Gaussian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= outcome, h = flexible function of predictors Z, X = covariate set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Kernel function shrinks estimated health effects of similar </a:t>
            </a:r>
            <a:r>
              <a:rPr lang="en-US" dirty="0" err="1"/>
              <a:t>i</a:t>
            </a:r>
            <a:r>
              <a:rPr lang="en-US" dirty="0"/>
              <a:t> (exposure profiles) towards each other, implicitly operating a variable selection procedure by allowing some weights to be 0</a:t>
            </a:r>
          </a:p>
          <a:p>
            <a:r>
              <a:rPr lang="en-US" dirty="0"/>
              <a:t>Prior information could be specified on the model parameters for Bayesian technique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C3751-283A-9874-B738-7D6A8C2D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32" y="2918068"/>
            <a:ext cx="4578406" cy="70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BE30E-2EEC-7BD2-B378-6165D1BC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16" y="4172274"/>
            <a:ext cx="4305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00C5-4471-461B-CA84-36B75C64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31CB-B305-4D32-2189-234DA694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33" y="1336348"/>
            <a:ext cx="11582401" cy="3907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BKMR was originally published by Bobb &amp; Valeri in 2015:</a:t>
            </a:r>
          </a:p>
          <a:p>
            <a:r>
              <a:rPr lang="en-US" sz="1900" dirty="0"/>
              <a:t>Generated 300 datasets of 100 observations each</a:t>
            </a:r>
          </a:p>
          <a:p>
            <a:r>
              <a:rPr lang="en-US" sz="1900" dirty="0"/>
              <a:t>Total mixture components: M = (3, 13)</a:t>
            </a:r>
          </a:p>
          <a:p>
            <a:r>
              <a:rPr lang="en-US" sz="1900" dirty="0"/>
              <a:t>One confounder</a:t>
            </a:r>
          </a:p>
          <a:p>
            <a:r>
              <a:rPr lang="en-US" sz="1900" dirty="0"/>
              <a:t>Health outcome dependent on a subset Q &lt; M of available exposure variables, but not on a confounding covariate set</a:t>
            </a:r>
          </a:p>
          <a:p>
            <a:r>
              <a:rPr lang="en-US" sz="1900" dirty="0"/>
              <a:t>Performance unclear if confounders are included in the hinge function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As it turns out, almost all ML methods used in EHS for mixture studies have remained unchallenged in simulation studies by complex confounding structure</a:t>
            </a:r>
          </a:p>
          <a:p>
            <a:r>
              <a:rPr lang="en-US" sz="1900" dirty="0"/>
              <a:t>Lack of clarity in how methods perform in such contexts </a:t>
            </a:r>
            <a:r>
              <a:rPr lang="en-US" sz="1900" dirty="0">
                <a:sym typeface="Wingdings" pitchFamily="2" charset="2"/>
              </a:rPr>
              <a:t> which models to apply to the data?</a:t>
            </a:r>
          </a:p>
          <a:p>
            <a:r>
              <a:rPr lang="en-US" sz="1900" dirty="0">
                <a:sym typeface="Wingdings" pitchFamily="2" charset="2"/>
              </a:rPr>
              <a:t>Risk using sub-optimal techniques for effect estimation without proper evaluation in a controlled setting (and non-parametric techniques in particular may result in non-reproducible findings)</a:t>
            </a:r>
          </a:p>
          <a:p>
            <a:endParaRPr lang="en-US" sz="19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900" b="1" dirty="0">
                <a:sym typeface="Wingdings" pitchFamily="2" charset="2"/>
              </a:rPr>
              <a:t>Objective: </a:t>
            </a:r>
          </a:p>
          <a:p>
            <a:pPr marL="0" indent="0">
              <a:buNone/>
            </a:pPr>
            <a:r>
              <a:rPr lang="en-US" sz="1900" dirty="0"/>
              <a:t>Compare a variety of traditional and ML methods for evaluating individual exposure and overall mixture effects when complex relationships between exposures, confounders, and outcome are present</a:t>
            </a:r>
          </a:p>
          <a:p>
            <a:pPr marL="0" indent="0">
              <a:buNone/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760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C5C9-C493-A48B-41AC-9434762D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Statistical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03941-FBEE-236F-2A5E-2865E2566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8421"/>
              </p:ext>
            </p:extLst>
          </p:nvPr>
        </p:nvGraphicFramePr>
        <p:xfrm>
          <a:off x="247204" y="1314890"/>
          <a:ext cx="11655061" cy="4541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551">
                  <a:extLst>
                    <a:ext uri="{9D8B030D-6E8A-4147-A177-3AD203B41FA5}">
                      <a16:colId xmlns:a16="http://schemas.microsoft.com/office/drawing/2014/main" val="1986784406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423160948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3708779106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308856519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64701477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3358348948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193129603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1460206282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1561306061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894674140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3732037994"/>
                    </a:ext>
                  </a:extLst>
                </a:gridCol>
              </a:tblGrid>
              <a:tr h="319171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BKMR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Quantile G-Computation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Causal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Super Learner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6488"/>
                  </a:ext>
                </a:extLst>
              </a:tr>
              <a:tr h="196413"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Required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4866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Continuous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53533"/>
                  </a:ext>
                </a:extLst>
              </a:tr>
              <a:tr h="44192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Multiple continuous exposures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368863"/>
                  </a:ext>
                </a:extLst>
              </a:tr>
              <a:tr h="564687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Nonlinear and interaction effects on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17792"/>
                  </a:ext>
                </a:extLst>
              </a:tr>
              <a:tr h="36195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Inference (point estimates + CIs)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09847"/>
                  </a:ext>
                </a:extLst>
              </a:tr>
              <a:tr h="44192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Automated functional form of covariates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425654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Implementable in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00122"/>
                  </a:ext>
                </a:extLst>
              </a:tr>
              <a:tr h="196413">
                <a:tc gridSpan="6"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Preferred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11899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Non- or semi-parametric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1675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Variable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474760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Popular in EHS mixture studies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06924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92CED9-1239-C3F3-D14D-2D977186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03" y="6003856"/>
            <a:ext cx="11655061" cy="473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b="1" dirty="0"/>
              <a:t>Other methods evaluated: </a:t>
            </a:r>
            <a:r>
              <a:rPr lang="en-US" sz="1350" dirty="0"/>
              <a:t>TMLE, WQS regression, LASSO, Ridge regression, BSTARSS, logistic regression, (Bayesian non-parametric) non-negative matrix factorization, (Bayesian) factor analysis</a:t>
            </a:r>
            <a:r>
              <a:rPr lang="en-US" sz="1350" b="1" dirty="0"/>
              <a:t>, </a:t>
            </a:r>
            <a:r>
              <a:rPr lang="en-US" sz="1350" dirty="0"/>
              <a:t>(Sparse) PLSR, Bagging, Boosting, PCA, cluster analysis, SVM, regression trees (CIT or CART)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3744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791-C17A-5BFC-BB4D-A55972CC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4539-9ABF-CB52-120D-B4BBC1D2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generation:</a:t>
            </a:r>
          </a:p>
          <a:p>
            <a:r>
              <a:rPr lang="en-US" dirty="0"/>
              <a:t>2 scenarios with identical datasets except for specification of the outcome</a:t>
            </a:r>
          </a:p>
          <a:p>
            <a:r>
              <a:rPr lang="en-US" dirty="0"/>
              <a:t>200 datasets per scenario</a:t>
            </a:r>
          </a:p>
          <a:p>
            <a:r>
              <a:rPr lang="en-US" dirty="0"/>
              <a:t>10 exposures, 5 confounders, &amp; 1 outcome</a:t>
            </a:r>
          </a:p>
          <a:p>
            <a:r>
              <a:rPr lang="en-US" dirty="0"/>
              <a:t>For exposures and confounders, closely mimic parameters from the Strong Heart Study </a:t>
            </a:r>
            <a:r>
              <a:rPr lang="en-US" b="1" dirty="0"/>
              <a:t>(thanks Melanie!) </a:t>
            </a:r>
            <a:r>
              <a:rPr lang="en-US" dirty="0"/>
              <a:t>&amp; extend to increase dimensionality</a:t>
            </a:r>
          </a:p>
          <a:p>
            <a:r>
              <a:rPr lang="en-US" dirty="0"/>
              <a:t>Induce moderate multicollinearity &amp; add noise for variation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EC59B-DF24-0520-E534-C10C47AA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26" y="3360501"/>
            <a:ext cx="3405964" cy="32181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9F5E7E-003A-085C-E2DD-53224D9A9795}"/>
              </a:ext>
            </a:extLst>
          </p:cNvPr>
          <p:cNvSpPr txBox="1">
            <a:spLocks/>
          </p:cNvSpPr>
          <p:nvPr/>
        </p:nvSpPr>
        <p:spPr>
          <a:xfrm>
            <a:off x="297710" y="4716394"/>
            <a:ext cx="10972800" cy="4673595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>
            <a:lvl1pPr marL="342860" indent="-342860" algn="l" defTabSz="914292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rgbClr val="286FB7"/>
                </a:solidFill>
                <a:effectLst/>
                <a:latin typeface="Avenir" panose="02000503020000020003" pitchFamily="2" charset="0"/>
                <a:ea typeface="+mn-ea"/>
                <a:cs typeface="+mn-cs"/>
              </a:defRPr>
            </a:lvl1pPr>
            <a:lvl2pPr marL="742862" marR="0" indent="-285717" algn="l" defTabSz="914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rgbClr val="389DAA"/>
                </a:solidFill>
                <a:effectLst/>
                <a:latin typeface="Avenir" panose="02000503020000020003" pitchFamily="2" charset="0"/>
                <a:ea typeface="+mn-ea"/>
                <a:cs typeface="+mn-cs"/>
              </a:defRPr>
            </a:lvl2pPr>
            <a:lvl3pPr marL="1142865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3pPr>
            <a:lvl4pPr marL="1600012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4pPr>
            <a:lvl5pPr marL="2057158" marR="0" indent="-228573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6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5pPr>
            <a:lvl6pPr marL="2514304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0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7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2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Intra-exposure correlations generally ranging from 0.3 to 0.5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Exposure-confounder correlations vary widely, generally from -0.2 to 0.4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055E892-ADE4-DCEB-E803-B3EFE0E55478}"/>
              </a:ext>
            </a:extLst>
          </p:cNvPr>
          <p:cNvSpPr/>
          <p:nvPr/>
        </p:nvSpPr>
        <p:spPr>
          <a:xfrm>
            <a:off x="8750595" y="4748293"/>
            <a:ext cx="467833" cy="61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533-A63B-B9F8-2640-FB79E12F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7352-1674-45B7-89A6-2BEB14FE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 #1: </a:t>
            </a:r>
          </a:p>
          <a:p>
            <a:r>
              <a:rPr lang="en-US" dirty="0"/>
              <a:t>Simple exposures (M1-M5 only)</a:t>
            </a:r>
          </a:p>
          <a:p>
            <a:r>
              <a:rPr lang="en-US" dirty="0"/>
              <a:t>Complex confounding (C1-C5)</a:t>
            </a:r>
          </a:p>
          <a:p>
            <a:r>
              <a:rPr lang="en-US" dirty="0"/>
              <a:t>Moderate multicollinearity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Scenario #2: </a:t>
            </a:r>
          </a:p>
          <a:p>
            <a:r>
              <a:rPr lang="en-US" dirty="0"/>
              <a:t>Confounders specified identically to Scenario #1</a:t>
            </a:r>
          </a:p>
          <a:p>
            <a:r>
              <a:rPr lang="en-US" dirty="0"/>
              <a:t>Only change is in how exposure set is specified in outcome’s functional form</a:t>
            </a:r>
          </a:p>
          <a:p>
            <a:r>
              <a:rPr lang="en-US" dirty="0"/>
              <a:t>Additional exposure-confounder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8D5EB-7663-8949-0F28-B63D708E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9" y="3117671"/>
            <a:ext cx="11843685" cy="47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2BDFA-DADF-3809-E040-5CE4D77D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9" y="5838578"/>
            <a:ext cx="11843684" cy="3686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11502B-58B3-51D9-095D-B4072D7E8885}"/>
              </a:ext>
            </a:extLst>
          </p:cNvPr>
          <p:cNvSpPr/>
          <p:nvPr/>
        </p:nvSpPr>
        <p:spPr>
          <a:xfrm>
            <a:off x="1031358" y="5656521"/>
            <a:ext cx="4359349" cy="712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D3D92-B657-AD3C-553A-EC528B6E7FE8}"/>
              </a:ext>
            </a:extLst>
          </p:cNvPr>
          <p:cNvSpPr/>
          <p:nvPr/>
        </p:nvSpPr>
        <p:spPr>
          <a:xfrm>
            <a:off x="10675087" y="5656521"/>
            <a:ext cx="1365055" cy="7123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46AB-440E-9315-37AC-70847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Estimand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B980-3F2D-F8E6-072B-BC26C0E6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primary effects of interest:</a:t>
            </a:r>
          </a:p>
          <a:p>
            <a:pPr lvl="1"/>
            <a:r>
              <a:rPr lang="en-US" dirty="0"/>
              <a:t>Individual mixture component on continuous outcome Y</a:t>
            </a:r>
          </a:p>
          <a:p>
            <a:pPr lvl="1"/>
            <a:r>
              <a:rPr lang="en-US" dirty="0"/>
              <a:t>Complete mixture on continuous outcome Y</a:t>
            </a:r>
          </a:p>
          <a:p>
            <a:r>
              <a:rPr lang="en-US" dirty="0"/>
              <a:t>Causal estimand = change in mean of outcome Y when the exposure changes from one value to another (static; fixed intervention)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individual mixture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complete mixture: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261E4-1563-5FD8-2A0E-79F1395F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64" y="3937002"/>
            <a:ext cx="6776671" cy="723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D341C-6E5F-7CA7-6EFB-6CBE14B9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29" y="5458591"/>
            <a:ext cx="5901339" cy="6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7CCA-5DDC-2378-CEB0-8847AF65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68A330-C908-A573-5503-B88BC7F352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391031"/>
                  </p:ext>
                </p:extLst>
              </p:nvPr>
            </p:nvGraphicFramePr>
            <p:xfrm>
              <a:off x="609599" y="1579878"/>
              <a:ext cx="10972800" cy="464224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28194">
                      <a:extLst>
                        <a:ext uri="{9D8B030D-6E8A-4147-A177-3AD203B41FA5}">
                          <a16:colId xmlns:a16="http://schemas.microsoft.com/office/drawing/2014/main" val="505741623"/>
                        </a:ext>
                      </a:extLst>
                    </a:gridCol>
                    <a:gridCol w="5087006">
                      <a:extLst>
                        <a:ext uri="{9D8B030D-6E8A-4147-A177-3AD203B41FA5}">
                          <a16:colId xmlns:a16="http://schemas.microsoft.com/office/drawing/2014/main" val="2635741966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1210678"/>
                        </a:ext>
                      </a:extLst>
                    </a:gridCol>
                  </a:tblGrid>
                  <a:tr h="69307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81579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Relative bias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Distribution of bias of estimated effect as a proportion of true effect across datasets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𝑡𝑟𝑢𝑡h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𝑒𝑠𝑡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)/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681665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Distribution of variance of estimates from bootstrap samples in each 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2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𝑡𝑟𝑢𝑡h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2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6274199"/>
                      </a:ext>
                    </a:extLst>
                  </a:tr>
                  <a:tr h="1039256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Coverage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Fraction of confidence intervals, estimated through bootstrapping in a given dataset, that include true effect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kern="1200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400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400</m:t>
                                  </m:r>
                                </m:sup>
                              </m:sSubSup>
                              <m:r>
                                <a:rPr lang="en-US" sz="1800" i="1" kern="12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lang="en-US" sz="1800" i="1" kern="12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𝑙𝑙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𝑡𝑟𝑢𝑡h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𝑢𝑙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2757413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Square root of summed squared error averaged across datasets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√</m:t>
                              </m:r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400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400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2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kern="12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𝑡𝑟𝑢𝑡h</m:t>
                                          </m:r>
                                        </m:sub>
                                      </m:sSub>
                                      <m:r>
                                        <a:rPr lang="en-US" sz="1800" i="1" kern="12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kern="12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chemeClr val="bg2"/>
                              </a:solidFill>
                              <a:effectLst/>
                            </a:rPr>
                            <a:t> 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2054343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Average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Average time to run a particular type of model on a given dataset with 25 bootstraps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kern="1200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400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kern="12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400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416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68A330-C908-A573-5503-B88BC7F352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391031"/>
                  </p:ext>
                </p:extLst>
              </p:nvPr>
            </p:nvGraphicFramePr>
            <p:xfrm>
              <a:off x="609599" y="1579878"/>
              <a:ext cx="10972800" cy="464224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28194">
                      <a:extLst>
                        <a:ext uri="{9D8B030D-6E8A-4147-A177-3AD203B41FA5}">
                          <a16:colId xmlns:a16="http://schemas.microsoft.com/office/drawing/2014/main" val="505741623"/>
                        </a:ext>
                      </a:extLst>
                    </a:gridCol>
                    <a:gridCol w="5087006">
                      <a:extLst>
                        <a:ext uri="{9D8B030D-6E8A-4147-A177-3AD203B41FA5}">
                          <a16:colId xmlns:a16="http://schemas.microsoft.com/office/drawing/2014/main" val="2635741966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1210678"/>
                        </a:ext>
                      </a:extLst>
                    </a:gridCol>
                  </a:tblGrid>
                  <a:tr h="69307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81579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Relative bias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Distribution of bias of estimated effect as a proportion of true effect across datasets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7" t="-100000" r="-1042" b="-4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81665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Distribution of variance of estimates from bootstrap samples in each 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7" t="-200000" r="-1042" b="-3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274199"/>
                      </a:ext>
                    </a:extLst>
                  </a:tr>
                  <a:tr h="1039256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Coverage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Fraction of confidence intervals, estimated through bootstrapping in a given dataset, that include true effect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7" t="-208537" r="-1042" b="-14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2757413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Square root of summed squared error averaged across datasets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7" t="-436207" r="-104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054343"/>
                      </a:ext>
                    </a:extLst>
                  </a:tr>
                  <a:tr h="72747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Average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2"/>
                              </a:solidFill>
                            </a:rPr>
                            <a:t>Average time to run a particular type of model on a given dataset with 25 bootstraps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7" t="-545614" r="-1042" b="-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4164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749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FBCB-BF3D-790B-E9B1-F0EBB497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Relative Bias Comparison (Individual Metals)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A069E-AD28-0CAC-AF2B-14F2259C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17" y="1240698"/>
            <a:ext cx="8016766" cy="52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2243"/>
      </p:ext>
    </p:extLst>
  </p:cSld>
  <p:clrMapOvr>
    <a:masterClrMapping/>
  </p:clrMapOvr>
</p:sld>
</file>

<file path=ppt/theme/theme1.xml><?xml version="1.0" encoding="utf-8"?>
<a:theme xmlns:a="http://schemas.openxmlformats.org/drawingml/2006/main" name="6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F1FA601FFA14A8D452CB037BC5DAB" ma:contentTypeVersion="13" ma:contentTypeDescription="Create a new document." ma:contentTypeScope="" ma:versionID="eff80913c79f5b7a8635f9eaf00f3a19">
  <xsd:schema xmlns:xsd="http://www.w3.org/2001/XMLSchema" xmlns:xs="http://www.w3.org/2001/XMLSchema" xmlns:p="http://schemas.microsoft.com/office/2006/metadata/properties" xmlns:ns3="bb6dcc3c-fe6c-4fe4-a172-0a88a6d510a2" xmlns:ns4="ec7ce5cb-709e-4fe0-a46a-ae828e38cdac" targetNamespace="http://schemas.microsoft.com/office/2006/metadata/properties" ma:root="true" ma:fieldsID="4bc2900f5b82539adbc7bd74c270045d" ns3:_="" ns4:_="">
    <xsd:import namespace="bb6dcc3c-fe6c-4fe4-a172-0a88a6d510a2"/>
    <xsd:import namespace="ec7ce5cb-709e-4fe0-a46a-ae828e38cda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dcc3c-fe6c-4fe4-a172-0a88a6d510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ce5cb-709e-4fe0-a46a-ae828e38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16E794-4770-4B15-8067-3BB62547E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308570-206F-4AB7-AD2F-E1621B46E714}">
  <ds:schemaRefs>
    <ds:schemaRef ds:uri="bb6dcc3c-fe6c-4fe4-a172-0a88a6d510a2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c7ce5cb-709e-4fe0-a46a-ae828e38cdac"/>
  </ds:schemaRefs>
</ds:datastoreItem>
</file>

<file path=customXml/itemProps3.xml><?xml version="1.0" encoding="utf-8"?>
<ds:datastoreItem xmlns:ds="http://schemas.openxmlformats.org/officeDocument/2006/customXml" ds:itemID="{8316F1E6-946B-489B-9DF6-2A0236DD1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dcc3c-fe6c-4fe4-a172-0a88a6d510a2"/>
    <ds:schemaRef ds:uri="ec7ce5cb-709e-4fe0-a46a-ae828e38c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1465</Words>
  <Application>Microsoft Macintosh PowerPoint</Application>
  <PresentationFormat>Widescreen</PresentationFormat>
  <Paragraphs>300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</vt:lpstr>
      <vt:lpstr>Calibri</vt:lpstr>
      <vt:lpstr>Cambria Math</vt:lpstr>
      <vt:lpstr>Circular Std Book</vt:lpstr>
      <vt:lpstr>Gill Sans MT</vt:lpstr>
      <vt:lpstr>Tw Cen MT Condensed</vt:lpstr>
      <vt:lpstr>6_sos_1</vt:lpstr>
      <vt:lpstr>Evaluating Model Performance in the Estimation of Health Effects from Complex Environmental Mixtures: A Simulation Study</vt:lpstr>
      <vt:lpstr>Quick Intro to BKMR</vt:lpstr>
      <vt:lpstr>Motivation</vt:lpstr>
      <vt:lpstr>Selection of Statistical Methods</vt:lpstr>
      <vt:lpstr>Simulation Study: Data Generation</vt:lpstr>
      <vt:lpstr>Simulation Study: Scenarios</vt:lpstr>
      <vt:lpstr>Estimand of Interest</vt:lpstr>
      <vt:lpstr>Primary Performance Metrics</vt:lpstr>
      <vt:lpstr>Ex. Relative Bias Comparison (Individual Metals)</vt:lpstr>
      <vt:lpstr>Ex. Relative Bias Comparison (Metal Mixture)</vt:lpstr>
      <vt:lpstr>Ex. Metal Mixture: BKMR1 vs. BKMR2)</vt:lpstr>
      <vt:lpstr>Other Metric Examples</vt:lpstr>
      <vt:lpstr>The Best and the Worst (Examples): Relative Bias</vt:lpstr>
      <vt:lpstr>Comparing Models</vt:lpstr>
      <vt:lpstr>Model Ensembles</vt:lpstr>
      <vt:lpstr>Future Work &amp; Extensions</vt:lpstr>
    </vt:vector>
  </TitlesOfParts>
  <Company>Columbia University - MSPH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DOCTORAL VISIT DAY!</dc:title>
  <dc:creator>Herrera, Justine</dc:creator>
  <cp:lastModifiedBy>Katz, Zachary A.</cp:lastModifiedBy>
  <cp:revision>15</cp:revision>
  <dcterms:created xsi:type="dcterms:W3CDTF">2021-02-03T13:50:06Z</dcterms:created>
  <dcterms:modified xsi:type="dcterms:W3CDTF">2023-04-03T18:54:06Z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0x010100673F1FA601FFA14A8D452CB037BC5DAB</vt:lpwstr>
  </property>
</Properties>
</file>