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2"/>
  </p:notesMasterIdLst>
  <p:sldIdLst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808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75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3545A9-E407-4511-BBC2-CB05F5B1D1A3}" type="datetimeFigureOut">
              <a:rPr lang="en-US" smtClean="0"/>
              <a:t>4/2/23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859F27-548C-4DAA-9B7A-FDC63DD94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894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4DF5C9D3-6D2C-6E46-B554-698DA4A283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6400" y="2667000"/>
            <a:ext cx="6562124" cy="1981200"/>
          </a:xfrm>
        </p:spPr>
        <p:txBody>
          <a:bodyPr>
            <a:noAutofit/>
          </a:bodyPr>
          <a:lstStyle>
            <a:lvl1pPr algn="r">
              <a:defRPr/>
            </a:lvl1pPr>
          </a:lstStyle>
          <a:p>
            <a:r>
              <a:rPr lang="en-US" sz="4000" dirty="0">
                <a:latin typeface="Avenir" panose="02000503020000020003" pitchFamily="2" charset="0"/>
                <a:ea typeface="Tahoma" panose="020B0604030504040204" pitchFamily="34" charset="0"/>
                <a:cs typeface="Arial" panose="020B0604020202020204" pitchFamily="34" charset="0"/>
              </a:rPr>
              <a:t>TITLE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6CF6FE3A-8F5A-4043-95AB-8317712006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04292" y="5119001"/>
            <a:ext cx="8534400" cy="762000"/>
          </a:xfrm>
        </p:spPr>
        <p:txBody>
          <a:bodyPr>
            <a:noAutofit/>
          </a:bodyPr>
          <a:lstStyle>
            <a:lvl1pPr marL="0" indent="0" algn="r">
              <a:buNone/>
              <a:defRPr/>
            </a:lvl1pPr>
          </a:lstStyle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Avenir" panose="02000503020000020003" pitchFamily="2" charset="0"/>
                <a:ea typeface="Proxima Nova Rg" charset="0"/>
                <a:cs typeface="Arial" panose="020B0604020202020204" pitchFamily="34" charset="0"/>
              </a:rPr>
              <a:t>(NAME)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Avenir" panose="02000503020000020003" pitchFamily="2" charset="0"/>
                <a:ea typeface="Proxima Nova Rg" charset="0"/>
                <a:cs typeface="Arial" panose="020B0604020202020204" pitchFamily="34" charset="0"/>
              </a:rPr>
              <a:t>Department of Biostatistics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F480859-162C-B64B-9E9D-B2F37C7B101A}"/>
              </a:ext>
            </a:extLst>
          </p:cNvPr>
          <p:cNvSpPr txBox="1"/>
          <p:nvPr userDrawn="1"/>
        </p:nvSpPr>
        <p:spPr>
          <a:xfrm>
            <a:off x="1048685" y="28774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D1FFA70-4307-0F4A-A9EA-279C979698B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654050" y="685800"/>
            <a:ext cx="6794500" cy="566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746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10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46" indent="0">
              <a:buNone/>
              <a:defRPr sz="2800"/>
            </a:lvl2pPr>
            <a:lvl3pPr marL="914292" indent="0">
              <a:buNone/>
              <a:defRPr sz="2400"/>
            </a:lvl3pPr>
            <a:lvl4pPr marL="1371438" indent="0">
              <a:buNone/>
              <a:defRPr sz="2000"/>
            </a:lvl4pPr>
            <a:lvl5pPr marL="1828585" indent="0">
              <a:buNone/>
              <a:defRPr sz="2000"/>
            </a:lvl5pPr>
            <a:lvl6pPr marL="2285730" indent="0">
              <a:buNone/>
              <a:defRPr sz="2000"/>
            </a:lvl6pPr>
            <a:lvl7pPr marL="2742877" indent="0">
              <a:buNone/>
              <a:defRPr sz="2000"/>
            </a:lvl7pPr>
            <a:lvl8pPr marL="3200023" indent="0">
              <a:buNone/>
              <a:defRPr sz="2000"/>
            </a:lvl8pPr>
            <a:lvl9pPr marL="3657169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52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46" indent="0">
              <a:buNone/>
              <a:defRPr sz="1200"/>
            </a:lvl2pPr>
            <a:lvl3pPr marL="914292" indent="0">
              <a:buNone/>
              <a:defRPr sz="1000"/>
            </a:lvl3pPr>
            <a:lvl4pPr marL="1371438" indent="0">
              <a:buNone/>
              <a:defRPr sz="900"/>
            </a:lvl4pPr>
            <a:lvl5pPr marL="1828585" indent="0">
              <a:buNone/>
              <a:defRPr sz="900"/>
            </a:lvl5pPr>
            <a:lvl6pPr marL="2285730" indent="0">
              <a:buNone/>
              <a:defRPr sz="900"/>
            </a:lvl6pPr>
            <a:lvl7pPr marL="2742877" indent="0">
              <a:buNone/>
              <a:defRPr sz="900"/>
            </a:lvl7pPr>
            <a:lvl8pPr marL="3200023" indent="0">
              <a:buNone/>
              <a:defRPr sz="900"/>
            </a:lvl8pPr>
            <a:lvl9pPr marL="365716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45589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97999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10972800" cy="914400"/>
          </a:xfrm>
        </p:spPr>
        <p:txBody>
          <a:bodyPr/>
          <a:lstStyle>
            <a:lvl1pPr algn="l">
              <a:defRPr>
                <a:latin typeface="Circular Std Book" panose="020B0604020101020102" pitchFamily="34" charset="77"/>
                <a:cs typeface="Circular Std Book" panose="020B0604020101020102" pitchFamily="34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5"/>
            <a:ext cx="10972800" cy="4673595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2000">
                <a:latin typeface="Avenir" panose="02000503020000020003" pitchFamily="2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2000">
                <a:solidFill>
                  <a:srgbClr val="389DAA"/>
                </a:solidFill>
                <a:latin typeface="Avenir" panose="02000503020000020003" pitchFamily="2" charset="0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698445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10972800" cy="9144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46400" y="1600205"/>
            <a:ext cx="8636000" cy="4673595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40813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0" y="3060702"/>
            <a:ext cx="10972800" cy="1362075"/>
          </a:xfrm>
          <a:ln>
            <a:noFill/>
          </a:ln>
        </p:spPr>
        <p:txBody>
          <a:bodyPr anchor="b"/>
          <a:lstStyle>
            <a:lvl1pPr algn="l">
              <a:defRPr sz="5400" b="1" cap="all">
                <a:latin typeface="Tw Cen MT Condensed" panose="020B06060201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0" y="4468818"/>
            <a:ext cx="109728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1pPr>
            <a:lvl2pPr marL="45714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29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3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58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3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8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2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16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981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74865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7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46" indent="0">
              <a:buNone/>
              <a:defRPr sz="2000" b="1"/>
            </a:lvl2pPr>
            <a:lvl3pPr marL="914292" indent="0">
              <a:buNone/>
              <a:defRPr sz="1800" b="1"/>
            </a:lvl3pPr>
            <a:lvl4pPr marL="1371438" indent="0">
              <a:buNone/>
              <a:defRPr sz="1600" b="1"/>
            </a:lvl4pPr>
            <a:lvl5pPr marL="1828585" indent="0">
              <a:buNone/>
              <a:defRPr sz="1600" b="1"/>
            </a:lvl5pPr>
            <a:lvl6pPr marL="2285730" indent="0">
              <a:buNone/>
              <a:defRPr sz="1600" b="1"/>
            </a:lvl6pPr>
            <a:lvl7pPr marL="2742877" indent="0">
              <a:buNone/>
              <a:defRPr sz="1600" b="1"/>
            </a:lvl7pPr>
            <a:lvl8pPr marL="3200023" indent="0">
              <a:buNone/>
              <a:defRPr sz="1600" b="1"/>
            </a:lvl8pPr>
            <a:lvl9pPr marL="365716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81" y="1535117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46" indent="0">
              <a:buNone/>
              <a:defRPr sz="2000" b="1"/>
            </a:lvl2pPr>
            <a:lvl3pPr marL="914292" indent="0">
              <a:buNone/>
              <a:defRPr sz="1800" b="1"/>
            </a:lvl3pPr>
            <a:lvl4pPr marL="1371438" indent="0">
              <a:buNone/>
              <a:defRPr sz="1600" b="1"/>
            </a:lvl4pPr>
            <a:lvl5pPr marL="1828585" indent="0">
              <a:buNone/>
              <a:defRPr sz="1600" b="1"/>
            </a:lvl5pPr>
            <a:lvl6pPr marL="2285730" indent="0">
              <a:buNone/>
              <a:defRPr sz="1600" b="1"/>
            </a:lvl6pPr>
            <a:lvl7pPr marL="2742877" indent="0">
              <a:buNone/>
              <a:defRPr sz="1600" b="1"/>
            </a:lvl7pPr>
            <a:lvl8pPr marL="3200023" indent="0">
              <a:buNone/>
              <a:defRPr sz="1600" b="1"/>
            </a:lvl8pPr>
            <a:lvl9pPr marL="365716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81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828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49004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47544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7" y="273055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65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7" y="1435104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46" indent="0">
              <a:buNone/>
              <a:defRPr sz="1200"/>
            </a:lvl2pPr>
            <a:lvl3pPr marL="914292" indent="0">
              <a:buNone/>
              <a:defRPr sz="1000"/>
            </a:lvl3pPr>
            <a:lvl4pPr marL="1371438" indent="0">
              <a:buNone/>
              <a:defRPr sz="900"/>
            </a:lvl4pPr>
            <a:lvl5pPr marL="1828585" indent="0">
              <a:buNone/>
              <a:defRPr sz="900"/>
            </a:lvl5pPr>
            <a:lvl6pPr marL="2285730" indent="0">
              <a:buNone/>
              <a:defRPr sz="900"/>
            </a:lvl6pPr>
            <a:lvl7pPr marL="2742877" indent="0">
              <a:buNone/>
              <a:defRPr sz="900"/>
            </a:lvl7pPr>
            <a:lvl8pPr marL="3200023" indent="0">
              <a:buNone/>
              <a:defRPr sz="900"/>
            </a:lvl8pPr>
            <a:lvl9pPr marL="365716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31709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10972800" cy="914400"/>
          </a:xfrm>
          <a:prstGeom prst="rect">
            <a:avLst/>
          </a:prstGeom>
          <a:ln>
            <a:noFill/>
          </a:ln>
        </p:spPr>
        <p:txBody>
          <a:bodyPr vert="horz" lIns="91429" tIns="45714" rIns="91429" bIns="45714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</p:spPr>
        <p:txBody>
          <a:bodyPr vert="horz" lIns="91429" tIns="45714" rIns="91429" bIns="45714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marL="742862" marR="0" lvl="1" indent="-285717" algn="l" defTabSz="91429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sz="2400" b="1" dirty="0">
                <a:solidFill>
                  <a:srgbClr val="FFC000"/>
                </a:solidFill>
              </a:rPr>
              <a:t>Accent color can be used thus to highlight content</a:t>
            </a:r>
            <a:endParaRPr lang="en-US" sz="2400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4"/>
            <a:endParaRPr lang="en-US" dirty="0"/>
          </a:p>
        </p:txBody>
      </p:sp>
      <p:cxnSp>
        <p:nvCxnSpPr>
          <p:cNvPr id="6" name="Straight Connector 5"/>
          <p:cNvCxnSpPr>
            <a:cxnSpLocks/>
          </p:cNvCxnSpPr>
          <p:nvPr userDrawn="1"/>
        </p:nvCxnSpPr>
        <p:spPr>
          <a:xfrm flipH="1">
            <a:off x="2590800" y="381000"/>
            <a:ext cx="929640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 flipH="1">
            <a:off x="203200" y="6614011"/>
            <a:ext cx="117856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 userDrawn="1"/>
        </p:nvSpPr>
        <p:spPr>
          <a:xfrm>
            <a:off x="28605" y="6597139"/>
            <a:ext cx="5809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11345B3D-9E2B-4648-B8DA-C1967F580BC1}" type="slidenum">
              <a:rPr lang="en-US" sz="1200" smtClean="0">
                <a:solidFill>
                  <a:schemeClr val="accent2"/>
                </a:solidFill>
              </a:rPr>
              <a:pPr algn="ctr"/>
              <a:t>‹#›</a:t>
            </a:fld>
            <a:endParaRPr lang="en-US" sz="1200" dirty="0">
              <a:solidFill>
                <a:schemeClr val="accent2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2629293-7754-8648-BCC5-78368019F21B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3" y="152405"/>
            <a:ext cx="2133599" cy="267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5935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292" rtl="0" eaLnBrk="1" latinLnBrk="0" hangingPunct="1">
        <a:spcBef>
          <a:spcPct val="0"/>
        </a:spcBef>
        <a:buNone/>
        <a:defRPr sz="4200" b="1" i="0" kern="1200">
          <a:solidFill>
            <a:srgbClr val="286FB7"/>
          </a:solidFill>
          <a:effectLst/>
          <a:latin typeface="Arial"/>
          <a:ea typeface="+mj-ea"/>
          <a:cs typeface="Arial"/>
        </a:defRPr>
      </a:lvl1pPr>
    </p:titleStyle>
    <p:bodyStyle>
      <a:lvl1pPr marL="342860" indent="-342860" algn="l" defTabSz="914292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rgbClr val="286FB7"/>
          </a:solidFill>
          <a:effectLst/>
          <a:latin typeface="+mn-lt"/>
          <a:ea typeface="+mn-ea"/>
          <a:cs typeface="+mn-cs"/>
        </a:defRPr>
      </a:lvl1pPr>
      <a:lvl2pPr marL="742862" marR="0" indent="-285717" algn="l" defTabSz="91429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 pitchFamily="34" charset="0"/>
        <a:buChar char="–"/>
        <a:tabLst/>
        <a:defRPr sz="2400" kern="1200">
          <a:solidFill>
            <a:srgbClr val="E68323"/>
          </a:solidFill>
          <a:effectLst/>
          <a:latin typeface="+mn-lt"/>
          <a:ea typeface="+mn-ea"/>
          <a:cs typeface="+mn-cs"/>
        </a:defRPr>
      </a:lvl2pPr>
      <a:lvl3pPr marL="1142865" indent="-228573" algn="l" defTabSz="91429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rgbClr val="286FB7"/>
          </a:solidFill>
          <a:effectLst/>
          <a:latin typeface="+mn-lt"/>
          <a:ea typeface="+mn-ea"/>
          <a:cs typeface="+mn-cs"/>
        </a:defRPr>
      </a:lvl3pPr>
      <a:lvl4pPr marL="1600012" indent="-228573" algn="l" defTabSz="914292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rgbClr val="286FB7"/>
          </a:solidFill>
          <a:effectLst/>
          <a:latin typeface="+mn-lt"/>
          <a:ea typeface="+mn-ea"/>
          <a:cs typeface="+mn-cs"/>
        </a:defRPr>
      </a:lvl4pPr>
      <a:lvl5pPr marL="2057158" marR="0" indent="-228573" algn="l" defTabSz="91429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 pitchFamily="34" charset="0"/>
        <a:buChar char="»"/>
        <a:tabLst/>
        <a:defRPr sz="2600" kern="1200">
          <a:solidFill>
            <a:srgbClr val="286FB7"/>
          </a:solidFill>
          <a:effectLst/>
          <a:latin typeface="+mn-lt"/>
          <a:ea typeface="+mn-ea"/>
          <a:cs typeface="+mn-cs"/>
        </a:defRPr>
      </a:lvl5pPr>
      <a:lvl6pPr marL="2514304" indent="-228573" algn="l" defTabSz="91429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50" indent="-228573" algn="l" defTabSz="91429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597" indent="-228573" algn="l" defTabSz="91429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42" indent="-228573" algn="l" defTabSz="91429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6" algn="l" defTabSz="9142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2" algn="l" defTabSz="9142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8" algn="l" defTabSz="9142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5" algn="l" defTabSz="9142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30" algn="l" defTabSz="9142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7" algn="l" defTabSz="9142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3" algn="l" defTabSz="9142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69" algn="l" defTabSz="9142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40829" y="2667000"/>
            <a:ext cx="6457998" cy="1981200"/>
          </a:xfrm>
        </p:spPr>
        <p:txBody>
          <a:bodyPr/>
          <a:lstStyle/>
          <a:p>
            <a:r>
              <a:rPr lang="en-US" sz="3500" dirty="0"/>
              <a:t>Evaluating Model Performance in the Estimation of Health Effects from Complex Environmental Mixtures: A Simulation Study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5377543" y="4976770"/>
            <a:ext cx="6562124" cy="1981200"/>
          </a:xfrm>
          <a:prstGeom prst="rect">
            <a:avLst/>
          </a:prstGeom>
          <a:ln>
            <a:noFill/>
          </a:ln>
        </p:spPr>
        <p:txBody>
          <a:bodyPr vert="horz" lIns="91429" tIns="45714" rIns="91429" bIns="45714" rtlCol="0" anchor="ctr">
            <a:noAutofit/>
          </a:bodyPr>
          <a:lstStyle>
            <a:lvl1pPr algn="r" defTabSz="914292" rtl="0" eaLnBrk="1" latinLnBrk="0" hangingPunct="1">
              <a:spcBef>
                <a:spcPct val="0"/>
              </a:spcBef>
              <a:buNone/>
              <a:defRPr sz="4200" b="1" i="0" kern="1200">
                <a:solidFill>
                  <a:srgbClr val="286FB7"/>
                </a:solidFill>
                <a:effectLst/>
                <a:latin typeface="Arial"/>
                <a:ea typeface="+mj-ea"/>
                <a:cs typeface="Arial"/>
              </a:defRPr>
            </a:lvl1pPr>
          </a:lstStyle>
          <a:p>
            <a:r>
              <a:rPr lang="en-US" sz="1800" dirty="0"/>
              <a:t>Zachary Katz</a:t>
            </a:r>
          </a:p>
          <a:p>
            <a:r>
              <a:rPr lang="en-US" sz="1800" dirty="0"/>
              <a:t>April 2023</a:t>
            </a:r>
          </a:p>
        </p:txBody>
      </p:sp>
    </p:spTree>
    <p:extLst>
      <p:ext uri="{BB962C8B-B14F-4D97-AF65-F5344CB8AC3E}">
        <p14:creationId xmlns:p14="http://schemas.microsoft.com/office/powerpoint/2010/main" val="3800699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Intro to BKMR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C4FF6A8-C24C-5A48-9CF2-88B186467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Flexible, non-parametric way to detect and estimate effects of individual exposures, groups of exposures, or an overall mixture on observed (health) effects</a:t>
            </a:r>
          </a:p>
          <a:p>
            <a:r>
              <a:rPr lang="en-US" dirty="0"/>
              <a:t>Can accommodate nonlinear and non-additive effects of multivariate exposure set</a:t>
            </a:r>
          </a:p>
          <a:p>
            <a:r>
              <a:rPr lang="en-US" dirty="0"/>
              <a:t>Models exposures through a kernel function, frequently Gaussian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Y = outcome, h = flexible function of predictors Z, X = covariate set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Kernel function shrinks estimated health effects of similar </a:t>
            </a:r>
            <a:r>
              <a:rPr lang="en-US" dirty="0" err="1"/>
              <a:t>i</a:t>
            </a:r>
            <a:r>
              <a:rPr lang="en-US" dirty="0"/>
              <a:t> (exposure profiles) towards each other, implicitly operating a variable selection procedure by allowing some weights to be 0</a:t>
            </a:r>
          </a:p>
          <a:p>
            <a:r>
              <a:rPr lang="en-US" dirty="0"/>
              <a:t>Prior information could be specified on the model parameters for Bayesian technique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49C3751-283A-9874-B738-7D6A8C2DF6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9532" y="2918068"/>
            <a:ext cx="4578406" cy="7080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F1BE30E-2EEC-7BD2-B378-6165D1BCB0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6085" y="4087210"/>
            <a:ext cx="4305300" cy="73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220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100C5-4471-461B-CA84-36B75C64A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631CB-B305-4D32-2189-234DA69437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8333" y="1336348"/>
            <a:ext cx="11582401" cy="39074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900" b="1" dirty="0"/>
              <a:t>BKMR was originally published by Bobb &amp; Valeri in 2015:</a:t>
            </a:r>
          </a:p>
          <a:p>
            <a:r>
              <a:rPr lang="en-US" sz="1900" dirty="0"/>
              <a:t>Generated 300 datasets of 100 observations each</a:t>
            </a:r>
          </a:p>
          <a:p>
            <a:r>
              <a:rPr lang="en-US" sz="1900" dirty="0"/>
              <a:t>Total mixture components: M = (3, 13)</a:t>
            </a:r>
          </a:p>
          <a:p>
            <a:r>
              <a:rPr lang="en-US" sz="1900" dirty="0"/>
              <a:t>One confounder</a:t>
            </a:r>
          </a:p>
          <a:p>
            <a:r>
              <a:rPr lang="en-US" sz="1900" dirty="0"/>
              <a:t>Health outcome dependent on a subset Q &lt; M of available exposure variables, but not on a confounding covariate set</a:t>
            </a:r>
          </a:p>
          <a:p>
            <a:r>
              <a:rPr lang="en-US" sz="1900" dirty="0"/>
              <a:t>Performance unclear if confounders are included in the hinge function</a:t>
            </a:r>
          </a:p>
          <a:p>
            <a:endParaRPr lang="en-US" sz="1900" dirty="0"/>
          </a:p>
          <a:p>
            <a:pPr marL="0" indent="0">
              <a:buNone/>
            </a:pPr>
            <a:r>
              <a:rPr lang="en-US" sz="1900" b="1" dirty="0"/>
              <a:t>As it turns out, almost all ML methods used in EHS for mixture studies have remained unchallenged in simulation studies by complex confounding structure</a:t>
            </a:r>
          </a:p>
          <a:p>
            <a:r>
              <a:rPr lang="en-US" sz="1900" dirty="0"/>
              <a:t>Lack of clarity in how methods perform in such contexts </a:t>
            </a:r>
            <a:r>
              <a:rPr lang="en-US" sz="1900" dirty="0">
                <a:sym typeface="Wingdings" pitchFamily="2" charset="2"/>
              </a:rPr>
              <a:t> which models to apply to the data?</a:t>
            </a:r>
          </a:p>
          <a:p>
            <a:r>
              <a:rPr lang="en-US" sz="1900" dirty="0">
                <a:sym typeface="Wingdings" pitchFamily="2" charset="2"/>
              </a:rPr>
              <a:t>Risk using sub-optimal techniques for effect estimation without proper evaluation in a controlled setting (and non-parametric techniques in particular may result in non-reproducible findings)</a:t>
            </a:r>
          </a:p>
          <a:p>
            <a:endParaRPr lang="en-US" sz="1900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-US" sz="1900" b="1" dirty="0">
                <a:sym typeface="Wingdings" pitchFamily="2" charset="2"/>
              </a:rPr>
              <a:t>Objective: </a:t>
            </a:r>
          </a:p>
          <a:p>
            <a:pPr marL="0" indent="0">
              <a:buNone/>
            </a:pPr>
            <a:r>
              <a:rPr lang="en-US" sz="1900" dirty="0"/>
              <a:t>Compare a variety of traditional and ML methods for evaluating individual exposure and overall mixture effects when complex relationships between exposures, confounders, and outcome are present</a:t>
            </a:r>
          </a:p>
          <a:p>
            <a:pPr marL="0" indent="0">
              <a:buNone/>
            </a:pPr>
            <a:endParaRPr lang="en-US" sz="1900" b="1" dirty="0"/>
          </a:p>
        </p:txBody>
      </p:sp>
    </p:spTree>
    <p:extLst>
      <p:ext uri="{BB962C8B-B14F-4D97-AF65-F5344CB8AC3E}">
        <p14:creationId xmlns:p14="http://schemas.microsoft.com/office/powerpoint/2010/main" val="276048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AC5C9-C493-A48B-41AC-9434762DF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of Statistical Methods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0203941-FBEE-236F-2A5E-2865E25660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958421"/>
              </p:ext>
            </p:extLst>
          </p:nvPr>
        </p:nvGraphicFramePr>
        <p:xfrm>
          <a:off x="247204" y="1314890"/>
          <a:ext cx="11655061" cy="454145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59551">
                  <a:extLst>
                    <a:ext uri="{9D8B030D-6E8A-4147-A177-3AD203B41FA5}">
                      <a16:colId xmlns:a16="http://schemas.microsoft.com/office/drawing/2014/main" val="1986784406"/>
                    </a:ext>
                  </a:extLst>
                </a:gridCol>
                <a:gridCol w="1059551">
                  <a:extLst>
                    <a:ext uri="{9D8B030D-6E8A-4147-A177-3AD203B41FA5}">
                      <a16:colId xmlns:a16="http://schemas.microsoft.com/office/drawing/2014/main" val="423160948"/>
                    </a:ext>
                  </a:extLst>
                </a:gridCol>
                <a:gridCol w="1059551">
                  <a:extLst>
                    <a:ext uri="{9D8B030D-6E8A-4147-A177-3AD203B41FA5}">
                      <a16:colId xmlns:a16="http://schemas.microsoft.com/office/drawing/2014/main" val="3708779106"/>
                    </a:ext>
                  </a:extLst>
                </a:gridCol>
                <a:gridCol w="1059551">
                  <a:extLst>
                    <a:ext uri="{9D8B030D-6E8A-4147-A177-3AD203B41FA5}">
                      <a16:colId xmlns:a16="http://schemas.microsoft.com/office/drawing/2014/main" val="2308856519"/>
                    </a:ext>
                  </a:extLst>
                </a:gridCol>
                <a:gridCol w="1059551">
                  <a:extLst>
                    <a:ext uri="{9D8B030D-6E8A-4147-A177-3AD203B41FA5}">
                      <a16:colId xmlns:a16="http://schemas.microsoft.com/office/drawing/2014/main" val="264701477"/>
                    </a:ext>
                  </a:extLst>
                </a:gridCol>
                <a:gridCol w="1059551">
                  <a:extLst>
                    <a:ext uri="{9D8B030D-6E8A-4147-A177-3AD203B41FA5}">
                      <a16:colId xmlns:a16="http://schemas.microsoft.com/office/drawing/2014/main" val="3358348948"/>
                    </a:ext>
                  </a:extLst>
                </a:gridCol>
                <a:gridCol w="1059551">
                  <a:extLst>
                    <a:ext uri="{9D8B030D-6E8A-4147-A177-3AD203B41FA5}">
                      <a16:colId xmlns:a16="http://schemas.microsoft.com/office/drawing/2014/main" val="2193129603"/>
                    </a:ext>
                  </a:extLst>
                </a:gridCol>
                <a:gridCol w="1059551">
                  <a:extLst>
                    <a:ext uri="{9D8B030D-6E8A-4147-A177-3AD203B41FA5}">
                      <a16:colId xmlns:a16="http://schemas.microsoft.com/office/drawing/2014/main" val="1460206282"/>
                    </a:ext>
                  </a:extLst>
                </a:gridCol>
                <a:gridCol w="1059551">
                  <a:extLst>
                    <a:ext uri="{9D8B030D-6E8A-4147-A177-3AD203B41FA5}">
                      <a16:colId xmlns:a16="http://schemas.microsoft.com/office/drawing/2014/main" val="1561306061"/>
                    </a:ext>
                  </a:extLst>
                </a:gridCol>
                <a:gridCol w="1059551">
                  <a:extLst>
                    <a:ext uri="{9D8B030D-6E8A-4147-A177-3AD203B41FA5}">
                      <a16:colId xmlns:a16="http://schemas.microsoft.com/office/drawing/2014/main" val="2894674140"/>
                    </a:ext>
                  </a:extLst>
                </a:gridCol>
                <a:gridCol w="1059551">
                  <a:extLst>
                    <a:ext uri="{9D8B030D-6E8A-4147-A177-3AD203B41FA5}">
                      <a16:colId xmlns:a16="http://schemas.microsoft.com/office/drawing/2014/main" val="3732037994"/>
                    </a:ext>
                  </a:extLst>
                </a:gridCol>
              </a:tblGrid>
              <a:tr h="319171">
                <a:tc>
                  <a:txBody>
                    <a:bodyPr/>
                    <a:lstStyle/>
                    <a:p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BKMR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BART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Quantile G-Computation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Elastic 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Linear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MARS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GAM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Causal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Super Learner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016488"/>
                  </a:ext>
                </a:extLst>
              </a:tr>
              <a:tr h="196413">
                <a:tc gridSpan="6">
                  <a:txBody>
                    <a:bodyPr/>
                    <a:lstStyle/>
                    <a:p>
                      <a:r>
                        <a:rPr lang="en-US" sz="900" b="1" dirty="0"/>
                        <a:t>Required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b="1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b="1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b="1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b="1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b="1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0164866"/>
                  </a:ext>
                </a:extLst>
              </a:tr>
              <a:tr h="319171"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chemeClr val="bg2"/>
                          </a:solidFill>
                        </a:rPr>
                        <a:t>Continuous outcome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bg2"/>
                          </a:solidFill>
                        </a:rPr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2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>
                          <a:solidFill>
                            <a:schemeClr val="bg2"/>
                          </a:solidFill>
                        </a:rPr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en-US" sz="900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en-US" sz="900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en-US" sz="900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en-US" sz="900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en-US" sz="900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en-US" sz="900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en-US" sz="900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en-US" sz="900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0853533"/>
                  </a:ext>
                </a:extLst>
              </a:tr>
              <a:tr h="441929"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chemeClr val="bg2"/>
                          </a:solidFill>
                        </a:rPr>
                        <a:t>Multiple continuous exposures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en-US" sz="900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en-US" sz="900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en-US" sz="900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en-US" sz="900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en-US" sz="900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en-US" sz="900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en-US" sz="900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en-US" sz="900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en-US" sz="900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en-US" sz="900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7368863"/>
                  </a:ext>
                </a:extLst>
              </a:tr>
              <a:tr h="564687"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chemeClr val="bg2"/>
                          </a:solidFill>
                        </a:rPr>
                        <a:t>Nonlinear and interaction effects on outcome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en-US" sz="900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en-US" sz="900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en-US" sz="900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en-US" sz="900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en-US" sz="900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en-US" sz="900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en-US" sz="900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en-US" sz="900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en-US" sz="900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en-US" sz="900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3517792"/>
                  </a:ext>
                </a:extLst>
              </a:tr>
              <a:tr h="361953"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chemeClr val="bg2"/>
                          </a:solidFill>
                        </a:rPr>
                        <a:t>Inference (point estimates + CIs)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en-US" sz="900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en-US" sz="900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en-US" sz="900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en-US" sz="900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en-US" sz="900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en-US" sz="900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en-US" sz="900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en-US" sz="900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en-US" sz="900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en-US" sz="900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2909847"/>
                  </a:ext>
                </a:extLst>
              </a:tr>
              <a:tr h="441929"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chemeClr val="bg2"/>
                          </a:solidFill>
                        </a:rPr>
                        <a:t>Automated functional form of covariates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2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>
                          <a:solidFill>
                            <a:schemeClr val="bg2"/>
                          </a:solidFill>
                        </a:rPr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2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>
                          <a:solidFill>
                            <a:schemeClr val="bg2"/>
                          </a:solidFill>
                        </a:rPr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2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>
                          <a:solidFill>
                            <a:schemeClr val="bg2"/>
                          </a:solidFill>
                        </a:rPr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2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>
                          <a:solidFill>
                            <a:schemeClr val="bg2"/>
                          </a:solidFill>
                        </a:rPr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2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>
                          <a:solidFill>
                            <a:schemeClr val="bg2"/>
                          </a:solidFill>
                        </a:rPr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2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>
                          <a:solidFill>
                            <a:schemeClr val="bg2"/>
                          </a:solidFill>
                        </a:rPr>
                        <a:t>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4425654"/>
                  </a:ext>
                </a:extLst>
              </a:tr>
              <a:tr h="319171"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chemeClr val="bg2"/>
                          </a:solidFill>
                        </a:rPr>
                        <a:t>Implementable in 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2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en-US" sz="900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en-US" sz="900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en-US" sz="900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en-US" sz="900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en-US" sz="900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en-US" sz="900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en-US" sz="900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en-US" sz="900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en-US" sz="900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en-US" sz="900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0500122"/>
                  </a:ext>
                </a:extLst>
              </a:tr>
              <a:tr h="196413">
                <a:tc gridSpan="6">
                  <a:txBody>
                    <a:bodyPr/>
                    <a:lstStyle/>
                    <a:p>
                      <a:pPr algn="l"/>
                      <a:r>
                        <a:rPr lang="en-US" sz="900" b="1" dirty="0">
                          <a:solidFill>
                            <a:schemeClr val="bg1"/>
                          </a:solidFill>
                        </a:rPr>
                        <a:t>Preferred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6811899"/>
                  </a:ext>
                </a:extLst>
              </a:tr>
              <a:tr h="319171"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chemeClr val="bg2"/>
                          </a:solidFill>
                        </a:rPr>
                        <a:t>Non- or semi-parametric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bg2"/>
                          </a:solidFill>
                        </a:rPr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2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>
                          <a:solidFill>
                            <a:schemeClr val="bg2"/>
                          </a:solidFill>
                        </a:rPr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2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>
                          <a:solidFill>
                            <a:schemeClr val="bg2"/>
                          </a:solidFill>
                        </a:rPr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2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>
                          <a:solidFill>
                            <a:schemeClr val="bg2"/>
                          </a:solidFill>
                        </a:rPr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2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>
                          <a:solidFill>
                            <a:schemeClr val="bg2"/>
                          </a:solidFill>
                        </a:rPr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2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>
                          <a:solidFill>
                            <a:schemeClr val="bg2"/>
                          </a:solidFill>
                        </a:rPr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2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>
                          <a:solidFill>
                            <a:schemeClr val="bg2"/>
                          </a:solidFill>
                        </a:rPr>
                        <a:t>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8821675"/>
                  </a:ext>
                </a:extLst>
              </a:tr>
              <a:tr h="319171"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chemeClr val="bg2"/>
                          </a:solidFill>
                        </a:rPr>
                        <a:t>Variable selection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2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>
                          <a:solidFill>
                            <a:schemeClr val="bg2"/>
                          </a:solidFill>
                        </a:rPr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2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>
                          <a:solidFill>
                            <a:schemeClr val="bg2"/>
                          </a:solidFill>
                        </a:rPr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bg2"/>
                          </a:solidFill>
                        </a:rPr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b="1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bg2"/>
                          </a:solidFill>
                        </a:rPr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b="1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b="1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b="1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bg2"/>
                          </a:solidFill>
                        </a:rPr>
                        <a:t>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1474760"/>
                  </a:ext>
                </a:extLst>
              </a:tr>
              <a:tr h="319171"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chemeClr val="bg2"/>
                          </a:solidFill>
                        </a:rPr>
                        <a:t>Popular in EHS mixture studies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bg2"/>
                          </a:solidFill>
                        </a:rPr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bg2"/>
                          </a:solidFill>
                        </a:rPr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bg2"/>
                          </a:solidFill>
                        </a:rPr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bg2"/>
                          </a:solidFill>
                        </a:rPr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bg2"/>
                          </a:solidFill>
                        </a:rPr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bg2"/>
                          </a:solidFill>
                        </a:rPr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b="1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b="1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b="1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bg2"/>
                          </a:solidFill>
                        </a:rPr>
                        <a:t>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95506924"/>
                  </a:ext>
                </a:extLst>
              </a:tr>
            </a:tbl>
          </a:graphicData>
        </a:graphic>
      </p:graphicFrame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FD92CED9-1239-C3F3-D14D-2D977186F7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203" y="6003856"/>
            <a:ext cx="11655061" cy="47314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350" b="1" dirty="0"/>
              <a:t>Other methods evaluated: </a:t>
            </a:r>
            <a:r>
              <a:rPr lang="en-US" sz="1350" dirty="0"/>
              <a:t>TMLE, WQS regression, LASSO, Ridge regression, BSTARSS, logistic regression, (Bayesian non-parametric) non-negative matrix factorization, (Bayesian) factor analysis</a:t>
            </a:r>
            <a:r>
              <a:rPr lang="en-US" sz="1350" b="1" dirty="0"/>
              <a:t>, </a:t>
            </a:r>
            <a:r>
              <a:rPr lang="en-US" sz="1350" dirty="0"/>
              <a:t>(Sparse) PLSR, Bagging, Boosting, PCA, cluster analysis, SVM, regression trees (CIT or CART)</a:t>
            </a:r>
            <a:endParaRPr lang="en-US" sz="1350" b="1" dirty="0"/>
          </a:p>
        </p:txBody>
      </p:sp>
    </p:spTree>
    <p:extLst>
      <p:ext uri="{BB962C8B-B14F-4D97-AF65-F5344CB8AC3E}">
        <p14:creationId xmlns:p14="http://schemas.microsoft.com/office/powerpoint/2010/main" val="2374449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DC791-C17A-5BFC-BB4D-A55972CCE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Study: Data Generation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94539-9ABF-CB52-120D-B4BBC1D286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Data generation:</a:t>
            </a:r>
          </a:p>
          <a:p>
            <a:r>
              <a:rPr lang="en-US" dirty="0"/>
              <a:t>2 scenarios with identical datasets except for specification of the outcome</a:t>
            </a:r>
          </a:p>
          <a:p>
            <a:r>
              <a:rPr lang="en-US" dirty="0"/>
              <a:t>200 datasets per scenario</a:t>
            </a:r>
          </a:p>
          <a:p>
            <a:r>
              <a:rPr lang="en-US" dirty="0"/>
              <a:t>10 exposures, 5 confounders, &amp; 1 outcome</a:t>
            </a:r>
          </a:p>
          <a:p>
            <a:r>
              <a:rPr lang="en-US" dirty="0"/>
              <a:t>For exposures and confounders, closely mimic parameters from the Strong Heart Study </a:t>
            </a:r>
            <a:r>
              <a:rPr lang="en-US" b="1" dirty="0"/>
              <a:t>(thanks Melanie!) </a:t>
            </a:r>
            <a:r>
              <a:rPr lang="en-US" dirty="0"/>
              <a:t>&amp; extend to increase dimensionality</a:t>
            </a:r>
          </a:p>
          <a:p>
            <a:r>
              <a:rPr lang="en-US" dirty="0"/>
              <a:t>Induce moderate multicollinearity &amp; add noise for variation</a:t>
            </a:r>
          </a:p>
          <a:p>
            <a:pPr marL="0" indent="0">
              <a:buNone/>
            </a:pPr>
            <a:endParaRPr lang="en-US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CEC59B-DF24-0520-E534-C10C47AAD9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8326" y="3360501"/>
            <a:ext cx="3405964" cy="3218104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69F5E7E-003A-085C-E2DD-53224D9A9795}"/>
              </a:ext>
            </a:extLst>
          </p:cNvPr>
          <p:cNvSpPr txBox="1">
            <a:spLocks/>
          </p:cNvSpPr>
          <p:nvPr/>
        </p:nvSpPr>
        <p:spPr>
          <a:xfrm>
            <a:off x="297710" y="4716394"/>
            <a:ext cx="10972800" cy="4673595"/>
          </a:xfrm>
          <a:prstGeom prst="rect">
            <a:avLst/>
          </a:prstGeom>
        </p:spPr>
        <p:txBody>
          <a:bodyPr vert="horz" lIns="91429" tIns="45714" rIns="91429" bIns="45714" rtlCol="0">
            <a:normAutofit/>
          </a:bodyPr>
          <a:lstStyle>
            <a:lvl1pPr marL="342860" indent="-342860" algn="l" defTabSz="914292" rtl="0" eaLnBrk="1" latinLnBrk="0" hangingPunct="1">
              <a:lnSpc>
                <a:spcPct val="100000"/>
              </a:lnSpc>
              <a:spcBef>
                <a:spcPts val="0"/>
              </a:spcBef>
              <a:buFont typeface="Arial" pitchFamily="34" charset="0"/>
              <a:buChar char="•"/>
              <a:defRPr sz="2000" kern="1200">
                <a:solidFill>
                  <a:srgbClr val="286FB7"/>
                </a:solidFill>
                <a:effectLst/>
                <a:latin typeface="Avenir" panose="02000503020000020003" pitchFamily="2" charset="0"/>
                <a:ea typeface="+mn-ea"/>
                <a:cs typeface="+mn-cs"/>
              </a:defRPr>
            </a:lvl1pPr>
            <a:lvl2pPr marL="742862" marR="0" indent="-285717" algn="l" defTabSz="914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2000" kern="1200">
                <a:solidFill>
                  <a:srgbClr val="389DAA"/>
                </a:solidFill>
                <a:effectLst/>
                <a:latin typeface="Avenir" panose="02000503020000020003" pitchFamily="2" charset="0"/>
                <a:ea typeface="+mn-ea"/>
                <a:cs typeface="+mn-cs"/>
              </a:defRPr>
            </a:lvl2pPr>
            <a:lvl3pPr marL="1142865" indent="-228573" algn="l" defTabSz="91429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rgbClr val="286FB7"/>
                </a:solidFill>
                <a:effectLst/>
                <a:latin typeface="+mn-lt"/>
                <a:ea typeface="+mn-ea"/>
                <a:cs typeface="+mn-cs"/>
              </a:defRPr>
            </a:lvl3pPr>
            <a:lvl4pPr marL="1600012" indent="-228573" algn="l" defTabSz="914292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rgbClr val="286FB7"/>
                </a:solidFill>
                <a:effectLst/>
                <a:latin typeface="+mn-lt"/>
                <a:ea typeface="+mn-ea"/>
                <a:cs typeface="+mn-cs"/>
              </a:defRPr>
            </a:lvl4pPr>
            <a:lvl5pPr marL="2057158" marR="0" indent="-228573" algn="l" defTabSz="91429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»"/>
              <a:tabLst/>
              <a:defRPr sz="2600" kern="1200">
                <a:solidFill>
                  <a:srgbClr val="286FB7"/>
                </a:solidFill>
                <a:effectLst/>
                <a:latin typeface="+mn-lt"/>
                <a:ea typeface="+mn-ea"/>
                <a:cs typeface="+mn-cs"/>
              </a:defRPr>
            </a:lvl5pPr>
            <a:lvl6pPr marL="2514304" indent="-228573" algn="l" defTabSz="91429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50" indent="-228573" algn="l" defTabSz="91429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97" indent="-228573" algn="l" defTabSz="91429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42" indent="-228573" algn="l" defTabSz="91429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b="1" dirty="0"/>
              <a:t>Intra-exposure correlations generally ranging from 0.3 to 0.5</a:t>
            </a:r>
          </a:p>
          <a:p>
            <a:pPr marL="0" indent="0">
              <a:buFont typeface="Arial" pitchFamily="34" charset="0"/>
              <a:buNone/>
            </a:pPr>
            <a:r>
              <a:rPr lang="en-US" b="1" dirty="0"/>
              <a:t>Exposure-confounder correlations vary widely, generally from -0.2 to 0.4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2055E892-ADE4-DCEB-E803-B3EFE0E55478}"/>
              </a:ext>
            </a:extLst>
          </p:cNvPr>
          <p:cNvSpPr/>
          <p:nvPr/>
        </p:nvSpPr>
        <p:spPr>
          <a:xfrm>
            <a:off x="8750595" y="4748293"/>
            <a:ext cx="467833" cy="6105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958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8E533-A63B-B9F8-2640-FB79E12F1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Study: Scenarios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67352-1674-45B7-89A6-2BEB14FEA4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Scenario #1: </a:t>
            </a:r>
          </a:p>
          <a:p>
            <a:r>
              <a:rPr lang="en-US" dirty="0"/>
              <a:t>Simple exposures (M1-M5 only)</a:t>
            </a:r>
          </a:p>
          <a:p>
            <a:r>
              <a:rPr lang="en-US" dirty="0"/>
              <a:t>Complex confounding (C1-C5)</a:t>
            </a:r>
          </a:p>
          <a:p>
            <a:r>
              <a:rPr lang="en-US" dirty="0"/>
              <a:t>Moderate multicollinearity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Scenario #2: </a:t>
            </a:r>
          </a:p>
          <a:p>
            <a:r>
              <a:rPr lang="en-US" dirty="0"/>
              <a:t>Confounders specified identically to Scenario #1</a:t>
            </a:r>
          </a:p>
          <a:p>
            <a:r>
              <a:rPr lang="en-US" dirty="0"/>
              <a:t>Only change is in how exposure set is specified in outcome’s functional form</a:t>
            </a:r>
          </a:p>
          <a:p>
            <a:r>
              <a:rPr lang="en-US" dirty="0"/>
              <a:t>Additional exposure-confounder interaction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38D5EB-7663-8949-0F28-B63D708ED4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459" y="3117671"/>
            <a:ext cx="11843685" cy="47301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402BDFA-DADF-3809-E040-5CE4D77DE9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459" y="5838578"/>
            <a:ext cx="11843684" cy="36867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A11502B-58B3-51D9-095D-B4072D7E8885}"/>
              </a:ext>
            </a:extLst>
          </p:cNvPr>
          <p:cNvSpPr/>
          <p:nvPr/>
        </p:nvSpPr>
        <p:spPr>
          <a:xfrm>
            <a:off x="1031358" y="5656521"/>
            <a:ext cx="4359349" cy="71238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CDD3D92-B657-AD3C-553A-EC528B6E7FE8}"/>
              </a:ext>
            </a:extLst>
          </p:cNvPr>
          <p:cNvSpPr/>
          <p:nvPr/>
        </p:nvSpPr>
        <p:spPr>
          <a:xfrm>
            <a:off x="10675087" y="5656521"/>
            <a:ext cx="1365055" cy="71238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409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546AB-440E-9315-37AC-70847751F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Causal Estimand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1B980-3F2D-F8E6-072B-BC26C0E67F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680308"/>
      </p:ext>
    </p:extLst>
  </p:cSld>
  <p:clrMapOvr>
    <a:masterClrMapping/>
  </p:clrMapOvr>
</p:sld>
</file>

<file path=ppt/theme/theme1.xml><?xml version="1.0" encoding="utf-8"?>
<a:theme xmlns:a="http://schemas.openxmlformats.org/drawingml/2006/main" name="6_sos_1">
  <a:themeElements>
    <a:clrScheme name="Custom 2">
      <a:dk1>
        <a:srgbClr val="FFFFFF"/>
      </a:dk1>
      <a:lt1>
        <a:sysClr val="window" lastClr="FFFFFF"/>
      </a:lt1>
      <a:dk2>
        <a:srgbClr val="000000"/>
      </a:dk2>
      <a:lt2>
        <a:srgbClr val="454545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73F1FA601FFA14A8D452CB037BC5DAB" ma:contentTypeVersion="13" ma:contentTypeDescription="Create a new document." ma:contentTypeScope="" ma:versionID="eff80913c79f5b7a8635f9eaf00f3a19">
  <xsd:schema xmlns:xsd="http://www.w3.org/2001/XMLSchema" xmlns:xs="http://www.w3.org/2001/XMLSchema" xmlns:p="http://schemas.microsoft.com/office/2006/metadata/properties" xmlns:ns3="bb6dcc3c-fe6c-4fe4-a172-0a88a6d510a2" xmlns:ns4="ec7ce5cb-709e-4fe0-a46a-ae828e38cdac" targetNamespace="http://schemas.microsoft.com/office/2006/metadata/properties" ma:root="true" ma:fieldsID="4bc2900f5b82539adbc7bd74c270045d" ns3:_="" ns4:_="">
    <xsd:import namespace="bb6dcc3c-fe6c-4fe4-a172-0a88a6d510a2"/>
    <xsd:import namespace="ec7ce5cb-709e-4fe0-a46a-ae828e38cdac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  <xsd:element ref="ns4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6dcc3c-fe6c-4fe4-a172-0a88a6d510a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c7ce5cb-709e-4fe0-a46a-ae828e38cda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C16E794-4770-4B15-8067-3BB62547E39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0308570-206F-4AB7-AD2F-E1621B46E714}">
  <ds:schemaRefs>
    <ds:schemaRef ds:uri="bb6dcc3c-fe6c-4fe4-a172-0a88a6d510a2"/>
    <ds:schemaRef ds:uri="http://schemas.microsoft.com/office/2006/metadata/properties"/>
    <ds:schemaRef ds:uri="http://schemas.microsoft.com/office/2006/documentManagement/types"/>
    <ds:schemaRef ds:uri="http://purl.org/dc/dcmitype/"/>
    <ds:schemaRef ds:uri="http://purl.org/dc/elements/1.1/"/>
    <ds:schemaRef ds:uri="http://www.w3.org/XML/1998/namespace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ec7ce5cb-709e-4fe0-a46a-ae828e38cdac"/>
  </ds:schemaRefs>
</ds:datastoreItem>
</file>

<file path=customXml/itemProps3.xml><?xml version="1.0" encoding="utf-8"?>
<ds:datastoreItem xmlns:ds="http://schemas.openxmlformats.org/officeDocument/2006/customXml" ds:itemID="{8316F1E6-946B-489B-9DF6-2A0236DD1F9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b6dcc3c-fe6c-4fe4-a172-0a88a6d510a2"/>
    <ds:schemaRef ds:uri="ec7ce5cb-709e-4fe0-a46a-ae828e38cda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602</TotalTime>
  <Words>612</Words>
  <Application>Microsoft Macintosh PowerPoint</Application>
  <PresentationFormat>Widescreen</PresentationFormat>
  <Paragraphs>151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Avenir</vt:lpstr>
      <vt:lpstr>Calibri</vt:lpstr>
      <vt:lpstr>Circular Std Book</vt:lpstr>
      <vt:lpstr>Gill Sans MT</vt:lpstr>
      <vt:lpstr>Tw Cen MT Condensed</vt:lpstr>
      <vt:lpstr>6_sos_1</vt:lpstr>
      <vt:lpstr>Evaluating Model Performance in the Estimation of Health Effects from Complex Environmental Mixtures: A Simulation Study</vt:lpstr>
      <vt:lpstr>Quick Intro to BKMR</vt:lpstr>
      <vt:lpstr>Motivation</vt:lpstr>
      <vt:lpstr>Selection of Statistical Methods</vt:lpstr>
      <vt:lpstr>Simulation Study: Data Generation</vt:lpstr>
      <vt:lpstr>Simulation Study: Scenarios</vt:lpstr>
      <vt:lpstr>Causal Estimand</vt:lpstr>
    </vt:vector>
  </TitlesOfParts>
  <Company>Columbia University - MSPH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DOCTORAL VISIT DAY!</dc:title>
  <dc:creator>Herrera, Justine</dc:creator>
  <cp:lastModifiedBy>Katz, Zachary A.</cp:lastModifiedBy>
  <cp:revision>10</cp:revision>
  <dcterms:created xsi:type="dcterms:W3CDTF">2021-02-03T13:50:06Z</dcterms:created>
  <dcterms:modified xsi:type="dcterms:W3CDTF">2023-04-03T00:07:44Z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0x010100673F1FA601FFA14A8D452CB037BC5DAB</vt:lpwstr>
  </property>
</Properties>
</file>