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C387-BEF0-D26E-2630-8E17E94D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19B0-D999-79BE-A0E3-39C592E0F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57F4-40F9-C11D-D113-960C0AE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9B31-C5EB-4F50-2B27-EE22BF13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623D-E07E-794B-5B86-1587B0A7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3CCE-B5C9-3CF2-836A-36C27C39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D3AE-B68A-3DB3-3473-180D7C09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4D38-5096-75CE-7D8E-86DD7006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2078-02B3-0553-B5A8-2F57AC94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5988-B917-C636-DF7A-2768E4F0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D72F9-5104-8D31-D543-B5F7ED7B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F51C0-AC44-A3E0-4603-39CF85CA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0F53-CF7E-E746-8061-3DF178DC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70E4-E4BE-C891-32A8-521B044B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A667-2A45-12C7-9086-02558DA7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915-33E2-A210-13B1-0A9439E7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8344-E9D9-BEC5-9C3E-EE31B135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A95F-256F-6B48-F940-C01DA953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2DEF-0DB3-AEB6-883B-BC7D07E9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1D9C-6DC6-14FD-168B-8E02150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D6BF-DBD9-CA16-F6BC-452E8D21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4BA3-C845-1B93-9196-C4E5F328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5668-2A08-5B2B-FE23-56E67D6C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49B5-D3BB-FC9C-A04C-6F52B1C1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A1F3-FEAB-416E-0107-A1E1BB4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03D-899A-8F09-913F-E364D778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75614-BE74-A676-FF5C-C085FE85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93A9-A8F9-9853-C599-02FC67FD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6FF7-A25C-8EE7-4B2E-E05412E8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8BBB8-571D-DF0C-043B-4E103172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4682-84EB-442B-03F7-D3901884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837D-C0CC-1F1E-4091-6A219F1E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E196-C875-F153-CD0E-A269985F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6EA2-19FD-6160-69C6-A346B6DD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01C49-E536-005C-56AB-AD9219B58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5C394-9192-2BB5-F993-7431A081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06F7A-A327-A5FB-E5A2-A1FAA1D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D36FB-DF67-4D61-11F4-235844FC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6372C-07E3-DADF-3B1F-CFAD352B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466C-3FBE-5FB7-91F0-E34A469C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1B1DD-1EC8-715B-E925-8F51D06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0CEF-37D7-E3A6-0ED4-DB2E6002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5C741-C9A2-226A-6D4B-1802228E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6EF7F-B659-6790-1679-0344181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62C0-141F-3D62-9A4C-86E91345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6723-66A5-44A0-FD2E-278003A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9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FF22-2B87-A9EE-EC17-10EA33BF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2BB1-192A-EC06-729A-1339C8F9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586EB-ADBB-324D-DF6E-17D808C12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8A221-20B8-1783-C40F-BEC68FB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4E89-7FC5-D8E6-4591-C3D379A2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CE1AC-D438-0C29-DE3C-6DA79C4D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DA49-D510-0381-7F7B-ED2B76D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A4FEC-E83E-5FA7-A889-30B4D531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B431-0F7F-280E-62D4-B9E07CE7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88801-B95C-B3C1-7B55-10D151AC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5C471-4458-7E17-4D2F-957F6C68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83C4-A1FD-650F-05B6-B6CCB66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0FB40-8D72-8900-4F8C-98E306E4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6DC3-3E15-90E0-C785-F8168F52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7273-C23C-5FAB-1530-BB04F856C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3A0E5-6296-154E-8B7E-60F34FEF383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7DE0-A252-E799-9ED7-2A9B2C82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F16C-5915-EC68-86A6-38899026C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857EB-E975-3540-8FCF-4F4972FD8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4104-55BD-317D-FC9D-B78FCF73D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audio plugins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EC003-6B6E-89C6-D537-D6E71E867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</a:t>
            </a:r>
          </a:p>
        </p:txBody>
      </p:sp>
    </p:spTree>
    <p:extLst>
      <p:ext uri="{BB962C8B-B14F-4D97-AF65-F5344CB8AC3E}">
        <p14:creationId xmlns:p14="http://schemas.microsoft.com/office/powerpoint/2010/main" val="2551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BBEF-DFB9-0D25-D2F7-B5CEBC17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6F6B-BD46-A8A9-0B71-241F7AA4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i="1" dirty="0"/>
              <a:t>These are the controls that can be set by the user</a:t>
            </a:r>
          </a:p>
          <a:p>
            <a:r>
              <a:rPr lang="en-US" dirty="0"/>
              <a:t>Step 1: create a Standard Property to hold the parameter value</a:t>
            </a:r>
          </a:p>
          <a:p>
            <a:pPr lvl="1"/>
            <a:r>
              <a:rPr lang="en-US" dirty="0"/>
              <a:t>For example, I might create a variable called GAIN;</a:t>
            </a:r>
          </a:p>
          <a:p>
            <a:r>
              <a:rPr lang="en-US" dirty="0"/>
              <a:t>Step 2: add a parameter to the </a:t>
            </a:r>
            <a:r>
              <a:rPr lang="en-US" dirty="0" err="1"/>
              <a:t>audioPluginInterface</a:t>
            </a:r>
            <a:r>
              <a:rPr lang="en-US" dirty="0"/>
              <a:t>, and link it to your Property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audioPluginParameter</a:t>
            </a:r>
            <a:r>
              <a:rPr lang="en-US" dirty="0"/>
              <a:t>(‘GAIN’);</a:t>
            </a:r>
          </a:p>
          <a:p>
            <a:pPr lvl="1"/>
            <a:r>
              <a:rPr lang="en-US" i="1" dirty="0"/>
              <a:t>Note, many more parameter attributes can be set</a:t>
            </a:r>
            <a:endParaRPr lang="en-US" dirty="0"/>
          </a:p>
          <a:p>
            <a:r>
              <a:rPr lang="en-US" dirty="0"/>
              <a:t>Step 3: create a set function to define the behavior when the control is manipulated by the user</a:t>
            </a:r>
          </a:p>
          <a:p>
            <a:pPr lvl="1"/>
            <a:r>
              <a:rPr lang="en-US" dirty="0"/>
              <a:t>For example, we might convert from dB to scalar for the GAIN parameter</a:t>
            </a:r>
          </a:p>
        </p:txBody>
      </p:sp>
    </p:spTree>
    <p:extLst>
      <p:ext uri="{BB962C8B-B14F-4D97-AF65-F5344CB8AC3E}">
        <p14:creationId xmlns:p14="http://schemas.microsoft.com/office/powerpoint/2010/main" val="326642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41FF-F10F-BF38-A852-953A061E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0D4E-E064-B2A7-3515-3322C411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Display Name</a:t>
            </a:r>
            <a:r>
              <a:rPr lang="en-US" dirty="0"/>
              <a:t>: This is what the user sees on the plugin</a:t>
            </a:r>
          </a:p>
          <a:p>
            <a:r>
              <a:rPr lang="en-US" b="1" dirty="0"/>
              <a:t>Label</a:t>
            </a:r>
            <a:r>
              <a:rPr lang="en-US" dirty="0"/>
              <a:t>: If the parameter has a unit (Hz, dB, </a:t>
            </a:r>
            <a:r>
              <a:rPr lang="en-US" dirty="0" err="1"/>
              <a:t>etc</a:t>
            </a:r>
            <a:r>
              <a:rPr lang="en-US" dirty="0"/>
              <a:t>), put it here</a:t>
            </a:r>
          </a:p>
          <a:p>
            <a:r>
              <a:rPr lang="en-US" b="1" dirty="0"/>
              <a:t>Mapping</a:t>
            </a:r>
            <a:r>
              <a:rPr lang="en-US" dirty="0"/>
              <a:t>: this defines the range and how the values are mapped</a:t>
            </a:r>
          </a:p>
          <a:p>
            <a:pPr lvl="1"/>
            <a:r>
              <a:rPr lang="en-US" dirty="0"/>
              <a:t>Enumeration – this results in a drop-down style menu or check box</a:t>
            </a:r>
          </a:p>
          <a:p>
            <a:pPr lvl="1"/>
            <a:r>
              <a:rPr lang="en-US" dirty="0"/>
              <a:t>Linear, Logarithmic, or Integer – these vary based on a defined range</a:t>
            </a:r>
          </a:p>
          <a:p>
            <a:pPr lvl="2"/>
            <a:r>
              <a:rPr lang="en-US" dirty="0"/>
              <a:t>Example 1: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'Mapping'</a:t>
            </a:r>
            <a:r>
              <a:rPr lang="en-US" b="0" i="0" dirty="0">
                <a:effectLst/>
                <a:latin typeface="Menlo" panose="020B0609030804020204" pitchFamily="49" charset="0"/>
              </a:rPr>
              <a:t>,{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'lin'</a:t>
            </a:r>
            <a:r>
              <a:rPr lang="en-US" b="0" i="0" dirty="0">
                <a:effectLst/>
                <a:latin typeface="Menlo" panose="020B0609030804020204" pitchFamily="49" charset="0"/>
              </a:rPr>
              <a:t>,-60,12}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%gain level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lvl="2"/>
            <a:r>
              <a:rPr lang="en-US" dirty="0"/>
              <a:t>Example 2: 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'Mapping'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{</a:t>
            </a:r>
            <a:r>
              <a:rPr lang="en-US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'log'</a:t>
            </a:r>
            <a:r>
              <a:rPr lang="en-US" b="0" i="0" dirty="0">
                <a:effectLst/>
                <a:latin typeface="Menlo" panose="020B0609030804020204" pitchFamily="49" charset="0"/>
              </a:rPr>
              <a:t>, 20, 400}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%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freq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cutoff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There are others relating to the GUI and layout, we will cover those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4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E41-BDB3-9960-2E1A-F6B1C2D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Matlab</a:t>
            </a:r>
            <a:r>
              <a:rPr lang="en-US" dirty="0"/>
              <a:t> built-in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1B3F-FA76-EA3E-2A1A-F075DBB1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includes the following audio effects:</a:t>
            </a:r>
          </a:p>
          <a:p>
            <a:pPr lvl="1"/>
            <a:r>
              <a:rPr lang="en-US" dirty="0"/>
              <a:t>Crossover filter</a:t>
            </a:r>
          </a:p>
          <a:p>
            <a:pPr lvl="1"/>
            <a:r>
              <a:rPr lang="en-US" dirty="0"/>
              <a:t>Multi-band parametric EQ and Graphic EQ</a:t>
            </a:r>
          </a:p>
          <a:p>
            <a:pPr lvl="1"/>
            <a:r>
              <a:rPr lang="en-US" dirty="0"/>
              <a:t>Octave filter, Shelving filter, and Gammatone filter</a:t>
            </a:r>
          </a:p>
          <a:p>
            <a:pPr lvl="1"/>
            <a:r>
              <a:rPr lang="en-US" dirty="0"/>
              <a:t>Compressor and Limiter</a:t>
            </a:r>
          </a:p>
          <a:p>
            <a:pPr lvl="1"/>
            <a:r>
              <a:rPr lang="en-US" dirty="0"/>
              <a:t>Expander and Noise gate</a:t>
            </a:r>
          </a:p>
          <a:p>
            <a:pPr lvl="1"/>
            <a:r>
              <a:rPr lang="en-US" dirty="0"/>
              <a:t>Reverb</a:t>
            </a:r>
          </a:p>
          <a:p>
            <a:pPr lvl="1"/>
            <a:r>
              <a:rPr lang="en-US" dirty="0"/>
              <a:t>Pitch shift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BED6-7EFF-DA21-8CDD-5B22486B0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6139-C7DD-FF3C-76A5-FDF563D8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B41A-EF1E-DB8E-021D-3F4FBDC6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effects are hidden inside the ‘</a:t>
            </a:r>
            <a:r>
              <a:rPr lang="en-US" dirty="0" err="1"/>
              <a:t>audioexample</a:t>
            </a:r>
            <a:r>
              <a:rPr lang="en-US" dirty="0"/>
              <a:t>’ namespace:</a:t>
            </a:r>
          </a:p>
          <a:p>
            <a:pPr lvl="1"/>
            <a:r>
              <a:rPr lang="en-US" dirty="0"/>
              <a:t>Automatic gain control</a:t>
            </a:r>
          </a:p>
          <a:p>
            <a:pPr lvl="1"/>
            <a:r>
              <a:rPr lang="en-US" dirty="0"/>
              <a:t>Chorus</a:t>
            </a:r>
          </a:p>
          <a:p>
            <a:pPr lvl="1"/>
            <a:r>
              <a:rPr lang="en-US" dirty="0"/>
              <a:t>Echo</a:t>
            </a:r>
          </a:p>
          <a:p>
            <a:pPr lvl="1"/>
            <a:r>
              <a:rPr lang="en-US" dirty="0"/>
              <a:t>Flanger</a:t>
            </a:r>
          </a:p>
          <a:p>
            <a:pPr lvl="1"/>
            <a:r>
              <a:rPr lang="en-US" dirty="0"/>
              <a:t>Different (</a:t>
            </a:r>
            <a:r>
              <a:rPr lang="en-US" dirty="0" err="1"/>
              <a:t>Freeverb</a:t>
            </a:r>
            <a:r>
              <a:rPr lang="en-US" dirty="0"/>
              <a:t> algorithm) reverb</a:t>
            </a:r>
          </a:p>
          <a:p>
            <a:pPr lvl="1"/>
            <a:r>
              <a:rPr lang="en-US" dirty="0"/>
              <a:t>Full wave integrator</a:t>
            </a:r>
          </a:p>
          <a:p>
            <a:pPr lvl="1"/>
            <a:r>
              <a:rPr lang="en-US" dirty="0"/>
              <a:t>Additional utilities for onset detection, pitch detection, LFO generation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2031B-F0CC-6DE8-810B-ECFBA388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5" y="275772"/>
            <a:ext cx="11688025" cy="65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0D923-773A-1FEB-6C94-D674CF2B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0"/>
            <a:ext cx="10515600" cy="1325563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3968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A280-2F5F-DD82-FD4E-C77CAFFE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Test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9E95-7171-6D2B-D5F2-312AC749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825625"/>
            <a:ext cx="6329432" cy="4351338"/>
          </a:xfrm>
        </p:spPr>
        <p:txBody>
          <a:bodyPr/>
          <a:lstStyle/>
          <a:p>
            <a:r>
              <a:rPr lang="en-US" dirty="0"/>
              <a:t>You can easily evaluate your plugin with </a:t>
            </a:r>
            <a:r>
              <a:rPr lang="en-US" dirty="0" err="1"/>
              <a:t>Matlab’s</a:t>
            </a:r>
            <a:r>
              <a:rPr lang="en-US" dirty="0"/>
              <a:t> </a:t>
            </a:r>
            <a:r>
              <a:rPr lang="en-US" b="1" dirty="0" err="1"/>
              <a:t>audioTestBench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Launch with: </a:t>
            </a:r>
            <a:r>
              <a:rPr lang="en-US" dirty="0" err="1"/>
              <a:t>audioTestBench</a:t>
            </a:r>
            <a:r>
              <a:rPr lang="en-US" dirty="0"/>
              <a:t>(‘</a:t>
            </a:r>
            <a:r>
              <a:rPr lang="en-US" dirty="0" err="1"/>
              <a:t>MyPlugin</a:t>
            </a:r>
            <a:r>
              <a:rPr lang="en-US" dirty="0"/>
              <a:t>’);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D29B0-9E60-5CDD-5EBD-EE3E34B3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46" y="0"/>
            <a:ext cx="5543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0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70A-9F39-A02D-A181-5D7F161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audioTestBench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0D99-D41C-8848-7B0F-C82FDDC4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391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Loading Audio Files</a:t>
            </a:r>
            <a:r>
              <a:rPr lang="en-US" dirty="0"/>
              <a:t>: You can load various types of audio files (WAV, MP3, etc.) into ‘</a:t>
            </a:r>
            <a:r>
              <a:rPr lang="en-US" dirty="0" err="1"/>
              <a:t>audioTestBench</a:t>
            </a:r>
            <a:r>
              <a:rPr lang="en-US" dirty="0"/>
              <a:t>’ for testing. The loaded audio can be played back, and you can observe how your plugin processes the signal.</a:t>
            </a:r>
          </a:p>
          <a:p>
            <a:pPr lvl="1"/>
            <a:r>
              <a:rPr lang="en-US" dirty="0"/>
              <a:t>Comes with various examples of music, speech, and other audio</a:t>
            </a:r>
          </a:p>
          <a:p>
            <a:r>
              <a:rPr lang="en-US" b="1" dirty="0"/>
              <a:t>Analysis Tools</a:t>
            </a:r>
            <a:r>
              <a:rPr lang="en-US" dirty="0"/>
              <a:t>: waveform visualizer, spectral analysis, metering</a:t>
            </a:r>
          </a:p>
          <a:p>
            <a:r>
              <a:rPr lang="en-US" b="1" dirty="0"/>
              <a:t>Validation :</a:t>
            </a:r>
          </a:p>
          <a:p>
            <a:pPr lvl="1"/>
            <a:r>
              <a:rPr lang="en-US" u="sng" dirty="0"/>
              <a:t>Consistency Checks</a:t>
            </a:r>
            <a:r>
              <a:rPr lang="en-US" dirty="0"/>
              <a:t>: Ensure that your plugin behaves consistently across different operating conditions. For example, test it with various buffer sizes and sample rates.</a:t>
            </a:r>
          </a:p>
          <a:p>
            <a:pPr lvl="1"/>
            <a:r>
              <a:rPr lang="en-US" u="sng" dirty="0"/>
              <a:t>Parameter Limits</a:t>
            </a:r>
            <a:r>
              <a:rPr lang="en-US" dirty="0"/>
              <a:t>: Test the edge cases by setting parameters to their minimum and maximum values to ensure the plugin handles them gracefully.</a:t>
            </a:r>
          </a:p>
          <a:p>
            <a:pPr lvl="1"/>
            <a:r>
              <a:rPr lang="en-US" u="sng" dirty="0"/>
              <a:t>Performance Evaluation</a:t>
            </a:r>
            <a:r>
              <a:rPr lang="en-US" dirty="0"/>
              <a:t>: Check the CPU load and memory usage to ensure that the plugin can run in real-time</a:t>
            </a:r>
          </a:p>
          <a:p>
            <a:r>
              <a:rPr lang="en-US" b="1" dirty="0"/>
              <a:t>Exporting</a:t>
            </a:r>
            <a:r>
              <a:rPr lang="en-US" dirty="0"/>
              <a:t>: You can export your plugin as a VST, AU, or AAX plugin using ‘</a:t>
            </a:r>
            <a:r>
              <a:rPr lang="en-US" dirty="0" err="1"/>
              <a:t>generateAudioPlugin</a:t>
            </a:r>
            <a:r>
              <a:rPr lang="en-US" dirty="0"/>
              <a:t>’ </a:t>
            </a:r>
          </a:p>
          <a:p>
            <a:pPr lvl="1"/>
            <a:r>
              <a:rPr lang="en-US" dirty="0"/>
              <a:t>This command will export your plugin to the specified format based on your system’s configuration, enabling you to use it in a Digital Audio Workstation (DAW).</a:t>
            </a:r>
          </a:p>
          <a:p>
            <a:pPr lvl="1"/>
            <a:r>
              <a:rPr lang="en-US" dirty="0"/>
              <a:t>The plugin will automatically be placed in the correct system folder</a:t>
            </a:r>
          </a:p>
        </p:txBody>
      </p:sp>
    </p:spTree>
    <p:extLst>
      <p:ext uri="{BB962C8B-B14F-4D97-AF65-F5344CB8AC3E}">
        <p14:creationId xmlns:p14="http://schemas.microsoft.com/office/powerpoint/2010/main" val="295141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BF4C-BABE-7347-771F-93E18E2C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JUCE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CAA0-34EF-06D1-E8B3-5EFBDC2A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/>
              <a:t>generateAudioPlugin</a:t>
            </a:r>
            <a:r>
              <a:rPr lang="en-US" dirty="0"/>
              <a:t> -</a:t>
            </a:r>
            <a:r>
              <a:rPr lang="en-US" dirty="0" err="1"/>
              <a:t>juceproject</a:t>
            </a:r>
            <a:r>
              <a:rPr lang="en-US" dirty="0"/>
              <a:t> </a:t>
            </a:r>
            <a:r>
              <a:rPr lang="en-US" dirty="0" err="1"/>
              <a:t>MyPlugin</a:t>
            </a:r>
            <a:endParaRPr lang="en-US" dirty="0"/>
          </a:p>
          <a:p>
            <a:pPr lvl="1"/>
            <a:r>
              <a:rPr lang="en-US" i="1" dirty="0"/>
              <a:t>Give it a couple of minutes…</a:t>
            </a:r>
          </a:p>
          <a:p>
            <a:r>
              <a:rPr lang="en-US" dirty="0" err="1"/>
              <a:t>ProJucer</a:t>
            </a:r>
            <a:r>
              <a:rPr lang="en-US" dirty="0"/>
              <a:t> code will be saved to a .zip file </a:t>
            </a:r>
          </a:p>
          <a:p>
            <a:pPr lvl="1"/>
            <a:r>
              <a:rPr lang="en-US" dirty="0"/>
              <a:t>Unzip this file…</a:t>
            </a:r>
          </a:p>
          <a:p>
            <a:r>
              <a:rPr lang="en-US" dirty="0"/>
              <a:t>Open the .</a:t>
            </a:r>
            <a:r>
              <a:rPr lang="en-US" dirty="0" err="1"/>
              <a:t>jucer</a:t>
            </a:r>
            <a:r>
              <a:rPr lang="en-US" dirty="0"/>
              <a:t> file in </a:t>
            </a:r>
            <a:r>
              <a:rPr lang="en-US" dirty="0" err="1"/>
              <a:t>ProJucer</a:t>
            </a:r>
            <a:endParaRPr lang="en-US" dirty="0"/>
          </a:p>
          <a:p>
            <a:r>
              <a:rPr lang="en-US" dirty="0"/>
              <a:t>Configure Project Settings</a:t>
            </a:r>
          </a:p>
          <a:p>
            <a:pPr lvl="1"/>
            <a:r>
              <a:rPr lang="en-US" dirty="0"/>
              <a:t>Verify the project name and plugin formats are correct</a:t>
            </a:r>
          </a:p>
          <a:p>
            <a:pPr lvl="1"/>
            <a:r>
              <a:rPr lang="en-US" dirty="0"/>
              <a:t>Enable MIDI support (if needed) in Modules &gt; </a:t>
            </a:r>
            <a:r>
              <a:rPr lang="en-US" dirty="0" err="1"/>
              <a:t>juce_audio_plugin_client</a:t>
            </a:r>
            <a:endParaRPr lang="en-US" dirty="0"/>
          </a:p>
          <a:p>
            <a:pPr lvl="1"/>
            <a:r>
              <a:rPr lang="en-US" dirty="0"/>
              <a:t>Verify the plugin type (Effect vs Synth)</a:t>
            </a:r>
          </a:p>
          <a:p>
            <a:r>
              <a:rPr lang="en-US" dirty="0"/>
              <a:t>Export the project to Xcode</a:t>
            </a:r>
          </a:p>
        </p:txBody>
      </p:sp>
    </p:spTree>
    <p:extLst>
      <p:ext uri="{BB962C8B-B14F-4D97-AF65-F5344CB8AC3E}">
        <p14:creationId xmlns:p14="http://schemas.microsoft.com/office/powerpoint/2010/main" val="39740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DFA0-0BE3-63F2-80BE-FC2CDD7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/ compile in 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426A-FF11-A04A-A965-061D97A6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.</a:t>
            </a:r>
            <a:r>
              <a:rPr lang="en-US" dirty="0" err="1"/>
              <a:t>xcodeproj</a:t>
            </a:r>
            <a:r>
              <a:rPr lang="en-US" dirty="0"/>
              <a:t> for your project</a:t>
            </a:r>
          </a:p>
          <a:p>
            <a:r>
              <a:rPr lang="en-US" dirty="0"/>
              <a:t>Select a target (VST, AU, Standalone, or All)</a:t>
            </a:r>
          </a:p>
          <a:p>
            <a:r>
              <a:rPr lang="en-US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 #define JUCE_VST3_CAN_REPLACE_VST2 </a:t>
            </a:r>
            <a:r>
              <a:rPr lang="en-US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dirty="0"/>
          </a:p>
          <a:p>
            <a:r>
              <a:rPr lang="en-US" dirty="0"/>
              <a:t>Click the Run (triangle) button</a:t>
            </a:r>
          </a:p>
        </p:txBody>
      </p:sp>
    </p:spTree>
    <p:extLst>
      <p:ext uri="{BB962C8B-B14F-4D97-AF65-F5344CB8AC3E}">
        <p14:creationId xmlns:p14="http://schemas.microsoft.com/office/powerpoint/2010/main" val="157551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40DE-3506-083D-3D29-890D08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To-Do’s…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A36-A582-B41F-5183-14B78EC8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Customizing in Xcode</a:t>
            </a:r>
          </a:p>
          <a:p>
            <a:r>
              <a:rPr lang="en-US" dirty="0"/>
              <a:t>Code signing (</a:t>
            </a:r>
            <a:r>
              <a:rPr lang="en-US"/>
              <a:t>for distributing)</a:t>
            </a:r>
            <a:endParaRPr lang="en-US" dirty="0"/>
          </a:p>
          <a:p>
            <a:r>
              <a:rPr lang="en-US" dirty="0"/>
              <a:t>How to add deep learning networks, </a:t>
            </a:r>
            <a:r>
              <a:rPr lang="en-US" dirty="0" err="1"/>
              <a:t>audioPluginConfig</a:t>
            </a:r>
            <a:endParaRPr lang="en-US" dirty="0"/>
          </a:p>
          <a:p>
            <a:r>
              <a:rPr lang="en-US" dirty="0"/>
              <a:t>How to build synths (plugin sources)</a:t>
            </a:r>
          </a:p>
          <a:p>
            <a:r>
              <a:rPr lang="en-US" dirty="0"/>
              <a:t>Integration with MIDI devices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883373-E09D-6379-0583-7FE50E4EB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4007772"/>
            <a:ext cx="4368866" cy="26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AA13-469D-0D1A-3EA7-F214815F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ACC3-1A73-F249-05F1-61BA4B02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from </a:t>
            </a:r>
            <a:r>
              <a:rPr lang="en-US" dirty="0" err="1"/>
              <a:t>Matlab’s</a:t>
            </a:r>
            <a:r>
              <a:rPr lang="en-US" dirty="0"/>
              <a:t> </a:t>
            </a:r>
            <a:r>
              <a:rPr lang="en-US" dirty="0" err="1"/>
              <a:t>audioPlugin</a:t>
            </a:r>
            <a:endParaRPr lang="en-US" dirty="0"/>
          </a:p>
          <a:p>
            <a:r>
              <a:rPr lang="en-US" dirty="0"/>
              <a:t>Define some plugin properties and parameters</a:t>
            </a:r>
          </a:p>
          <a:p>
            <a:r>
              <a:rPr lang="en-US" dirty="0"/>
              <a:t>Write your DSP (or use </a:t>
            </a:r>
            <a:r>
              <a:rPr lang="en-US" dirty="0" err="1"/>
              <a:t>Matlab’s</a:t>
            </a:r>
            <a:r>
              <a:rPr lang="en-US" dirty="0"/>
              <a:t> baked-in functionality)</a:t>
            </a:r>
          </a:p>
          <a:p>
            <a:r>
              <a:rPr lang="en-US" dirty="0"/>
              <a:t>Use </a:t>
            </a:r>
            <a:r>
              <a:rPr lang="en-US" dirty="0" err="1"/>
              <a:t>audioTestBench</a:t>
            </a:r>
            <a:r>
              <a:rPr lang="en-US" dirty="0"/>
              <a:t>() to evaluate your plugin</a:t>
            </a:r>
          </a:p>
          <a:p>
            <a:r>
              <a:rPr lang="en-US" dirty="0"/>
              <a:t>Design a layout and control types for your GUI</a:t>
            </a:r>
          </a:p>
          <a:p>
            <a:r>
              <a:rPr lang="en-US" dirty="0"/>
              <a:t>Add a background and custom controls</a:t>
            </a:r>
          </a:p>
          <a:p>
            <a:r>
              <a:rPr lang="en-US" dirty="0"/>
              <a:t>Generate a JUCE project</a:t>
            </a:r>
          </a:p>
          <a:p>
            <a:r>
              <a:rPr lang="en-US" dirty="0"/>
              <a:t>Compile in Xcode </a:t>
            </a:r>
          </a:p>
        </p:txBody>
      </p:sp>
    </p:spTree>
    <p:extLst>
      <p:ext uri="{BB962C8B-B14F-4D97-AF65-F5344CB8AC3E}">
        <p14:creationId xmlns:p14="http://schemas.microsoft.com/office/powerpoint/2010/main" val="29606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B319-910D-F58B-BE99-D23EFA85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audioPlugin</a:t>
            </a:r>
            <a:r>
              <a:rPr lang="en-US" dirty="0"/>
              <a:t>()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F761-3306-54D3-82D6-146A77C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5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Matlab’s</a:t>
            </a:r>
            <a:r>
              <a:rPr lang="en-US" dirty="0"/>
              <a:t> base class for developing AU and VST3 plugins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	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classdef</a:t>
            </a:r>
            <a:r>
              <a:rPr lang="en-US" sz="2400" dirty="0"/>
              <a:t> </a:t>
            </a:r>
            <a:r>
              <a:rPr lang="en-US" sz="2400" dirty="0" err="1"/>
              <a:t>myAudioPlugin</a:t>
            </a:r>
            <a:r>
              <a:rPr lang="en-US" sz="2400" dirty="0"/>
              <a:t> &lt; </a:t>
            </a:r>
            <a:r>
              <a:rPr lang="en-US" sz="2400" dirty="0" err="1">
                <a:effectLst/>
              </a:rPr>
              <a:t>audioPlugin</a:t>
            </a:r>
            <a:endParaRPr lang="en-US" sz="2400" dirty="0"/>
          </a:p>
          <a:p>
            <a:r>
              <a:rPr lang="en-US" dirty="0"/>
              <a:t>Contains: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 – these include plugin information, internal values, and parameter descriptions</a:t>
            </a:r>
          </a:p>
          <a:p>
            <a:pPr lvl="2"/>
            <a:r>
              <a:rPr lang="en-US" dirty="0"/>
              <a:t>These can have multiple, varying levels of Access </a:t>
            </a:r>
          </a:p>
          <a:p>
            <a:pPr lvl="1"/>
            <a:r>
              <a:rPr lang="en-US" b="1" dirty="0"/>
              <a:t>Methods</a:t>
            </a:r>
            <a:r>
              <a:rPr lang="en-US" dirty="0"/>
              <a:t> – these define the behavior of the plugin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Process</a:t>
            </a:r>
          </a:p>
          <a:p>
            <a:pPr lvl="2"/>
            <a:r>
              <a:rPr lang="en-US" dirty="0"/>
              <a:t>Reset</a:t>
            </a:r>
          </a:p>
          <a:p>
            <a:pPr lvl="2"/>
            <a:r>
              <a:rPr lang="en-US" dirty="0"/>
              <a:t>Set/Get functions</a:t>
            </a:r>
          </a:p>
          <a:p>
            <a:pPr lvl="2"/>
            <a:r>
              <a:rPr lang="en-US" dirty="0"/>
              <a:t>Other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9521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16F-6565-D857-5D6C-25B013C9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EFFA-D5CA-41CD-5395-274ACAC9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Variables that store data relevant to the plugin’s operation</a:t>
            </a:r>
          </a:p>
          <a:p>
            <a:endParaRPr lang="en-US" dirty="0"/>
          </a:p>
          <a:p>
            <a:r>
              <a:rPr lang="en-US" dirty="0"/>
              <a:t>These are usually variables relating to parameters or your DSP in some way</a:t>
            </a:r>
          </a:p>
          <a:p>
            <a:endParaRPr lang="en-US" dirty="0"/>
          </a:p>
          <a:p>
            <a:r>
              <a:rPr lang="en-US" dirty="0"/>
              <a:t>For example, if </a:t>
            </a:r>
            <a:r>
              <a:rPr lang="en-US" u="sng" dirty="0"/>
              <a:t>gain</a:t>
            </a:r>
            <a:r>
              <a:rPr lang="en-US" dirty="0"/>
              <a:t> is one of my parameters, I would define a variable called GAIN as a standard property, which can be accessed by </a:t>
            </a:r>
            <a:r>
              <a:rPr lang="en-US" dirty="0" err="1"/>
              <a:t>plugin.GAIN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5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0C1B-2FAC-2EB5-4AD4-AD38483E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D56-54F1-B2B6-61DE-51F542A3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7D01-19D9-C5D2-F6D0-7530028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Unchangeable values once the plugin is compiled</a:t>
            </a:r>
          </a:p>
          <a:p>
            <a:endParaRPr lang="en-US" dirty="0"/>
          </a:p>
          <a:p>
            <a:r>
              <a:rPr lang="en-US" dirty="0"/>
              <a:t>These are things that don’t change, like the parameter definitions, the layout of the GUI, the range of the parameter controls, and other plugin information like name, vendor, version, etc.</a:t>
            </a:r>
          </a:p>
        </p:txBody>
      </p:sp>
    </p:spTree>
    <p:extLst>
      <p:ext uri="{BB962C8B-B14F-4D97-AF65-F5344CB8AC3E}">
        <p14:creationId xmlns:p14="http://schemas.microsoft.com/office/powerpoint/2010/main" val="10830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10EA-CD85-16EA-62F6-5BBA6F1E3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8C8A-E4C8-96DD-9D43-DCFA128E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1D4D-1476-E766-FAFF-FDEFA92B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/>
          <a:lstStyle/>
          <a:p>
            <a:r>
              <a:rPr lang="en-US" i="1" dirty="0"/>
              <a:t>Variables not exposed to the user interface</a:t>
            </a:r>
          </a:p>
          <a:p>
            <a:r>
              <a:rPr lang="en-US" dirty="0"/>
              <a:t>No get/set functions to modify these values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9009C6-FD98-2A2C-849C-DDD1365FA620}"/>
              </a:ext>
            </a:extLst>
          </p:cNvPr>
          <p:cNvSpPr txBox="1">
            <a:spLocks/>
          </p:cNvSpPr>
          <p:nvPr/>
        </p:nvSpPr>
        <p:spPr>
          <a:xfrm>
            <a:off x="838200" y="3074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Private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806D0A-EB36-C3C6-A626-EA72070C33B1}"/>
              </a:ext>
            </a:extLst>
          </p:cNvPr>
          <p:cNvSpPr txBox="1">
            <a:spLocks/>
          </p:cNvSpPr>
          <p:nvPr/>
        </p:nvSpPr>
        <p:spPr>
          <a:xfrm>
            <a:off x="838200" y="4534580"/>
            <a:ext cx="10515600" cy="149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Variables accessible only within the plugin class</a:t>
            </a:r>
          </a:p>
          <a:p>
            <a:r>
              <a:rPr lang="en-US" dirty="0"/>
              <a:t>Can be accessed by </a:t>
            </a:r>
            <a:r>
              <a:rPr lang="en-US" dirty="0" err="1"/>
              <a:t>plugin.VariableName</a:t>
            </a:r>
            <a:r>
              <a:rPr lang="en-US" dirty="0"/>
              <a:t>, but is an internal variable, such as filter states, coefficient values,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3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F751-9C16-CE02-D8D0-ED512681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2175-4A94-5D00-61FC-BE0D365F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DiscreteState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F8B0-0A5C-39A9-81C0-CF66B93F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state information between calls to the processing function</a:t>
            </a:r>
          </a:p>
          <a:p>
            <a:endParaRPr lang="en-US" dirty="0"/>
          </a:p>
          <a:p>
            <a:r>
              <a:rPr lang="en-US" dirty="0"/>
              <a:t>These properties persist across ‘process()’ calls</a:t>
            </a:r>
          </a:p>
          <a:p>
            <a:pPr lvl="1"/>
            <a:r>
              <a:rPr lang="en-US" dirty="0"/>
              <a:t>Useful for things like filter states, envelopes and oscillators</a:t>
            </a:r>
          </a:p>
          <a:p>
            <a:r>
              <a:rPr lang="en-US" dirty="0"/>
              <a:t>These are usually required when using </a:t>
            </a:r>
            <a:r>
              <a:rPr lang="en-US" dirty="0" err="1"/>
              <a:t>Matlab</a:t>
            </a:r>
            <a:r>
              <a:rPr lang="en-US" dirty="0"/>
              <a:t> System Objects</a:t>
            </a:r>
          </a:p>
          <a:p>
            <a:pPr lvl="1"/>
            <a:r>
              <a:rPr lang="en-US" dirty="0"/>
              <a:t>(if you plan to use built-in </a:t>
            </a:r>
            <a:r>
              <a:rPr lang="en-US" dirty="0" err="1"/>
              <a:t>Matlab</a:t>
            </a:r>
            <a:r>
              <a:rPr lang="en-US" dirty="0"/>
              <a:t> functions like ‘compressor’ or ‘reverberator’ then these are System Objects, and they often but not always require use of a </a:t>
            </a:r>
            <a:r>
              <a:rPr lang="en-US" dirty="0" err="1"/>
              <a:t>DiscreteState</a:t>
            </a:r>
            <a:r>
              <a:rPr lang="en-US" dirty="0"/>
              <a:t> variable)</a:t>
            </a:r>
          </a:p>
        </p:txBody>
      </p:sp>
    </p:spTree>
    <p:extLst>
      <p:ext uri="{BB962C8B-B14F-4D97-AF65-F5344CB8AC3E}">
        <p14:creationId xmlns:p14="http://schemas.microsoft.com/office/powerpoint/2010/main" val="34946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F27F-6A95-45E4-5EF5-FC775577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/>
          <a:lstStyle/>
          <a:p>
            <a:r>
              <a:rPr lang="en-US" dirty="0"/>
              <a:t>Basic template to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4B1B-DC71-1D92-6251-C960511F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538842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classdef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E00FF"/>
                </a:solidFill>
                <a:latin typeface="Menlo" panose="020B0609030804020204" pitchFamily="49" charset="0"/>
              </a:rPr>
              <a:t>T</a:t>
            </a:r>
            <a:r>
              <a:rPr lang="en-US" b="0" i="0" dirty="0">
                <a:effectLst/>
                <a:latin typeface="Menlo" panose="020B0609030804020204" pitchFamily="49" charset="0"/>
              </a:rPr>
              <a:t>emplate &lt; </a:t>
            </a:r>
            <a:r>
              <a:rPr lang="en-US" b="0" i="0" dirty="0" err="1">
                <a:effectLst/>
                <a:latin typeface="Menlo" panose="020B0609030804020204" pitchFamily="49" charset="0"/>
              </a:rPr>
              <a:t>audioPlugin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properties</a:t>
            </a:r>
            <a:endParaRPr lang="en-US" b="1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 PARAMETER_NAME = some value;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properties </a:t>
            </a:r>
            <a:r>
              <a:rPr lang="en-US" b="1" i="0" dirty="0">
                <a:effectLst/>
                <a:latin typeface="Menlo" panose="020B0609030804020204" pitchFamily="49" charset="0"/>
              </a:rPr>
              <a:t>(Constant)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 put your </a:t>
            </a:r>
            <a:r>
              <a:rPr lang="en-US" b="0" i="0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pluginInterface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and parameters here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properties </a:t>
            </a:r>
            <a:r>
              <a:rPr lang="en-US" b="1" i="0" dirty="0">
                <a:effectLst/>
                <a:latin typeface="Menlo" panose="020B0609030804020204" pitchFamily="49" charset="0"/>
              </a:rPr>
              <a:t>(Access = private)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%if you have any internal variables, put them here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methods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0FF"/>
                </a:solidFill>
                <a:latin typeface="Menlo" panose="020B0609030804020204" pitchFamily="49" charset="0"/>
              </a:rPr>
              <a:t>     </a:t>
            </a: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i="0" dirty="0">
                <a:effectLst/>
                <a:latin typeface="Menlo" panose="020B0609030804020204" pitchFamily="49" charset="0"/>
              </a:rPr>
              <a:t>plugin = Template()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 This is your constructor – you might initialize things here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  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  function </a:t>
            </a:r>
            <a:r>
              <a:rPr lang="en-US" b="1" i="0" dirty="0">
                <a:effectLst/>
                <a:latin typeface="Menlo" panose="020B0609030804020204" pitchFamily="49" charset="0"/>
              </a:rPr>
              <a:t>out = process(</a:t>
            </a:r>
            <a:r>
              <a:rPr lang="en-US" b="1" i="0" dirty="0" err="1">
                <a:effectLst/>
                <a:latin typeface="Menlo" panose="020B0609030804020204" pitchFamily="49" charset="0"/>
              </a:rPr>
              <a:t>plugin,in</a:t>
            </a:r>
            <a:r>
              <a:rPr lang="en-US" b="1" i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 DSP section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  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  function </a:t>
            </a:r>
            <a:r>
              <a:rPr lang="en-US" b="1" i="0" dirty="0">
                <a:effectLst/>
                <a:latin typeface="Menlo" panose="020B0609030804020204" pitchFamily="49" charset="0"/>
              </a:rPr>
              <a:t>reset(plugin)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	% this gets called if the sample rate changes or if the plugin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b="0" i="0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gets reloaded</a:t>
            </a:r>
            <a:br>
              <a:rPr lang="en-US" b="0" i="0" dirty="0">
                <a:effectLst/>
                <a:latin typeface="Menlo" panose="020B0609030804020204" pitchFamily="49" charset="0"/>
              </a:rPr>
            </a:br>
            <a:r>
              <a:rPr lang="en-US" b="0" i="0" dirty="0">
                <a:effectLst/>
                <a:latin typeface="Menlo" panose="020B0609030804020204" pitchFamily="49" charset="0"/>
              </a:rPr>
              <a:t>      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end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   end </a:t>
            </a:r>
            <a:r>
              <a:rPr lang="en-US" dirty="0">
                <a:solidFill>
                  <a:srgbClr val="008013"/>
                </a:solidFill>
                <a:latin typeface="Menlo" panose="020B0609030804020204" pitchFamily="49" charset="0"/>
              </a:rPr>
              <a:t>% of methods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end </a:t>
            </a:r>
            <a:r>
              <a:rPr lang="en-US" dirty="0">
                <a:solidFill>
                  <a:srgbClr val="008013"/>
                </a:solidFill>
                <a:latin typeface="Menlo" panose="020B0609030804020204" pitchFamily="49" charset="0"/>
              </a:rPr>
              <a:t>% of plugin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F182-7BE6-6DBC-9806-090A4F6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audioPluginInterface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C34F-0DFE-A053-19C6-F7532FCC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502"/>
            <a:ext cx="7292546" cy="4270461"/>
          </a:xfrm>
        </p:spPr>
        <p:txBody>
          <a:bodyPr>
            <a:normAutofit/>
          </a:bodyPr>
          <a:lstStyle/>
          <a:p>
            <a:r>
              <a:rPr lang="en-US" dirty="0"/>
              <a:t>The interface holds:</a:t>
            </a:r>
          </a:p>
          <a:p>
            <a:pPr lvl="1"/>
            <a:r>
              <a:rPr lang="en-US" dirty="0"/>
              <a:t>Plugin Name</a:t>
            </a:r>
          </a:p>
          <a:p>
            <a:pPr lvl="1"/>
            <a:r>
              <a:rPr lang="en-US" dirty="0"/>
              <a:t>Vendor Name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Unique ID</a:t>
            </a:r>
          </a:p>
          <a:p>
            <a:pPr lvl="1"/>
            <a:r>
              <a:rPr lang="en-US" dirty="0"/>
              <a:t>Input/Output channels</a:t>
            </a:r>
          </a:p>
          <a:p>
            <a:pPr lvl="1"/>
            <a:r>
              <a:rPr lang="en-US" b="1" i="1" dirty="0"/>
              <a:t>All the plugin parameters</a:t>
            </a:r>
          </a:p>
          <a:p>
            <a:pPr lvl="1"/>
            <a:r>
              <a:rPr lang="en-US" dirty="0"/>
              <a:t>Additional information about the GUI, including:</a:t>
            </a:r>
          </a:p>
          <a:p>
            <a:pPr lvl="2"/>
            <a:r>
              <a:rPr lang="en-US" dirty="0"/>
              <a:t>Layout</a:t>
            </a:r>
          </a:p>
          <a:p>
            <a:pPr lvl="2"/>
            <a:r>
              <a:rPr lang="en-US" dirty="0"/>
              <a:t>Background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62A99-9B90-7285-3D29-C2935AC5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09" y="885739"/>
            <a:ext cx="6276987" cy="37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1180</Words>
  <Application>Microsoft Macintosh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Menlo</vt:lpstr>
      <vt:lpstr>Office Theme</vt:lpstr>
      <vt:lpstr>Making audio plugins in Matlab</vt:lpstr>
      <vt:lpstr>Overall flow</vt:lpstr>
      <vt:lpstr>audioPlugin() base class</vt:lpstr>
      <vt:lpstr>Standard Properties</vt:lpstr>
      <vt:lpstr>Constant Properties</vt:lpstr>
      <vt:lpstr>Hidden Properties</vt:lpstr>
      <vt:lpstr>DiscreteState Properties</vt:lpstr>
      <vt:lpstr>Basic template to get started…</vt:lpstr>
      <vt:lpstr>audioPluginInterface</vt:lpstr>
      <vt:lpstr>Adding Parameters </vt:lpstr>
      <vt:lpstr>Parameter attributes</vt:lpstr>
      <vt:lpstr>Using Matlab built-in effects</vt:lpstr>
      <vt:lpstr>But wait, there’s more…</vt:lpstr>
      <vt:lpstr>Template</vt:lpstr>
      <vt:lpstr>Audio Test Bench</vt:lpstr>
      <vt:lpstr>Overview of audioTestBench</vt:lpstr>
      <vt:lpstr>Export JUCE code</vt:lpstr>
      <vt:lpstr>Edit / compile in Xcode</vt:lpstr>
      <vt:lpstr>To-Do’s…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Bennett, Christopher Lee</dc:creator>
  <cp:lastModifiedBy>Bennett, Christopher Lee</cp:lastModifiedBy>
  <cp:revision>21</cp:revision>
  <dcterms:created xsi:type="dcterms:W3CDTF">2024-08-21T16:56:39Z</dcterms:created>
  <dcterms:modified xsi:type="dcterms:W3CDTF">2024-08-21T20:59:21Z</dcterms:modified>
</cp:coreProperties>
</file>