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7"/>
  </p:notesMasterIdLst>
  <p:sldIdLst>
    <p:sldId id="256" r:id="rId2"/>
    <p:sldId id="259" r:id="rId3"/>
    <p:sldId id="262" r:id="rId4"/>
    <p:sldId id="261" r:id="rId5"/>
    <p:sldId id="263" r:id="rId6"/>
    <p:sldId id="278" r:id="rId7"/>
    <p:sldId id="277" r:id="rId8"/>
    <p:sldId id="260" r:id="rId9"/>
    <p:sldId id="264" r:id="rId10"/>
    <p:sldId id="267" r:id="rId11"/>
    <p:sldId id="266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81" r:id="rId22"/>
    <p:sldId id="282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718" autoAdjust="0"/>
  </p:normalViewPr>
  <p:slideViewPr>
    <p:cSldViewPr>
      <p:cViewPr>
        <p:scale>
          <a:sx n="114" d="100"/>
          <a:sy n="114" d="100"/>
        </p:scale>
        <p:origin x="-924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699CF5-5E1C-472D-93C3-48FF9D430F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2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5124" name="Freeform 4"/>
              <p:cNvSpPr>
                <a:spLocks/>
              </p:cNvSpPr>
              <p:nvPr/>
            </p:nvSpPr>
            <p:spPr bwMode="hidden">
              <a:xfrm>
                <a:off x="558" y="1161"/>
                <a:ext cx="5200" cy="3159"/>
              </a:xfrm>
              <a:custGeom>
                <a:avLst/>
                <a:gdLst>
                  <a:gd name="T0" fmla="*/ 0 w 5184"/>
                  <a:gd name="T1" fmla="*/ 3159 h 3159"/>
                  <a:gd name="T2" fmla="*/ 5184 w 5184"/>
                  <a:gd name="T3" fmla="*/ 3159 h 3159"/>
                  <a:gd name="T4" fmla="*/ 5184 w 5184"/>
                  <a:gd name="T5" fmla="*/ 0 h 3159"/>
                  <a:gd name="T6" fmla="*/ 0 w 5184"/>
                  <a:gd name="T7" fmla="*/ 0 h 3159"/>
                  <a:gd name="T8" fmla="*/ 0 w 5184"/>
                  <a:gd name="T9" fmla="*/ 3159 h 3159"/>
                  <a:gd name="T10" fmla="*/ 0 w 5184"/>
                  <a:gd name="T11" fmla="*/ 3159 h 3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5" name="Freeform 5"/>
              <p:cNvSpPr>
                <a:spLocks/>
              </p:cNvSpPr>
              <p:nvPr/>
            </p:nvSpPr>
            <p:spPr bwMode="hidden">
              <a:xfrm>
                <a:off x="0" y="1161"/>
                <a:ext cx="558" cy="3159"/>
              </a:xfrm>
              <a:custGeom>
                <a:avLst/>
                <a:gdLst>
                  <a:gd name="T0" fmla="*/ 0 w 556"/>
                  <a:gd name="T1" fmla="*/ 0 h 3159"/>
                  <a:gd name="T2" fmla="*/ 0 w 556"/>
                  <a:gd name="T3" fmla="*/ 3159 h 3159"/>
                  <a:gd name="T4" fmla="*/ 556 w 556"/>
                  <a:gd name="T5" fmla="*/ 3159 h 3159"/>
                  <a:gd name="T6" fmla="*/ 556 w 556"/>
                  <a:gd name="T7" fmla="*/ 0 h 3159"/>
                  <a:gd name="T8" fmla="*/ 0 w 556"/>
                  <a:gd name="T9" fmla="*/ 0 h 3159"/>
                  <a:gd name="T10" fmla="*/ 0 w 556"/>
                  <a:gd name="T11" fmla="*/ 0 h 3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26" name="Freeform 6"/>
            <p:cNvSpPr>
              <a:spLocks/>
            </p:cNvSpPr>
            <p:nvPr/>
          </p:nvSpPr>
          <p:spPr bwMode="ltGray">
            <a:xfrm>
              <a:off x="552" y="951"/>
              <a:ext cx="12" cy="420"/>
            </a:xfrm>
            <a:custGeom>
              <a:avLst/>
              <a:gdLst>
                <a:gd name="T0" fmla="*/ 0 w 12"/>
                <a:gd name="T1" fmla="*/ 0 h 420"/>
                <a:gd name="T2" fmla="*/ 0 w 12"/>
                <a:gd name="T3" fmla="*/ 420 h 420"/>
                <a:gd name="T4" fmla="*/ 12 w 12"/>
                <a:gd name="T5" fmla="*/ 420 h 420"/>
                <a:gd name="T6" fmla="*/ 12 w 12"/>
                <a:gd name="T7" fmla="*/ 0 h 420"/>
                <a:gd name="T8" fmla="*/ 0 w 12"/>
                <a:gd name="T9" fmla="*/ 0 h 420"/>
                <a:gd name="T10" fmla="*/ 0 w 12"/>
                <a:gd name="T11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" name="Freeform 7"/>
            <p:cNvSpPr>
              <a:spLocks/>
            </p:cNvSpPr>
            <p:nvPr/>
          </p:nvSpPr>
          <p:spPr bwMode="ltGray">
            <a:xfrm>
              <a:off x="767" y="1155"/>
              <a:ext cx="252" cy="12"/>
            </a:xfrm>
            <a:custGeom>
              <a:avLst/>
              <a:gdLst>
                <a:gd name="T0" fmla="*/ 251 w 251"/>
                <a:gd name="T1" fmla="*/ 0 h 12"/>
                <a:gd name="T2" fmla="*/ 0 w 251"/>
                <a:gd name="T3" fmla="*/ 0 h 12"/>
                <a:gd name="T4" fmla="*/ 0 w 251"/>
                <a:gd name="T5" fmla="*/ 12 h 12"/>
                <a:gd name="T6" fmla="*/ 251 w 251"/>
                <a:gd name="T7" fmla="*/ 12 h 12"/>
                <a:gd name="T8" fmla="*/ 251 w 251"/>
                <a:gd name="T9" fmla="*/ 0 h 12"/>
                <a:gd name="T10" fmla="*/ 251 w 25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" name="Freeform 8"/>
            <p:cNvSpPr>
              <a:spLocks/>
            </p:cNvSpPr>
            <p:nvPr/>
          </p:nvSpPr>
          <p:spPr bwMode="ltGray">
            <a:xfrm>
              <a:off x="0" y="1155"/>
              <a:ext cx="351" cy="12"/>
            </a:xfrm>
            <a:custGeom>
              <a:avLst/>
              <a:gdLst>
                <a:gd name="T0" fmla="*/ 0 w 251"/>
                <a:gd name="T1" fmla="*/ 0 h 12"/>
                <a:gd name="T2" fmla="*/ 0 w 251"/>
                <a:gd name="T3" fmla="*/ 12 h 12"/>
                <a:gd name="T4" fmla="*/ 251 w 251"/>
                <a:gd name="T5" fmla="*/ 12 h 12"/>
                <a:gd name="T6" fmla="*/ 251 w 251"/>
                <a:gd name="T7" fmla="*/ 0 h 12"/>
                <a:gd name="T8" fmla="*/ 0 w 251"/>
                <a:gd name="T9" fmla="*/ 0 h 12"/>
                <a:gd name="T10" fmla="*/ 0 w 25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129" name="Group 9"/>
            <p:cNvGrpSpPr>
              <a:grpSpLocks/>
            </p:cNvGrpSpPr>
            <p:nvPr/>
          </p:nvGrpSpPr>
          <p:grpSpPr bwMode="auto"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5130" name="Freeform 10"/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>
                  <a:gd name="T0" fmla="*/ 12 w 12"/>
                  <a:gd name="T1" fmla="*/ 0 h 695"/>
                  <a:gd name="T2" fmla="*/ 0 w 12"/>
                  <a:gd name="T3" fmla="*/ 0 h 695"/>
                  <a:gd name="T4" fmla="*/ 0 w 12"/>
                  <a:gd name="T5" fmla="*/ 695 h 695"/>
                  <a:gd name="T6" fmla="*/ 12 w 12"/>
                  <a:gd name="T7" fmla="*/ 695 h 695"/>
                  <a:gd name="T8" fmla="*/ 12 w 12"/>
                  <a:gd name="T9" fmla="*/ 0 h 695"/>
                  <a:gd name="T10" fmla="*/ 12 w 12"/>
                  <a:gd name="T11" fmla="*/ 0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1" name="Freeform 11"/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>
                  <a:gd name="T0" fmla="*/ 0 w 12"/>
                  <a:gd name="T1" fmla="*/ 2697 h 2697"/>
                  <a:gd name="T2" fmla="*/ 12 w 12"/>
                  <a:gd name="T3" fmla="*/ 2697 h 2697"/>
                  <a:gd name="T4" fmla="*/ 12 w 12"/>
                  <a:gd name="T5" fmla="*/ 0 h 2697"/>
                  <a:gd name="T6" fmla="*/ 0 w 12"/>
                  <a:gd name="T7" fmla="*/ 0 h 2697"/>
                  <a:gd name="T8" fmla="*/ 0 w 12"/>
                  <a:gd name="T9" fmla="*/ 2697 h 2697"/>
                  <a:gd name="T10" fmla="*/ 0 w 12"/>
                  <a:gd name="T11" fmla="*/ 2697 h 2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2" name="Freeform 12"/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>
                  <a:gd name="T0" fmla="*/ 4724 w 4724"/>
                  <a:gd name="T1" fmla="*/ 0 h 12"/>
                  <a:gd name="T2" fmla="*/ 0 w 4724"/>
                  <a:gd name="T3" fmla="*/ 0 h 12"/>
                  <a:gd name="T4" fmla="*/ 0 w 4724"/>
                  <a:gd name="T5" fmla="*/ 12 h 12"/>
                  <a:gd name="T6" fmla="*/ 4724 w 4724"/>
                  <a:gd name="T7" fmla="*/ 12 h 12"/>
                  <a:gd name="T8" fmla="*/ 4724 w 4724"/>
                  <a:gd name="T9" fmla="*/ 0 h 12"/>
                  <a:gd name="T10" fmla="*/ 4724 w 4724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3" name="Freeform 13"/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>
                  <a:gd name="T0" fmla="*/ 0 w 12"/>
                  <a:gd name="T1" fmla="*/ 252 h 252"/>
                  <a:gd name="T2" fmla="*/ 12 w 12"/>
                  <a:gd name="T3" fmla="*/ 252 h 252"/>
                  <a:gd name="T4" fmla="*/ 12 w 12"/>
                  <a:gd name="T5" fmla="*/ 0 h 252"/>
                  <a:gd name="T6" fmla="*/ 0 w 12"/>
                  <a:gd name="T7" fmla="*/ 0 h 252"/>
                  <a:gd name="T8" fmla="*/ 0 w 12"/>
                  <a:gd name="T9" fmla="*/ 252 h 252"/>
                  <a:gd name="T10" fmla="*/ 0 w 12"/>
                  <a:gd name="T11" fmla="*/ 25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4" name="Freeform 14"/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>
                  <a:gd name="T0" fmla="*/ 12 w 12"/>
                  <a:gd name="T1" fmla="*/ 0 h 252"/>
                  <a:gd name="T2" fmla="*/ 0 w 12"/>
                  <a:gd name="T3" fmla="*/ 0 h 252"/>
                  <a:gd name="T4" fmla="*/ 0 w 12"/>
                  <a:gd name="T5" fmla="*/ 252 h 252"/>
                  <a:gd name="T6" fmla="*/ 12 w 12"/>
                  <a:gd name="T7" fmla="*/ 252 h 252"/>
                  <a:gd name="T8" fmla="*/ 12 w 12"/>
                  <a:gd name="T9" fmla="*/ 0 h 252"/>
                  <a:gd name="T10" fmla="*/ 12 w 12"/>
                  <a:gd name="T11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5" name="Freeform 15"/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>
                  <a:gd name="T0" fmla="*/ 0 w 418"/>
                  <a:gd name="T1" fmla="*/ 0 h 12"/>
                  <a:gd name="T2" fmla="*/ 0 w 418"/>
                  <a:gd name="T3" fmla="*/ 12 h 12"/>
                  <a:gd name="T4" fmla="*/ 418 w 418"/>
                  <a:gd name="T5" fmla="*/ 12 h 12"/>
                  <a:gd name="T6" fmla="*/ 418 w 418"/>
                  <a:gd name="T7" fmla="*/ 0 h 12"/>
                  <a:gd name="T8" fmla="*/ 0 w 418"/>
                  <a:gd name="T9" fmla="*/ 0 h 12"/>
                  <a:gd name="T10" fmla="*/ 0 w 4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136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138" name="Rectangle 18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8409373D-00C3-4EBB-B70E-A2DE3E52AE78}" type="datetime1">
              <a:rPr lang="en-US" smtClean="0"/>
              <a:t>1/12/2012</a:t>
            </a:fld>
            <a:endParaRPr lang="en-US"/>
          </a:p>
        </p:txBody>
      </p:sp>
      <p:sp>
        <p:nvSpPr>
          <p:cNvPr id="5139" name="Rectangle 19"/>
          <p:cNvSpPr>
            <a:spLocks noGrp="1" noChangeArrowheads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Notes on Ch 4 - ER book</a:t>
            </a:r>
            <a:endParaRPr lang="en-US"/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9DF2338-75C9-4A4A-ABD7-B7136D258F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65A145-0B65-48E0-B7AA-55AADE148DA5}" type="datetime1">
              <a:rPr lang="en-US" smtClean="0"/>
              <a:t>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Notes on Ch 4 - ER book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EECDD1-397E-4E66-952C-32D1732B24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5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18859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5054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127F22-04F4-4ADC-A009-6D627C9AF828}" type="datetime1">
              <a:rPr lang="en-US" smtClean="0"/>
              <a:t>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Notes on Ch 4 - ER book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4D6813-9470-41F5-B021-E46101AB90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0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EBF9FE-704D-4130-AF13-9051D8CC7ACD}" type="datetime1">
              <a:rPr lang="en-US" smtClean="0"/>
              <a:t>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Notes on Ch 4 - ER book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D3FF93-41E9-4C11-9CE2-65CE4FA7BE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8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5C046E-7027-45ED-9850-75C8179665E3}" type="datetime1">
              <a:rPr lang="en-US" smtClean="0"/>
              <a:t>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Notes on Ch 4 - ER book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3C15FB-A6DD-4023-A66F-F35724EFEA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0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095ADC-E1F3-4BD9-B118-563747D1A4A0}" type="datetime1">
              <a:rPr lang="en-US" smtClean="0"/>
              <a:t>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Notes on Ch 4 - ER book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A4BB05-7910-4F9E-BE8E-1885C14591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6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FAE049-F941-4A22-8CC2-11843C1DC9B5}" type="datetime1">
              <a:rPr lang="en-US" smtClean="0"/>
              <a:t>1/12/2012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Notes on Ch 4 - ER book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B3D1EF-9BF3-40F8-8D39-B6D01EC122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E55BF2-2517-45C8-8FB9-70B850D2E296}" type="datetime1">
              <a:rPr lang="en-US" smtClean="0"/>
              <a:t>1/12/2012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Notes on Ch 4 - ER book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2ED227-699F-4448-8063-97EC284112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0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E594D8-C2F8-42C3-ACE8-BEAD15813764}" type="datetime1">
              <a:rPr lang="en-US" smtClean="0"/>
              <a:t>1/12/2012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Notes on Ch 4 - ER book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E029A-B2A2-45DD-BAFB-B682156373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2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7D3962-FF67-4CF1-B15D-202D608C19FA}" type="datetime1">
              <a:rPr lang="en-US" smtClean="0"/>
              <a:t>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Notes on Ch 4 - ER book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E62121-4343-4F96-AB63-96CC2BFF2D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0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E609E7-DDB4-49A7-B8D7-9B7427D6251A}" type="datetime1">
              <a:rPr lang="en-US" smtClean="0"/>
              <a:t>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Notes on Ch 4 - ER book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364451-207B-43BF-89F0-5107F86BCE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4099" name="Freeform 3"/>
            <p:cNvSpPr>
              <a:spLocks/>
            </p:cNvSpPr>
            <p:nvPr/>
          </p:nvSpPr>
          <p:spPr bwMode="hidden">
            <a:xfrm>
              <a:off x="558" y="1161"/>
              <a:ext cx="5200" cy="3159"/>
            </a:xfrm>
            <a:custGeom>
              <a:avLst/>
              <a:gdLst>
                <a:gd name="T0" fmla="*/ 0 w 5184"/>
                <a:gd name="T1" fmla="*/ 3159 h 3159"/>
                <a:gd name="T2" fmla="*/ 5184 w 5184"/>
                <a:gd name="T3" fmla="*/ 3159 h 3159"/>
                <a:gd name="T4" fmla="*/ 5184 w 5184"/>
                <a:gd name="T5" fmla="*/ 0 h 3159"/>
                <a:gd name="T6" fmla="*/ 0 w 5184"/>
                <a:gd name="T7" fmla="*/ 0 h 3159"/>
                <a:gd name="T8" fmla="*/ 0 w 5184"/>
                <a:gd name="T9" fmla="*/ 3159 h 3159"/>
                <a:gd name="T10" fmla="*/ 0 w 5184"/>
                <a:gd name="T11" fmla="*/ 3159 h 3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" name="Freeform 4"/>
            <p:cNvSpPr>
              <a:spLocks/>
            </p:cNvSpPr>
            <p:nvPr/>
          </p:nvSpPr>
          <p:spPr bwMode="hidden">
            <a:xfrm>
              <a:off x="0" y="1161"/>
              <a:ext cx="558" cy="3159"/>
            </a:xfrm>
            <a:custGeom>
              <a:avLst/>
              <a:gdLst>
                <a:gd name="T0" fmla="*/ 0 w 556"/>
                <a:gd name="T1" fmla="*/ 0 h 3159"/>
                <a:gd name="T2" fmla="*/ 0 w 556"/>
                <a:gd name="T3" fmla="*/ 3159 h 3159"/>
                <a:gd name="T4" fmla="*/ 556 w 556"/>
                <a:gd name="T5" fmla="*/ 3159 h 3159"/>
                <a:gd name="T6" fmla="*/ 556 w 556"/>
                <a:gd name="T7" fmla="*/ 0 h 3159"/>
                <a:gd name="T8" fmla="*/ 0 w 556"/>
                <a:gd name="T9" fmla="*/ 0 h 3159"/>
                <a:gd name="T10" fmla="*/ 0 w 556"/>
                <a:gd name="T11" fmla="*/ 0 h 3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01" name="Group 5"/>
            <p:cNvGrpSpPr>
              <a:grpSpLocks/>
            </p:cNvGrpSpPr>
            <p:nvPr userDrawn="1"/>
          </p:nvGrpSpPr>
          <p:grpSpPr bwMode="auto"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4102" name="Freeform 6"/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>
                  <a:gd name="T0" fmla="*/ 12 w 12"/>
                  <a:gd name="T1" fmla="*/ 0 h 695"/>
                  <a:gd name="T2" fmla="*/ 0 w 12"/>
                  <a:gd name="T3" fmla="*/ 0 h 695"/>
                  <a:gd name="T4" fmla="*/ 0 w 12"/>
                  <a:gd name="T5" fmla="*/ 695 h 695"/>
                  <a:gd name="T6" fmla="*/ 12 w 12"/>
                  <a:gd name="T7" fmla="*/ 695 h 695"/>
                  <a:gd name="T8" fmla="*/ 12 w 12"/>
                  <a:gd name="T9" fmla="*/ 0 h 695"/>
                  <a:gd name="T10" fmla="*/ 12 w 12"/>
                  <a:gd name="T11" fmla="*/ 0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3" name="Freeform 7"/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>
                  <a:gd name="T0" fmla="*/ 0 w 12"/>
                  <a:gd name="T1" fmla="*/ 2697 h 2697"/>
                  <a:gd name="T2" fmla="*/ 12 w 12"/>
                  <a:gd name="T3" fmla="*/ 2697 h 2697"/>
                  <a:gd name="T4" fmla="*/ 12 w 12"/>
                  <a:gd name="T5" fmla="*/ 0 h 2697"/>
                  <a:gd name="T6" fmla="*/ 0 w 12"/>
                  <a:gd name="T7" fmla="*/ 0 h 2697"/>
                  <a:gd name="T8" fmla="*/ 0 w 12"/>
                  <a:gd name="T9" fmla="*/ 2697 h 2697"/>
                  <a:gd name="T10" fmla="*/ 0 w 12"/>
                  <a:gd name="T11" fmla="*/ 2697 h 2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" name="Freeform 8"/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>
                  <a:gd name="T0" fmla="*/ 4724 w 4724"/>
                  <a:gd name="T1" fmla="*/ 0 h 12"/>
                  <a:gd name="T2" fmla="*/ 0 w 4724"/>
                  <a:gd name="T3" fmla="*/ 0 h 12"/>
                  <a:gd name="T4" fmla="*/ 0 w 4724"/>
                  <a:gd name="T5" fmla="*/ 12 h 12"/>
                  <a:gd name="T6" fmla="*/ 4724 w 4724"/>
                  <a:gd name="T7" fmla="*/ 12 h 12"/>
                  <a:gd name="T8" fmla="*/ 4724 w 4724"/>
                  <a:gd name="T9" fmla="*/ 0 h 12"/>
                  <a:gd name="T10" fmla="*/ 4724 w 4724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" name="Freeform 9"/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>
                  <a:gd name="T0" fmla="*/ 0 w 12"/>
                  <a:gd name="T1" fmla="*/ 252 h 252"/>
                  <a:gd name="T2" fmla="*/ 12 w 12"/>
                  <a:gd name="T3" fmla="*/ 252 h 252"/>
                  <a:gd name="T4" fmla="*/ 12 w 12"/>
                  <a:gd name="T5" fmla="*/ 0 h 252"/>
                  <a:gd name="T6" fmla="*/ 0 w 12"/>
                  <a:gd name="T7" fmla="*/ 0 h 252"/>
                  <a:gd name="T8" fmla="*/ 0 w 12"/>
                  <a:gd name="T9" fmla="*/ 252 h 252"/>
                  <a:gd name="T10" fmla="*/ 0 w 12"/>
                  <a:gd name="T11" fmla="*/ 25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" name="Freeform 10"/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>
                  <a:gd name="T0" fmla="*/ 12 w 12"/>
                  <a:gd name="T1" fmla="*/ 0 h 252"/>
                  <a:gd name="T2" fmla="*/ 0 w 12"/>
                  <a:gd name="T3" fmla="*/ 0 h 252"/>
                  <a:gd name="T4" fmla="*/ 0 w 12"/>
                  <a:gd name="T5" fmla="*/ 252 h 252"/>
                  <a:gd name="T6" fmla="*/ 12 w 12"/>
                  <a:gd name="T7" fmla="*/ 252 h 252"/>
                  <a:gd name="T8" fmla="*/ 12 w 12"/>
                  <a:gd name="T9" fmla="*/ 0 h 252"/>
                  <a:gd name="T10" fmla="*/ 12 w 12"/>
                  <a:gd name="T11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" name="Freeform 11"/>
              <p:cNvSpPr>
                <a:spLocks/>
              </p:cNvSpPr>
              <p:nvPr/>
            </p:nvSpPr>
            <p:spPr bwMode="ltGray">
              <a:xfrm>
                <a:off x="552" y="951"/>
                <a:ext cx="12" cy="420"/>
              </a:xfrm>
              <a:custGeom>
                <a:avLst/>
                <a:gdLst>
                  <a:gd name="T0" fmla="*/ 0 w 12"/>
                  <a:gd name="T1" fmla="*/ 0 h 420"/>
                  <a:gd name="T2" fmla="*/ 0 w 12"/>
                  <a:gd name="T3" fmla="*/ 420 h 420"/>
                  <a:gd name="T4" fmla="*/ 12 w 12"/>
                  <a:gd name="T5" fmla="*/ 420 h 420"/>
                  <a:gd name="T6" fmla="*/ 12 w 12"/>
                  <a:gd name="T7" fmla="*/ 0 h 420"/>
                  <a:gd name="T8" fmla="*/ 0 w 12"/>
                  <a:gd name="T9" fmla="*/ 0 h 420"/>
                  <a:gd name="T10" fmla="*/ 0 w 12"/>
                  <a:gd name="T11" fmla="*/ 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" name="Freeform 12"/>
              <p:cNvSpPr>
                <a:spLocks/>
              </p:cNvSpPr>
              <p:nvPr/>
            </p:nvSpPr>
            <p:spPr bwMode="ltGray">
              <a:xfrm>
                <a:off x="0" y="1155"/>
                <a:ext cx="351" cy="12"/>
              </a:xfrm>
              <a:custGeom>
                <a:avLst/>
                <a:gdLst>
                  <a:gd name="T0" fmla="*/ 0 w 251"/>
                  <a:gd name="T1" fmla="*/ 0 h 12"/>
                  <a:gd name="T2" fmla="*/ 0 w 251"/>
                  <a:gd name="T3" fmla="*/ 12 h 12"/>
                  <a:gd name="T4" fmla="*/ 251 w 251"/>
                  <a:gd name="T5" fmla="*/ 12 h 12"/>
                  <a:gd name="T6" fmla="*/ 251 w 251"/>
                  <a:gd name="T7" fmla="*/ 0 h 12"/>
                  <a:gd name="T8" fmla="*/ 0 w 251"/>
                  <a:gd name="T9" fmla="*/ 0 h 12"/>
                  <a:gd name="T10" fmla="*/ 0 w 251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" name="Freeform 13"/>
              <p:cNvSpPr>
                <a:spLocks/>
              </p:cNvSpPr>
              <p:nvPr/>
            </p:nvSpPr>
            <p:spPr bwMode="ltGray">
              <a:xfrm>
                <a:off x="767" y="1155"/>
                <a:ext cx="252" cy="12"/>
              </a:xfrm>
              <a:custGeom>
                <a:avLst/>
                <a:gdLst>
                  <a:gd name="T0" fmla="*/ 251 w 251"/>
                  <a:gd name="T1" fmla="*/ 0 h 12"/>
                  <a:gd name="T2" fmla="*/ 0 w 251"/>
                  <a:gd name="T3" fmla="*/ 0 h 12"/>
                  <a:gd name="T4" fmla="*/ 0 w 251"/>
                  <a:gd name="T5" fmla="*/ 12 h 12"/>
                  <a:gd name="T6" fmla="*/ 251 w 251"/>
                  <a:gd name="T7" fmla="*/ 12 h 12"/>
                  <a:gd name="T8" fmla="*/ 251 w 251"/>
                  <a:gd name="T9" fmla="*/ 0 h 12"/>
                  <a:gd name="T10" fmla="*/ 251 w 251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0" name="Freeform 14"/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>
                  <a:gd name="T0" fmla="*/ 0 w 418"/>
                  <a:gd name="T1" fmla="*/ 0 h 12"/>
                  <a:gd name="T2" fmla="*/ 0 w 418"/>
                  <a:gd name="T3" fmla="*/ 12 h 12"/>
                  <a:gd name="T4" fmla="*/ 418 w 418"/>
                  <a:gd name="T5" fmla="*/ 12 h 12"/>
                  <a:gd name="T6" fmla="*/ 418 w 418"/>
                  <a:gd name="T7" fmla="*/ 0 h 12"/>
                  <a:gd name="T8" fmla="*/ 0 w 418"/>
                  <a:gd name="T9" fmla="*/ 0 h 12"/>
                  <a:gd name="T10" fmla="*/ 0 w 4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111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0A941D64-84B8-47C9-AD10-7B5F09589FAC}" type="datetime1">
              <a:rPr lang="en-US" smtClean="0"/>
              <a:t>1/12/2012</a:t>
            </a:fld>
            <a:endParaRPr lang="en-US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smtClean="0"/>
              <a:t>Notes on Ch 4 - ER book</a:t>
            </a:r>
            <a:endParaRPr lang="en-US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4C6DCD77-4D23-4D91-BB00-2D96DBCD38B6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Notes on Ch 4 - ER book</a:t>
            </a:r>
            <a:endParaRPr 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3A7192B9-9EB6-4233-B49E-FEEB2ECC0489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Basic Entity Relationship </a:t>
            </a:r>
            <a:r>
              <a:rPr lang="en-US" sz="4000" dirty="0"/>
              <a:t>(</a:t>
            </a:r>
            <a:r>
              <a:rPr lang="en-US" sz="4000" dirty="0" smtClean="0"/>
              <a:t>ER) </a:t>
            </a:r>
            <a:r>
              <a:rPr lang="en-US" sz="4000" dirty="0"/>
              <a:t>Diagram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Data Modeling Schema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Notes on Ch 4 - ER book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6EF-B089-43D1-8444-48469B0D0B1B}" type="slidenum">
              <a:rPr lang="en-US"/>
              <a:pPr/>
              <a:t>10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Atomic (Simple) Attribute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Atomic – cannot be subdivided further.</a:t>
            </a:r>
          </a:p>
          <a:p>
            <a:r>
              <a:rPr lang="en-US" sz="2800" dirty="0"/>
              <a:t>Example – Employee number</a:t>
            </a:r>
          </a:p>
          <a:p>
            <a:r>
              <a:rPr lang="en-US" sz="2800" dirty="0"/>
              <a:t>Atomic attributes are determined by the circumstances of the requirements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 smtClean="0"/>
              <a:t>Name</a:t>
            </a:r>
          </a:p>
          <a:p>
            <a:pPr lvl="1"/>
            <a:r>
              <a:rPr lang="en-US" sz="2400" dirty="0" smtClean="0"/>
              <a:t>Department</a:t>
            </a:r>
            <a:endParaRPr lang="en-US" sz="2400" dirty="0"/>
          </a:p>
          <a:p>
            <a:pPr lvl="1"/>
            <a:r>
              <a:rPr lang="en-US" sz="2400" dirty="0"/>
              <a:t>Address </a:t>
            </a:r>
            <a:r>
              <a:rPr lang="en-US" sz="2400" dirty="0" smtClean="0"/>
              <a:t>may </a:t>
            </a:r>
            <a:r>
              <a:rPr lang="en-US" sz="2400" dirty="0"/>
              <a:t>be an atomic attribute </a:t>
            </a:r>
            <a:r>
              <a:rPr lang="en-US" sz="2400" dirty="0" smtClean="0"/>
              <a:t>with </a:t>
            </a:r>
            <a:r>
              <a:rPr lang="en-US" sz="2400" dirty="0"/>
              <a:t>street, </a:t>
            </a:r>
            <a:r>
              <a:rPr lang="en-US" sz="2400" dirty="0" smtClean="0"/>
              <a:t>city, state </a:t>
            </a:r>
            <a:r>
              <a:rPr lang="en-US" sz="2400" dirty="0"/>
              <a:t>and </a:t>
            </a:r>
            <a:r>
              <a:rPr lang="en-US" sz="2400" dirty="0" smtClean="0"/>
              <a:t>zip included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Notes on Ch 4 - ER book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2FE9-5B8D-4A56-B720-A8E49E5C7B4D}" type="slidenum">
              <a:rPr lang="en-US"/>
              <a:pPr/>
              <a:t>11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 Entity ER Diagram with 3 attributes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590800" y="4419600"/>
            <a:ext cx="37338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Employee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47800" y="3200400"/>
            <a:ext cx="1905000" cy="1219200"/>
            <a:chOff x="1447800" y="3200400"/>
            <a:chExt cx="1905000" cy="1219200"/>
          </a:xfrm>
        </p:grpSpPr>
        <p:sp>
          <p:nvSpPr>
            <p:cNvPr id="15365" name="Oval 5"/>
            <p:cNvSpPr>
              <a:spLocks noChangeAspect="1" noChangeArrowheads="1"/>
            </p:cNvSpPr>
            <p:nvPr/>
          </p:nvSpPr>
          <p:spPr bwMode="auto">
            <a:xfrm>
              <a:off x="1447800" y="3200400"/>
              <a:ext cx="15240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N</a:t>
              </a:r>
              <a:r>
                <a:rPr lang="en-US" dirty="0" smtClean="0"/>
                <a:t>ame</a:t>
              </a:r>
              <a:endParaRPr lang="en-US" dirty="0"/>
            </a:p>
          </p:txBody>
        </p:sp>
        <p:sp>
          <p:nvSpPr>
            <p:cNvPr id="15380" name="Line 20"/>
            <p:cNvSpPr>
              <a:spLocks noChangeShapeType="1"/>
            </p:cNvSpPr>
            <p:nvPr/>
          </p:nvSpPr>
          <p:spPr bwMode="auto">
            <a:xfrm>
              <a:off x="2438400" y="3657600"/>
              <a:ext cx="9144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86200" y="3200400"/>
            <a:ext cx="1524000" cy="1219200"/>
            <a:chOff x="3886200" y="3200400"/>
            <a:chExt cx="1524000" cy="1219200"/>
          </a:xfrm>
        </p:grpSpPr>
        <p:sp>
          <p:nvSpPr>
            <p:cNvPr id="15375" name="Oval 15"/>
            <p:cNvSpPr>
              <a:spLocks noChangeAspect="1" noChangeArrowheads="1"/>
            </p:cNvSpPr>
            <p:nvPr/>
          </p:nvSpPr>
          <p:spPr bwMode="auto">
            <a:xfrm>
              <a:off x="3886200" y="3200400"/>
              <a:ext cx="15240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D</a:t>
              </a:r>
              <a:r>
                <a:rPr lang="en-US" dirty="0" smtClean="0"/>
                <a:t>epartment</a:t>
              </a:r>
              <a:endParaRPr lang="en-US" dirty="0"/>
            </a:p>
          </p:txBody>
        </p:sp>
        <p:sp>
          <p:nvSpPr>
            <p:cNvPr id="15381" name="Line 21"/>
            <p:cNvSpPr>
              <a:spLocks noChangeShapeType="1"/>
            </p:cNvSpPr>
            <p:nvPr/>
          </p:nvSpPr>
          <p:spPr bwMode="auto">
            <a:xfrm flipH="1">
              <a:off x="4572000" y="36576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562600" y="3200400"/>
            <a:ext cx="2133600" cy="1219200"/>
            <a:chOff x="5562600" y="3200400"/>
            <a:chExt cx="2133600" cy="1219200"/>
          </a:xfrm>
        </p:grpSpPr>
        <p:sp>
          <p:nvSpPr>
            <p:cNvPr id="15377" name="Oval 17"/>
            <p:cNvSpPr>
              <a:spLocks noChangeAspect="1" noChangeArrowheads="1"/>
            </p:cNvSpPr>
            <p:nvPr/>
          </p:nvSpPr>
          <p:spPr bwMode="auto">
            <a:xfrm>
              <a:off x="6172200" y="3200400"/>
              <a:ext cx="15240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A</a:t>
              </a:r>
              <a:r>
                <a:rPr lang="en-US" dirty="0" smtClean="0"/>
                <a:t>ddress</a:t>
              </a:r>
              <a:endParaRPr lang="en-US" dirty="0"/>
            </a:p>
          </p:txBody>
        </p:sp>
        <p:sp>
          <p:nvSpPr>
            <p:cNvPr id="15382" name="Line 22"/>
            <p:cNvSpPr>
              <a:spLocks noChangeShapeType="1"/>
            </p:cNvSpPr>
            <p:nvPr/>
          </p:nvSpPr>
          <p:spPr bwMode="auto">
            <a:xfrm flipH="1">
              <a:off x="5562600" y="3657600"/>
              <a:ext cx="990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Notes on Ch 4 - ER book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2D17-6DB7-43D5-9FC3-83FC7CB7AAAA}" type="slidenum">
              <a:rPr lang="en-US"/>
              <a:pPr/>
              <a:t>12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Composite Attribute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Combination of related attributes</a:t>
            </a:r>
          </a:p>
          <a:p>
            <a:r>
              <a:rPr lang="en-US" dirty="0"/>
              <a:t>Address </a:t>
            </a:r>
          </a:p>
          <a:p>
            <a:pPr lvl="1"/>
            <a:r>
              <a:rPr lang="en-US" dirty="0"/>
              <a:t>may be a composite attribute </a:t>
            </a:r>
          </a:p>
          <a:p>
            <a:pPr lvl="1"/>
            <a:r>
              <a:rPr lang="en-US" dirty="0"/>
              <a:t>Made up of street, </a:t>
            </a:r>
            <a:r>
              <a:rPr lang="en-US" dirty="0" smtClean="0"/>
              <a:t>city, state </a:t>
            </a:r>
            <a:r>
              <a:rPr lang="en-US" dirty="0"/>
              <a:t>and </a:t>
            </a:r>
            <a:r>
              <a:rPr lang="en-US" dirty="0" smtClean="0"/>
              <a:t>zip.</a:t>
            </a:r>
            <a:endParaRPr lang="en-US" dirty="0"/>
          </a:p>
          <a:p>
            <a:r>
              <a:rPr lang="en-US" dirty="0"/>
              <a:t>Remember whether an attribute is a composite attribute is determined by the </a:t>
            </a:r>
            <a:r>
              <a:rPr lang="en-US" dirty="0" smtClean="0"/>
              <a:t>user (client) and the developers</a:t>
            </a:r>
            <a:r>
              <a:rPr lang="en-US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Notes on Ch 4 - ER book</a:t>
            </a:r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1B4E-082A-4090-8FAF-0F262BEE67C6}" type="slidenum">
              <a:rPr lang="en-US"/>
              <a:pPr/>
              <a:t>13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 with Composite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514600" y="5105400"/>
            <a:ext cx="37338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Employee</a:t>
            </a:r>
          </a:p>
        </p:txBody>
      </p:sp>
      <p:sp>
        <p:nvSpPr>
          <p:cNvPr id="18437" name="Oval 5"/>
          <p:cNvSpPr>
            <a:spLocks noChangeAspect="1" noChangeArrowheads="1"/>
          </p:cNvSpPr>
          <p:nvPr/>
        </p:nvSpPr>
        <p:spPr bwMode="auto">
          <a:xfrm>
            <a:off x="1143000" y="3886200"/>
            <a:ext cx="15240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N</a:t>
            </a:r>
            <a:r>
              <a:rPr lang="en-US" dirty="0" smtClean="0"/>
              <a:t>ame</a:t>
            </a:r>
            <a:endParaRPr lang="en-US" dirty="0"/>
          </a:p>
        </p:txBody>
      </p:sp>
      <p:sp>
        <p:nvSpPr>
          <p:cNvPr id="18438" name="Oval 6"/>
          <p:cNvSpPr>
            <a:spLocks noChangeAspect="1" noChangeArrowheads="1"/>
          </p:cNvSpPr>
          <p:nvPr/>
        </p:nvSpPr>
        <p:spPr bwMode="auto">
          <a:xfrm>
            <a:off x="3581400" y="3886200"/>
            <a:ext cx="15240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D</a:t>
            </a:r>
            <a:r>
              <a:rPr lang="en-US" dirty="0" smtClean="0"/>
              <a:t>epartment</a:t>
            </a:r>
            <a:endParaRPr lang="en-US" dirty="0"/>
          </a:p>
        </p:txBody>
      </p:sp>
      <p:sp>
        <p:nvSpPr>
          <p:cNvPr id="18439" name="Oval 7"/>
          <p:cNvSpPr>
            <a:spLocks noChangeAspect="1" noChangeArrowheads="1"/>
          </p:cNvSpPr>
          <p:nvPr/>
        </p:nvSpPr>
        <p:spPr bwMode="auto">
          <a:xfrm>
            <a:off x="6781800" y="3962400"/>
            <a:ext cx="15240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A</a:t>
            </a:r>
            <a:r>
              <a:rPr lang="en-US" dirty="0" smtClean="0"/>
              <a:t>ddress</a:t>
            </a:r>
            <a:endParaRPr lang="en-US" dirty="0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2209800" y="43434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 flipH="1">
            <a:off x="4267200" y="4343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 flipH="1">
            <a:off x="5257800" y="4419600"/>
            <a:ext cx="1828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077200" y="3048000"/>
            <a:ext cx="914400" cy="990600"/>
            <a:chOff x="8077200" y="3048000"/>
            <a:chExt cx="914400" cy="990600"/>
          </a:xfrm>
        </p:grpSpPr>
        <p:sp>
          <p:nvSpPr>
            <p:cNvPr id="18460" name="Oval 28"/>
            <p:cNvSpPr>
              <a:spLocks noChangeAspect="1" noChangeArrowheads="1"/>
            </p:cNvSpPr>
            <p:nvPr/>
          </p:nvSpPr>
          <p:spPr bwMode="auto">
            <a:xfrm>
              <a:off x="8305800" y="3048000"/>
              <a:ext cx="6858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State</a:t>
              </a:r>
            </a:p>
          </p:txBody>
        </p:sp>
        <p:sp>
          <p:nvSpPr>
            <p:cNvPr id="18467" name="Line 35"/>
            <p:cNvSpPr>
              <a:spLocks noChangeShapeType="1"/>
            </p:cNvSpPr>
            <p:nvPr/>
          </p:nvSpPr>
          <p:spPr bwMode="auto">
            <a:xfrm flipH="1">
              <a:off x="8077200" y="3505200"/>
              <a:ext cx="609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162800" y="3048000"/>
            <a:ext cx="762000" cy="914400"/>
            <a:chOff x="7162800" y="3048000"/>
            <a:chExt cx="762000" cy="914400"/>
          </a:xfrm>
        </p:grpSpPr>
        <p:sp>
          <p:nvSpPr>
            <p:cNvPr id="18465" name="Oval 33"/>
            <p:cNvSpPr>
              <a:spLocks noChangeAspect="1" noChangeArrowheads="1"/>
            </p:cNvSpPr>
            <p:nvPr/>
          </p:nvSpPr>
          <p:spPr bwMode="auto">
            <a:xfrm>
              <a:off x="7162800" y="3048000"/>
              <a:ext cx="7620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City</a:t>
              </a:r>
            </a:p>
          </p:txBody>
        </p:sp>
        <p:sp>
          <p:nvSpPr>
            <p:cNvPr id="18468" name="Line 36"/>
            <p:cNvSpPr>
              <a:spLocks noChangeShapeType="1"/>
            </p:cNvSpPr>
            <p:nvPr/>
          </p:nvSpPr>
          <p:spPr bwMode="auto">
            <a:xfrm flipH="1">
              <a:off x="7543800" y="35052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715000" y="3124200"/>
            <a:ext cx="1295400" cy="914400"/>
            <a:chOff x="5715000" y="3124200"/>
            <a:chExt cx="1295400" cy="914400"/>
          </a:xfrm>
        </p:grpSpPr>
        <p:sp>
          <p:nvSpPr>
            <p:cNvPr id="18464" name="Oval 32"/>
            <p:cNvSpPr>
              <a:spLocks noChangeAspect="1" noChangeArrowheads="1"/>
            </p:cNvSpPr>
            <p:nvPr/>
          </p:nvSpPr>
          <p:spPr bwMode="auto">
            <a:xfrm>
              <a:off x="5715000" y="3124200"/>
              <a:ext cx="7620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Street</a:t>
              </a:r>
            </a:p>
          </p:txBody>
        </p:sp>
        <p:sp>
          <p:nvSpPr>
            <p:cNvPr id="18469" name="Line 37"/>
            <p:cNvSpPr>
              <a:spLocks noChangeShapeType="1"/>
            </p:cNvSpPr>
            <p:nvPr/>
          </p:nvSpPr>
          <p:spPr bwMode="auto">
            <a:xfrm>
              <a:off x="6324600" y="3505200"/>
              <a:ext cx="685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924800" y="4419600"/>
            <a:ext cx="685800" cy="800100"/>
            <a:chOff x="7924800" y="4419600"/>
            <a:chExt cx="685800" cy="800100"/>
          </a:xfrm>
        </p:grpSpPr>
        <p:sp>
          <p:nvSpPr>
            <p:cNvPr id="20" name="Oval 28"/>
            <p:cNvSpPr>
              <a:spLocks noChangeAspect="1" noChangeArrowheads="1"/>
            </p:cNvSpPr>
            <p:nvPr/>
          </p:nvSpPr>
          <p:spPr bwMode="auto">
            <a:xfrm>
              <a:off x="7924800" y="4762500"/>
              <a:ext cx="6858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Zip</a:t>
              </a:r>
              <a:endParaRPr lang="en-US" dirty="0"/>
            </a:p>
          </p:txBody>
        </p:sp>
        <p:sp>
          <p:nvSpPr>
            <p:cNvPr id="21" name="Line 36"/>
            <p:cNvSpPr>
              <a:spLocks noChangeShapeType="1"/>
            </p:cNvSpPr>
            <p:nvPr/>
          </p:nvSpPr>
          <p:spPr bwMode="auto">
            <a:xfrm>
              <a:off x="7924800" y="44196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Notes on Ch 4 - ER book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6926-4A3B-42BD-A5C0-D5F707E4775B}" type="slidenum">
              <a:rPr lang="en-US"/>
              <a:pPr/>
              <a:t>14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Multi-Valued </a:t>
            </a:r>
            <a:r>
              <a:rPr lang="en-US" dirty="0"/>
              <a:t>Attribute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Multi-valued –an attribute </a:t>
            </a:r>
            <a:r>
              <a:rPr lang="en-US" sz="2800" dirty="0"/>
              <a:t>that can have more than one value for any given occurrence.</a:t>
            </a:r>
          </a:p>
          <a:p>
            <a:r>
              <a:rPr lang="en-US" sz="2800" dirty="0"/>
              <a:t>Example:</a:t>
            </a:r>
          </a:p>
          <a:p>
            <a:pPr lvl="1"/>
            <a:r>
              <a:rPr lang="en-US" sz="2400" dirty="0"/>
              <a:t>Department </a:t>
            </a:r>
          </a:p>
          <a:p>
            <a:pPr lvl="2"/>
            <a:r>
              <a:rPr lang="en-US" sz="2000" dirty="0"/>
              <a:t>An employee may belong to several departments based on the projects they work on. </a:t>
            </a:r>
          </a:p>
          <a:p>
            <a:r>
              <a:rPr lang="en-US" sz="2800" dirty="0" smtClean="0"/>
              <a:t>Multi-valued </a:t>
            </a:r>
            <a:r>
              <a:rPr lang="en-US" sz="2800" dirty="0"/>
              <a:t>attributes are not required to have more than one value. 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Notes on Ch 4 - ER book</a:t>
            </a:r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E696-9063-4701-9601-E6E2F2709F1A}" type="slidenum">
              <a:rPr lang="en-US"/>
              <a:pPr/>
              <a:t>15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with </a:t>
            </a:r>
            <a:r>
              <a:rPr lang="en-US" dirty="0" smtClean="0"/>
              <a:t>Multi-Valued</a:t>
            </a:r>
            <a:endParaRPr lang="en-US" dirty="0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514600" y="5105400"/>
            <a:ext cx="37338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Employee</a:t>
            </a:r>
          </a:p>
        </p:txBody>
      </p:sp>
      <p:sp>
        <p:nvSpPr>
          <p:cNvPr id="21508" name="Oval 4"/>
          <p:cNvSpPr>
            <a:spLocks noChangeAspect="1" noChangeArrowheads="1"/>
          </p:cNvSpPr>
          <p:nvPr/>
        </p:nvSpPr>
        <p:spPr bwMode="auto">
          <a:xfrm>
            <a:off x="1143000" y="3886200"/>
            <a:ext cx="15240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N</a:t>
            </a:r>
            <a:r>
              <a:rPr lang="en-US" dirty="0" smtClean="0"/>
              <a:t>ame</a:t>
            </a:r>
            <a:endParaRPr lang="en-US" dirty="0"/>
          </a:p>
        </p:txBody>
      </p:sp>
      <p:sp>
        <p:nvSpPr>
          <p:cNvPr id="21509" name="Oval 5"/>
          <p:cNvSpPr>
            <a:spLocks noChangeAspect="1" noChangeArrowheads="1"/>
          </p:cNvSpPr>
          <p:nvPr/>
        </p:nvSpPr>
        <p:spPr bwMode="auto">
          <a:xfrm>
            <a:off x="3505200" y="3886200"/>
            <a:ext cx="1524000" cy="457200"/>
          </a:xfrm>
          <a:prstGeom prst="ellipse">
            <a:avLst/>
          </a:prstGeom>
          <a:solidFill>
            <a:schemeClr val="accent1"/>
          </a:solidFill>
          <a:ln w="762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D</a:t>
            </a:r>
            <a:r>
              <a:rPr lang="en-US" dirty="0" smtClean="0"/>
              <a:t>epartment</a:t>
            </a:r>
            <a:endParaRPr lang="en-US" dirty="0"/>
          </a:p>
        </p:txBody>
      </p:sp>
      <p:sp>
        <p:nvSpPr>
          <p:cNvPr id="21510" name="Oval 6"/>
          <p:cNvSpPr>
            <a:spLocks noChangeAspect="1" noChangeArrowheads="1"/>
          </p:cNvSpPr>
          <p:nvPr/>
        </p:nvSpPr>
        <p:spPr bwMode="auto">
          <a:xfrm>
            <a:off x="6781800" y="3962400"/>
            <a:ext cx="15240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A</a:t>
            </a:r>
            <a:r>
              <a:rPr lang="en-US" dirty="0" smtClean="0"/>
              <a:t>ddress</a:t>
            </a:r>
            <a:endParaRPr lang="en-US" dirty="0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2209800" y="43434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H="1">
            <a:off x="4267200" y="4343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 flipH="1">
            <a:off x="5257800" y="4419600"/>
            <a:ext cx="1828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Oval 10"/>
          <p:cNvSpPr>
            <a:spLocks noChangeAspect="1" noChangeArrowheads="1"/>
          </p:cNvSpPr>
          <p:nvPr/>
        </p:nvSpPr>
        <p:spPr bwMode="auto">
          <a:xfrm>
            <a:off x="8305800" y="3048000"/>
            <a:ext cx="685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State</a:t>
            </a:r>
          </a:p>
        </p:txBody>
      </p:sp>
      <p:sp>
        <p:nvSpPr>
          <p:cNvPr id="21515" name="Oval 11"/>
          <p:cNvSpPr>
            <a:spLocks noChangeAspect="1" noChangeArrowheads="1"/>
          </p:cNvSpPr>
          <p:nvPr/>
        </p:nvSpPr>
        <p:spPr bwMode="auto">
          <a:xfrm>
            <a:off x="5715000" y="3124200"/>
            <a:ext cx="7620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Street</a:t>
            </a:r>
          </a:p>
        </p:txBody>
      </p:sp>
      <p:sp>
        <p:nvSpPr>
          <p:cNvPr id="21516" name="Oval 12"/>
          <p:cNvSpPr>
            <a:spLocks noChangeAspect="1" noChangeArrowheads="1"/>
          </p:cNvSpPr>
          <p:nvPr/>
        </p:nvSpPr>
        <p:spPr bwMode="auto">
          <a:xfrm>
            <a:off x="7162800" y="3048000"/>
            <a:ext cx="7620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City</a:t>
            </a:r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H="1">
            <a:off x="8077200" y="3505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 flipH="1">
            <a:off x="75438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6324600" y="3505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924800" y="4419600"/>
            <a:ext cx="685800" cy="800100"/>
            <a:chOff x="7924800" y="4419600"/>
            <a:chExt cx="685800" cy="800100"/>
          </a:xfrm>
        </p:grpSpPr>
        <p:sp>
          <p:nvSpPr>
            <p:cNvPr id="21" name="Oval 28"/>
            <p:cNvSpPr>
              <a:spLocks noChangeAspect="1" noChangeArrowheads="1"/>
            </p:cNvSpPr>
            <p:nvPr/>
          </p:nvSpPr>
          <p:spPr bwMode="auto">
            <a:xfrm>
              <a:off x="7924800" y="4762500"/>
              <a:ext cx="6858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Zip</a:t>
              </a:r>
              <a:endParaRPr lang="en-US" dirty="0"/>
            </a:p>
          </p:txBody>
        </p:sp>
        <p:sp>
          <p:nvSpPr>
            <p:cNvPr id="22" name="Line 36"/>
            <p:cNvSpPr>
              <a:spLocks noChangeShapeType="1"/>
            </p:cNvSpPr>
            <p:nvPr/>
          </p:nvSpPr>
          <p:spPr bwMode="auto">
            <a:xfrm>
              <a:off x="7924800" y="44196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Notes on Ch 4 - ER book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951F-E5EA-4719-B170-AF9CDA43D0D8}" type="slidenum">
              <a:rPr lang="en-US"/>
              <a:pPr/>
              <a:t>16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Derived Attribute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unrecorded attribute</a:t>
            </a:r>
          </a:p>
          <a:p>
            <a:r>
              <a:rPr lang="en-US" dirty="0"/>
              <a:t>Calculated from other attributes</a:t>
            </a:r>
          </a:p>
          <a:p>
            <a:r>
              <a:rPr lang="en-US" dirty="0"/>
              <a:t>Shown by dashed oval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Age – calculated from birthdate</a:t>
            </a:r>
          </a:p>
          <a:p>
            <a:pPr lvl="1"/>
            <a:r>
              <a:rPr lang="en-US" dirty="0"/>
              <a:t>GPA – calculated from grades</a:t>
            </a:r>
          </a:p>
          <a:p>
            <a:pPr lvl="1"/>
            <a:r>
              <a:rPr lang="en-US" dirty="0"/>
              <a:t>Tax-withheld – calculated from </a:t>
            </a:r>
            <a:r>
              <a:rPr lang="en-US" dirty="0" smtClean="0"/>
              <a:t>salary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Notes on Ch 4 - ER book</a:t>
            </a: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6906B-6DCE-4C74-8E29-E886C3325C27}" type="slidenum">
              <a:rPr lang="en-US"/>
              <a:pPr/>
              <a:t>17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 with Derived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514600" y="5105400"/>
            <a:ext cx="37338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Employee</a:t>
            </a:r>
          </a:p>
        </p:txBody>
      </p:sp>
      <p:sp>
        <p:nvSpPr>
          <p:cNvPr id="22532" name="Oval 4"/>
          <p:cNvSpPr>
            <a:spLocks noChangeAspect="1" noChangeArrowheads="1"/>
          </p:cNvSpPr>
          <p:nvPr/>
        </p:nvSpPr>
        <p:spPr bwMode="auto">
          <a:xfrm>
            <a:off x="1143000" y="3886200"/>
            <a:ext cx="15240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N</a:t>
            </a:r>
            <a:r>
              <a:rPr lang="en-US" dirty="0" smtClean="0"/>
              <a:t>ame</a:t>
            </a:r>
            <a:endParaRPr lang="en-US" dirty="0"/>
          </a:p>
        </p:txBody>
      </p:sp>
      <p:sp>
        <p:nvSpPr>
          <p:cNvPr id="22533" name="Oval 5"/>
          <p:cNvSpPr>
            <a:spLocks noChangeAspect="1" noChangeArrowheads="1"/>
          </p:cNvSpPr>
          <p:nvPr/>
        </p:nvSpPr>
        <p:spPr bwMode="auto">
          <a:xfrm>
            <a:off x="3581400" y="3886200"/>
            <a:ext cx="1524000" cy="457200"/>
          </a:xfrm>
          <a:prstGeom prst="ellipse">
            <a:avLst/>
          </a:prstGeom>
          <a:solidFill>
            <a:schemeClr val="accent1"/>
          </a:solidFill>
          <a:ln w="762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D</a:t>
            </a:r>
            <a:r>
              <a:rPr lang="en-US" dirty="0" smtClean="0"/>
              <a:t>epartment</a:t>
            </a:r>
            <a:endParaRPr lang="en-US" dirty="0"/>
          </a:p>
        </p:txBody>
      </p:sp>
      <p:sp>
        <p:nvSpPr>
          <p:cNvPr id="22534" name="Oval 6"/>
          <p:cNvSpPr>
            <a:spLocks noChangeAspect="1" noChangeArrowheads="1"/>
          </p:cNvSpPr>
          <p:nvPr/>
        </p:nvSpPr>
        <p:spPr bwMode="auto">
          <a:xfrm>
            <a:off x="6781800" y="3962400"/>
            <a:ext cx="15240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A</a:t>
            </a:r>
            <a:r>
              <a:rPr lang="en-US" dirty="0" smtClean="0"/>
              <a:t>ddress</a:t>
            </a:r>
            <a:endParaRPr lang="en-US" dirty="0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2209800" y="43434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 flipH="1">
            <a:off x="4267200" y="4343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 flipH="1">
            <a:off x="5257800" y="4419600"/>
            <a:ext cx="1828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Oval 10"/>
          <p:cNvSpPr>
            <a:spLocks noChangeAspect="1" noChangeArrowheads="1"/>
          </p:cNvSpPr>
          <p:nvPr/>
        </p:nvSpPr>
        <p:spPr bwMode="auto">
          <a:xfrm>
            <a:off x="8305800" y="3048000"/>
            <a:ext cx="685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State</a:t>
            </a:r>
          </a:p>
        </p:txBody>
      </p:sp>
      <p:sp>
        <p:nvSpPr>
          <p:cNvPr id="22539" name="Oval 11"/>
          <p:cNvSpPr>
            <a:spLocks noChangeAspect="1" noChangeArrowheads="1"/>
          </p:cNvSpPr>
          <p:nvPr/>
        </p:nvSpPr>
        <p:spPr bwMode="auto">
          <a:xfrm>
            <a:off x="5715000" y="3124200"/>
            <a:ext cx="7620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Street</a:t>
            </a:r>
          </a:p>
        </p:txBody>
      </p:sp>
      <p:sp>
        <p:nvSpPr>
          <p:cNvPr id="22540" name="Oval 12"/>
          <p:cNvSpPr>
            <a:spLocks noChangeAspect="1" noChangeArrowheads="1"/>
          </p:cNvSpPr>
          <p:nvPr/>
        </p:nvSpPr>
        <p:spPr bwMode="auto">
          <a:xfrm>
            <a:off x="7162800" y="3048000"/>
            <a:ext cx="7620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City</a:t>
            </a:r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 flipH="1">
            <a:off x="8077200" y="3505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 flipH="1">
            <a:off x="75438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6324600" y="3505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066800" y="5257800"/>
            <a:ext cx="7239000" cy="794857"/>
            <a:chOff x="1066800" y="5257800"/>
            <a:chExt cx="7239000" cy="794857"/>
          </a:xfrm>
        </p:grpSpPr>
        <p:sp>
          <p:nvSpPr>
            <p:cNvPr id="22544" name="Line 16"/>
            <p:cNvSpPr>
              <a:spLocks noChangeShapeType="1"/>
            </p:cNvSpPr>
            <p:nvPr/>
          </p:nvSpPr>
          <p:spPr bwMode="auto">
            <a:xfrm flipH="1" flipV="1">
              <a:off x="6248400" y="5486400"/>
              <a:ext cx="1143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5" name="Oval 17"/>
            <p:cNvSpPr>
              <a:spLocks noChangeAspect="1" noChangeArrowheads="1"/>
            </p:cNvSpPr>
            <p:nvPr/>
          </p:nvSpPr>
          <p:spPr bwMode="auto">
            <a:xfrm>
              <a:off x="7315200" y="5595457"/>
              <a:ext cx="9906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DOB</a:t>
              </a:r>
              <a:endParaRPr lang="en-US" dirty="0"/>
            </a:p>
          </p:txBody>
        </p:sp>
        <p:sp>
          <p:nvSpPr>
            <p:cNvPr id="22546" name="Oval 18"/>
            <p:cNvSpPr>
              <a:spLocks noChangeAspect="1" noChangeArrowheads="1"/>
            </p:cNvSpPr>
            <p:nvPr/>
          </p:nvSpPr>
          <p:spPr bwMode="auto">
            <a:xfrm>
              <a:off x="1066800" y="5257800"/>
              <a:ext cx="10668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Age</a:t>
              </a:r>
              <a:endParaRPr lang="en-US" dirty="0"/>
            </a:p>
          </p:txBody>
        </p:sp>
        <p:sp>
          <p:nvSpPr>
            <p:cNvPr id="22547" name="Line 19"/>
            <p:cNvSpPr>
              <a:spLocks noChangeShapeType="1"/>
            </p:cNvSpPr>
            <p:nvPr/>
          </p:nvSpPr>
          <p:spPr bwMode="auto">
            <a:xfrm>
              <a:off x="2133600" y="54864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924800" y="4381500"/>
            <a:ext cx="685800" cy="800100"/>
            <a:chOff x="7924800" y="4419600"/>
            <a:chExt cx="685800" cy="800100"/>
          </a:xfrm>
        </p:grpSpPr>
        <p:sp>
          <p:nvSpPr>
            <p:cNvPr id="24" name="Oval 28"/>
            <p:cNvSpPr>
              <a:spLocks noChangeAspect="1" noChangeArrowheads="1"/>
            </p:cNvSpPr>
            <p:nvPr/>
          </p:nvSpPr>
          <p:spPr bwMode="auto">
            <a:xfrm>
              <a:off x="7924800" y="4762500"/>
              <a:ext cx="6858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Zip</a:t>
              </a:r>
              <a:endParaRPr lang="en-US" dirty="0"/>
            </a:p>
          </p:txBody>
        </p:sp>
        <p:sp>
          <p:nvSpPr>
            <p:cNvPr id="25" name="Line 36"/>
            <p:cNvSpPr>
              <a:spLocks noChangeShapeType="1"/>
            </p:cNvSpPr>
            <p:nvPr/>
          </p:nvSpPr>
          <p:spPr bwMode="auto">
            <a:xfrm>
              <a:off x="7924800" y="44196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Notes on Ch 4 - ER book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5A78-5293-43D1-8FBE-CDBB11FF3260}" type="slidenum">
              <a:rPr lang="en-US"/>
              <a:pPr/>
              <a:t>18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Keys – attribute used to find a particular record.</a:t>
            </a:r>
          </a:p>
          <a:p>
            <a:r>
              <a:rPr lang="en-US"/>
              <a:t>Candidate key(s) – Picked during development as a possible </a:t>
            </a:r>
            <a:r>
              <a:rPr lang="en-US" i="1"/>
              <a:t>PRIMARY</a:t>
            </a:r>
            <a:r>
              <a:rPr lang="en-US"/>
              <a:t> key.</a:t>
            </a:r>
          </a:p>
          <a:p>
            <a:r>
              <a:rPr lang="en-US"/>
              <a:t>Primary key – the attribute that is chosen to uniquely identify the record.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Notes on Ch 4 - ER book</a:t>
            </a:r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7327-50D0-4CDC-995B-7B572C74CCD3}" type="slidenum">
              <a:rPr lang="en-US"/>
              <a:pPr/>
              <a:t>19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 with Key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514600" y="5105400"/>
            <a:ext cx="37338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Employee</a:t>
            </a:r>
          </a:p>
        </p:txBody>
      </p:sp>
      <p:sp>
        <p:nvSpPr>
          <p:cNvPr id="24580" name="Oval 4"/>
          <p:cNvSpPr>
            <a:spLocks noChangeAspect="1" noChangeArrowheads="1"/>
          </p:cNvSpPr>
          <p:nvPr/>
        </p:nvSpPr>
        <p:spPr bwMode="auto">
          <a:xfrm>
            <a:off x="1143000" y="3886200"/>
            <a:ext cx="15240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N</a:t>
            </a:r>
            <a:r>
              <a:rPr lang="en-US" dirty="0" smtClean="0"/>
              <a:t>ame</a:t>
            </a:r>
            <a:endParaRPr lang="en-US" dirty="0"/>
          </a:p>
        </p:txBody>
      </p:sp>
      <p:sp>
        <p:nvSpPr>
          <p:cNvPr id="24581" name="Oval 5"/>
          <p:cNvSpPr>
            <a:spLocks noChangeAspect="1" noChangeArrowheads="1"/>
          </p:cNvSpPr>
          <p:nvPr/>
        </p:nvSpPr>
        <p:spPr bwMode="auto">
          <a:xfrm>
            <a:off x="3581400" y="3886200"/>
            <a:ext cx="1524000" cy="457200"/>
          </a:xfrm>
          <a:prstGeom prst="ellipse">
            <a:avLst/>
          </a:prstGeom>
          <a:solidFill>
            <a:schemeClr val="accent1"/>
          </a:solidFill>
          <a:ln w="762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D</a:t>
            </a:r>
            <a:r>
              <a:rPr lang="en-US" dirty="0" smtClean="0"/>
              <a:t>epartment</a:t>
            </a:r>
            <a:endParaRPr lang="en-US" dirty="0"/>
          </a:p>
        </p:txBody>
      </p:sp>
      <p:sp>
        <p:nvSpPr>
          <p:cNvPr id="24582" name="Oval 6"/>
          <p:cNvSpPr>
            <a:spLocks noChangeAspect="1" noChangeArrowheads="1"/>
          </p:cNvSpPr>
          <p:nvPr/>
        </p:nvSpPr>
        <p:spPr bwMode="auto">
          <a:xfrm>
            <a:off x="6781800" y="3962400"/>
            <a:ext cx="15240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A</a:t>
            </a:r>
            <a:r>
              <a:rPr lang="en-US" dirty="0" smtClean="0"/>
              <a:t>ddress</a:t>
            </a:r>
            <a:endParaRPr lang="en-US" dirty="0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2209800" y="43434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>
            <a:off x="4267200" y="4343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>
            <a:off x="5257800" y="4419600"/>
            <a:ext cx="1828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Oval 10"/>
          <p:cNvSpPr>
            <a:spLocks noChangeAspect="1" noChangeArrowheads="1"/>
          </p:cNvSpPr>
          <p:nvPr/>
        </p:nvSpPr>
        <p:spPr bwMode="auto">
          <a:xfrm>
            <a:off x="8305800" y="3048000"/>
            <a:ext cx="685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State</a:t>
            </a:r>
          </a:p>
        </p:txBody>
      </p:sp>
      <p:sp>
        <p:nvSpPr>
          <p:cNvPr id="24587" name="Oval 11"/>
          <p:cNvSpPr>
            <a:spLocks noChangeAspect="1" noChangeArrowheads="1"/>
          </p:cNvSpPr>
          <p:nvPr/>
        </p:nvSpPr>
        <p:spPr bwMode="auto">
          <a:xfrm>
            <a:off x="5715000" y="3124200"/>
            <a:ext cx="7620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Street</a:t>
            </a:r>
          </a:p>
        </p:txBody>
      </p:sp>
      <p:sp>
        <p:nvSpPr>
          <p:cNvPr id="24588" name="Oval 12"/>
          <p:cNvSpPr>
            <a:spLocks noChangeAspect="1" noChangeArrowheads="1"/>
          </p:cNvSpPr>
          <p:nvPr/>
        </p:nvSpPr>
        <p:spPr bwMode="auto">
          <a:xfrm>
            <a:off x="7162800" y="3048000"/>
            <a:ext cx="7620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City</a:t>
            </a:r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 flipH="1">
            <a:off x="8077200" y="3505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H="1">
            <a:off x="75438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6324600" y="3505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981200" y="2667000"/>
            <a:ext cx="1600200" cy="2438400"/>
            <a:chOff x="1981200" y="2667000"/>
            <a:chExt cx="1600200" cy="2438400"/>
          </a:xfrm>
        </p:grpSpPr>
        <p:sp>
          <p:nvSpPr>
            <p:cNvPr id="24592" name="Line 16"/>
            <p:cNvSpPr>
              <a:spLocks noChangeShapeType="1"/>
            </p:cNvSpPr>
            <p:nvPr/>
          </p:nvSpPr>
          <p:spPr bwMode="auto">
            <a:xfrm flipH="1" flipV="1">
              <a:off x="2743200" y="3124200"/>
              <a:ext cx="838200" cy="198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3" name="Oval 17"/>
            <p:cNvSpPr>
              <a:spLocks noChangeAspect="1" noChangeArrowheads="1"/>
            </p:cNvSpPr>
            <p:nvPr/>
          </p:nvSpPr>
          <p:spPr bwMode="auto">
            <a:xfrm>
              <a:off x="1981200" y="2667000"/>
              <a:ext cx="15240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u="sng" dirty="0" err="1" smtClean="0"/>
                <a:t>EmpNo</a:t>
              </a:r>
              <a:endParaRPr lang="en-US" u="sng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924800" y="4381500"/>
            <a:ext cx="685800" cy="800100"/>
            <a:chOff x="7924800" y="4419600"/>
            <a:chExt cx="685800" cy="800100"/>
          </a:xfrm>
        </p:grpSpPr>
        <p:sp>
          <p:nvSpPr>
            <p:cNvPr id="22" name="Oval 28"/>
            <p:cNvSpPr>
              <a:spLocks noChangeAspect="1" noChangeArrowheads="1"/>
            </p:cNvSpPr>
            <p:nvPr/>
          </p:nvSpPr>
          <p:spPr bwMode="auto">
            <a:xfrm>
              <a:off x="7924800" y="4762500"/>
              <a:ext cx="6858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Zip</a:t>
              </a:r>
              <a:endParaRPr lang="en-US" dirty="0"/>
            </a:p>
          </p:txBody>
        </p:sp>
        <p:sp>
          <p:nvSpPr>
            <p:cNvPr id="23" name="Line 36"/>
            <p:cNvSpPr>
              <a:spLocks noChangeShapeType="1"/>
            </p:cNvSpPr>
            <p:nvPr/>
          </p:nvSpPr>
          <p:spPr bwMode="auto">
            <a:xfrm>
              <a:off x="7924800" y="44196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066800" y="5257800"/>
            <a:ext cx="7239000" cy="794857"/>
            <a:chOff x="1066800" y="5257800"/>
            <a:chExt cx="7239000" cy="794857"/>
          </a:xfrm>
        </p:grpSpPr>
        <p:sp>
          <p:nvSpPr>
            <p:cNvPr id="25" name="Line 16"/>
            <p:cNvSpPr>
              <a:spLocks noChangeShapeType="1"/>
            </p:cNvSpPr>
            <p:nvPr/>
          </p:nvSpPr>
          <p:spPr bwMode="auto">
            <a:xfrm flipH="1" flipV="1">
              <a:off x="6248400" y="5486400"/>
              <a:ext cx="1143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Oval 17"/>
            <p:cNvSpPr>
              <a:spLocks noChangeAspect="1" noChangeArrowheads="1"/>
            </p:cNvSpPr>
            <p:nvPr/>
          </p:nvSpPr>
          <p:spPr bwMode="auto">
            <a:xfrm>
              <a:off x="7315200" y="5595457"/>
              <a:ext cx="9906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DOB</a:t>
              </a:r>
              <a:endParaRPr lang="en-US" dirty="0"/>
            </a:p>
          </p:txBody>
        </p:sp>
        <p:sp>
          <p:nvSpPr>
            <p:cNvPr id="27" name="Oval 18"/>
            <p:cNvSpPr>
              <a:spLocks noChangeAspect="1" noChangeArrowheads="1"/>
            </p:cNvSpPr>
            <p:nvPr/>
          </p:nvSpPr>
          <p:spPr bwMode="auto">
            <a:xfrm>
              <a:off x="1066800" y="5257800"/>
              <a:ext cx="10668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Age</a:t>
              </a:r>
              <a:endParaRPr lang="en-US" dirty="0"/>
            </a:p>
          </p:txBody>
        </p:sp>
        <p:sp>
          <p:nvSpPr>
            <p:cNvPr id="28" name="Line 19"/>
            <p:cNvSpPr>
              <a:spLocks noChangeShapeType="1"/>
            </p:cNvSpPr>
            <p:nvPr/>
          </p:nvSpPr>
          <p:spPr bwMode="auto">
            <a:xfrm>
              <a:off x="2133600" y="54864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Notes on Ch 4 - ER book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BF6E-90AE-4FD0-AEEF-C1785EC7EAEF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 Diagram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data </a:t>
            </a:r>
            <a:r>
              <a:rPr lang="en-US" dirty="0"/>
              <a:t>modeling </a:t>
            </a:r>
            <a:r>
              <a:rPr lang="en-US" dirty="0" smtClean="0"/>
              <a:t>tool usually in the form of a </a:t>
            </a:r>
            <a:r>
              <a:rPr lang="en-US" dirty="0"/>
              <a:t>graphic </a:t>
            </a:r>
            <a:r>
              <a:rPr lang="en-US" dirty="0" smtClean="0"/>
              <a:t>diagram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ER Diagrams are </a:t>
            </a:r>
            <a:r>
              <a:rPr lang="en-US" dirty="0" smtClean="0"/>
              <a:t>conceptual models meant </a:t>
            </a:r>
            <a:r>
              <a:rPr lang="en-US" dirty="0"/>
              <a:t>to apply meaning to </a:t>
            </a:r>
            <a:r>
              <a:rPr lang="en-US" dirty="0" smtClean="0"/>
              <a:t>data</a:t>
            </a:r>
            <a:r>
              <a:rPr lang="en-US" dirty="0"/>
              <a:t> </a:t>
            </a:r>
            <a:r>
              <a:rPr lang="en-US" dirty="0" smtClean="0"/>
              <a:t>(Chen-like model)</a:t>
            </a:r>
            <a:endParaRPr lang="en-US" dirty="0"/>
          </a:p>
          <a:p>
            <a:r>
              <a:rPr lang="en-US" dirty="0" smtClean="0"/>
              <a:t>ER </a:t>
            </a:r>
            <a:r>
              <a:rPr lang="en-US" dirty="0"/>
              <a:t>diagrams can be used to create a new database or document an existing </a:t>
            </a:r>
            <a:r>
              <a:rPr lang="en-US" dirty="0" smtClean="0"/>
              <a:t>database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Notes on Ch 4 - ER book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44C5-DE6D-4DDF-98B1-7546783466AE}" type="slidenum">
              <a:rPr lang="en-US"/>
              <a:pPr/>
              <a:t>20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on Keys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Strong Entity – at least one identified key. (Such as </a:t>
            </a:r>
            <a:r>
              <a:rPr lang="en-US" dirty="0" smtClean="0"/>
              <a:t>Employee Number)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Weak Entity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 identifiable key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Depend of other entity to get unique identifier (key)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Dependent entity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Its key is in the Employee entity.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Notes on Ch 4 - ER book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385A-DD4F-479A-B4E5-AA37F675D41B}" type="slidenum">
              <a:rPr lang="en-US"/>
              <a:pPr/>
              <a:t>21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 Design Methodology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05000"/>
            <a:ext cx="7543800" cy="4114800"/>
          </a:xfrm>
        </p:spPr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2 –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Use English Description</a:t>
            </a:r>
            <a:r>
              <a:rPr lang="en-US" i="1" dirty="0"/>
              <a:t> </a:t>
            </a:r>
            <a:r>
              <a:rPr lang="en-US" dirty="0" smtClean="0"/>
              <a:t>(</a:t>
            </a:r>
            <a:r>
              <a:rPr lang="en-US" i="1" dirty="0" smtClean="0"/>
              <a:t>Structured</a:t>
            </a:r>
            <a:r>
              <a:rPr lang="en-US" dirty="0" smtClean="0"/>
              <a:t> English) </a:t>
            </a:r>
            <a:r>
              <a:rPr lang="en-US" dirty="0"/>
              <a:t>to describe the </a:t>
            </a:r>
            <a:r>
              <a:rPr lang="en-US" dirty="0" smtClean="0"/>
              <a:t>database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Include entities, attributes and </a:t>
            </a:r>
            <a:r>
              <a:rPr lang="en-US" dirty="0" smtClean="0"/>
              <a:t>keys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Part of feedback to the </a:t>
            </a:r>
            <a:r>
              <a:rPr lang="en-US" dirty="0" smtClean="0"/>
              <a:t>users (customers)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Notes on Ch 4 - ER book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D533-272F-4074-AAED-7730B76FE092}" type="slidenum">
              <a:rPr lang="en-US"/>
              <a:pPr/>
              <a:t>22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Structured English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05000"/>
            <a:ext cx="7543800" cy="4114800"/>
          </a:xfrm>
        </p:spPr>
        <p:txBody>
          <a:bodyPr/>
          <a:lstStyle/>
          <a:p>
            <a:r>
              <a:rPr lang="en-US" dirty="0"/>
              <a:t>Develop English to match our </a:t>
            </a:r>
            <a:r>
              <a:rPr lang="en-US" dirty="0" smtClean="0"/>
              <a:t>diagram</a:t>
            </a:r>
            <a:endParaRPr lang="en-US" dirty="0"/>
          </a:p>
          <a:p>
            <a:r>
              <a:rPr lang="en-US" dirty="0"/>
              <a:t>Entity </a:t>
            </a:r>
          </a:p>
          <a:p>
            <a:pPr lvl="1"/>
            <a:r>
              <a:rPr lang="en-US" dirty="0"/>
              <a:t>This DB records data about </a:t>
            </a:r>
            <a:r>
              <a:rPr lang="en-US" i="1" dirty="0"/>
              <a:t>Entity</a:t>
            </a:r>
            <a:r>
              <a:rPr lang="en-US" dirty="0"/>
              <a:t>. For each </a:t>
            </a:r>
            <a:r>
              <a:rPr lang="en-US" i="1" dirty="0"/>
              <a:t>Entity</a:t>
            </a:r>
            <a:r>
              <a:rPr lang="en-US" dirty="0"/>
              <a:t> in the DB, we record </a:t>
            </a:r>
            <a:r>
              <a:rPr lang="en-US" i="1" dirty="0"/>
              <a:t>attribute(1), attribute(2), attribute(3), … attribute(n</a:t>
            </a:r>
            <a:r>
              <a:rPr lang="en-US" i="1" dirty="0" smtClean="0"/>
              <a:t>).</a:t>
            </a:r>
          </a:p>
          <a:p>
            <a:pPr lvl="1"/>
            <a:r>
              <a:rPr lang="en-US" dirty="0" smtClean="0"/>
              <a:t>This DB records data about </a:t>
            </a:r>
            <a:r>
              <a:rPr lang="en-US" i="1" dirty="0" smtClean="0"/>
              <a:t>Employees</a:t>
            </a:r>
            <a:r>
              <a:rPr lang="en-US" dirty="0" smtClean="0"/>
              <a:t>. For each </a:t>
            </a:r>
            <a:r>
              <a:rPr lang="en-US" i="1" dirty="0" smtClean="0"/>
              <a:t>Employee</a:t>
            </a:r>
            <a:r>
              <a:rPr lang="en-US" dirty="0" smtClean="0"/>
              <a:t> in the DB, we record </a:t>
            </a:r>
            <a:r>
              <a:rPr lang="en-US" dirty="0" err="1" smtClean="0"/>
              <a:t>EmpNo</a:t>
            </a:r>
            <a:r>
              <a:rPr lang="en-US" dirty="0" smtClean="0"/>
              <a:t>, </a:t>
            </a:r>
            <a:r>
              <a:rPr lang="en-US" dirty="0"/>
              <a:t>N</a:t>
            </a:r>
            <a:r>
              <a:rPr lang="en-US" dirty="0" smtClean="0"/>
              <a:t>ame, Address, and Department.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Notes on Ch 4 - ER book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04A1-617E-44AA-9BCD-4122858C031B}" type="slidenum">
              <a:rPr lang="en-US"/>
              <a:pPr/>
              <a:t>23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Structured English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  <a:p>
            <a:pPr lvl="1"/>
            <a:r>
              <a:rPr lang="en-US" dirty="0"/>
              <a:t>For ATOMIC attributes:</a:t>
            </a:r>
          </a:p>
          <a:p>
            <a:pPr lvl="2"/>
            <a:r>
              <a:rPr lang="en-US" dirty="0"/>
              <a:t>For each </a:t>
            </a:r>
            <a:r>
              <a:rPr lang="en-US" i="1" dirty="0"/>
              <a:t>Entity , </a:t>
            </a:r>
            <a:r>
              <a:rPr lang="en-US" dirty="0"/>
              <a:t>there will be one and only </a:t>
            </a:r>
            <a:r>
              <a:rPr lang="en-US" i="1" dirty="0"/>
              <a:t>attribute(j)</a:t>
            </a:r>
            <a:r>
              <a:rPr lang="en-US" dirty="0"/>
              <a:t>. </a:t>
            </a:r>
            <a:r>
              <a:rPr lang="en-US" dirty="0">
                <a:effectLst/>
              </a:rPr>
              <a:t>The value of </a:t>
            </a:r>
            <a:r>
              <a:rPr lang="en-US" i="1" dirty="0"/>
              <a:t>attribute(j)</a:t>
            </a:r>
            <a:r>
              <a:rPr lang="en-US" dirty="0">
                <a:effectLst/>
              </a:rPr>
              <a:t> will not be subdivided. </a:t>
            </a:r>
            <a:endParaRPr lang="en-US" dirty="0"/>
          </a:p>
          <a:p>
            <a:pPr lvl="2"/>
            <a:r>
              <a:rPr lang="en-US" dirty="0"/>
              <a:t>Example: </a:t>
            </a:r>
          </a:p>
          <a:p>
            <a:pPr lvl="2"/>
            <a:r>
              <a:rPr lang="en-US" dirty="0"/>
              <a:t>For each </a:t>
            </a:r>
            <a:r>
              <a:rPr lang="en-US" i="1" dirty="0">
                <a:effectLst/>
              </a:rPr>
              <a:t>Employee</a:t>
            </a:r>
            <a:r>
              <a:rPr lang="en-US" i="1" dirty="0"/>
              <a:t>, </a:t>
            </a:r>
            <a:r>
              <a:rPr lang="en-US" dirty="0">
                <a:effectLst/>
              </a:rPr>
              <a:t>there will be one and only one </a:t>
            </a:r>
            <a:r>
              <a:rPr lang="en-US" i="1" dirty="0"/>
              <a:t>N</a:t>
            </a:r>
            <a:r>
              <a:rPr lang="en-US" i="1" dirty="0" smtClean="0"/>
              <a:t>ame</a:t>
            </a:r>
            <a:r>
              <a:rPr lang="en-US" i="1" dirty="0">
                <a:effectLst/>
              </a:rPr>
              <a:t>.  </a:t>
            </a:r>
            <a:r>
              <a:rPr lang="en-US" dirty="0">
                <a:effectLst/>
              </a:rPr>
              <a:t>The value of </a:t>
            </a:r>
            <a:r>
              <a:rPr lang="en-US" i="1" dirty="0">
                <a:effectLst/>
              </a:rPr>
              <a:t>N</a:t>
            </a:r>
            <a:r>
              <a:rPr lang="en-US" i="1" dirty="0" smtClean="0">
                <a:effectLst/>
              </a:rPr>
              <a:t>ame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will not be subdivided.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Notes on Ch 4 - ER book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9E7B-5B7F-4356-BB9E-1145E2B111F9}" type="slidenum">
              <a:rPr lang="en-US"/>
              <a:pPr/>
              <a:t>24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Structured English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  <a:p>
            <a:pPr lvl="1"/>
            <a:r>
              <a:rPr lang="en-US" dirty="0"/>
              <a:t>For Composite attributes:</a:t>
            </a:r>
          </a:p>
          <a:p>
            <a:pPr lvl="2"/>
            <a:r>
              <a:rPr lang="en-US" dirty="0"/>
              <a:t>For each </a:t>
            </a:r>
            <a:r>
              <a:rPr lang="en-US" i="1" dirty="0"/>
              <a:t>Entity, </a:t>
            </a:r>
            <a:r>
              <a:rPr lang="en-US" dirty="0" smtClean="0"/>
              <a:t>we will record </a:t>
            </a:r>
            <a:r>
              <a:rPr lang="en-US" i="1" dirty="0" smtClean="0"/>
              <a:t>attribute(j</a:t>
            </a:r>
            <a:r>
              <a:rPr lang="en-US" i="1" dirty="0"/>
              <a:t>)</a:t>
            </a:r>
            <a:r>
              <a:rPr lang="en-US" dirty="0"/>
              <a:t>. </a:t>
            </a:r>
            <a:r>
              <a:rPr lang="en-US" dirty="0">
                <a:effectLst/>
              </a:rPr>
              <a:t>The value of </a:t>
            </a:r>
            <a:r>
              <a:rPr lang="en-US" i="1" dirty="0"/>
              <a:t>attribute(j)</a:t>
            </a:r>
            <a:r>
              <a:rPr lang="en-US" dirty="0">
                <a:effectLst/>
              </a:rPr>
              <a:t> will be subdivided into </a:t>
            </a:r>
            <a:r>
              <a:rPr lang="en-US" i="1" dirty="0">
                <a:effectLst/>
              </a:rPr>
              <a:t>x, y, </a:t>
            </a:r>
            <a:r>
              <a:rPr lang="en-US" dirty="0">
                <a:effectLst/>
              </a:rPr>
              <a:t>and </a:t>
            </a:r>
            <a:r>
              <a:rPr lang="en-US" i="1" dirty="0">
                <a:effectLst/>
              </a:rPr>
              <a:t>z</a:t>
            </a:r>
            <a:r>
              <a:rPr lang="en-US" dirty="0">
                <a:effectLst/>
              </a:rPr>
              <a:t>. </a:t>
            </a:r>
            <a:endParaRPr lang="en-US" dirty="0"/>
          </a:p>
          <a:p>
            <a:pPr lvl="2"/>
            <a:r>
              <a:rPr lang="en-US" dirty="0"/>
              <a:t>Example: </a:t>
            </a:r>
          </a:p>
          <a:p>
            <a:pPr lvl="2"/>
            <a:r>
              <a:rPr lang="en-US" dirty="0"/>
              <a:t>For each </a:t>
            </a:r>
            <a:r>
              <a:rPr lang="en-US" i="1" dirty="0">
                <a:effectLst/>
              </a:rPr>
              <a:t>Employee</a:t>
            </a:r>
            <a:r>
              <a:rPr lang="en-US" i="1" dirty="0"/>
              <a:t>, </a:t>
            </a:r>
            <a:r>
              <a:rPr lang="en-US" dirty="0" smtClean="0">
                <a:effectLst/>
              </a:rPr>
              <a:t>we will record </a:t>
            </a:r>
            <a:r>
              <a:rPr lang="en-US" i="1" dirty="0"/>
              <a:t>A</a:t>
            </a:r>
            <a:r>
              <a:rPr lang="en-US" i="1" dirty="0" smtClean="0"/>
              <a:t>ddress</a:t>
            </a:r>
            <a:r>
              <a:rPr lang="en-US" i="1" dirty="0">
                <a:effectLst/>
              </a:rPr>
              <a:t>.  </a:t>
            </a:r>
            <a:r>
              <a:rPr lang="en-US" dirty="0">
                <a:effectLst/>
              </a:rPr>
              <a:t>The value of </a:t>
            </a:r>
            <a:r>
              <a:rPr lang="en-US" i="1" dirty="0">
                <a:effectLst/>
              </a:rPr>
              <a:t>A</a:t>
            </a:r>
            <a:r>
              <a:rPr lang="en-US" i="1" dirty="0" smtClean="0">
                <a:effectLst/>
              </a:rPr>
              <a:t>ddress</a:t>
            </a:r>
            <a:r>
              <a:rPr lang="en-US" dirty="0" smtClean="0">
                <a:effectLst/>
              </a:rPr>
              <a:t>  </a:t>
            </a:r>
            <a:r>
              <a:rPr lang="en-US" dirty="0">
                <a:effectLst/>
              </a:rPr>
              <a:t>will be subdivided into </a:t>
            </a:r>
            <a:r>
              <a:rPr lang="en-US" i="1" dirty="0">
                <a:effectLst/>
              </a:rPr>
              <a:t>S</a:t>
            </a:r>
            <a:r>
              <a:rPr lang="en-US" i="1" dirty="0" smtClean="0">
                <a:effectLst/>
              </a:rPr>
              <a:t>treet</a:t>
            </a:r>
            <a:r>
              <a:rPr lang="en-US" i="1" dirty="0">
                <a:effectLst/>
              </a:rPr>
              <a:t>, </a:t>
            </a:r>
            <a:r>
              <a:rPr lang="en-US" i="1" dirty="0">
                <a:effectLst/>
              </a:rPr>
              <a:t>C</a:t>
            </a:r>
            <a:r>
              <a:rPr lang="en-US" i="1" dirty="0" smtClean="0">
                <a:effectLst/>
              </a:rPr>
              <a:t>ity</a:t>
            </a:r>
            <a:r>
              <a:rPr lang="en-US" i="1" dirty="0" smtClean="0">
                <a:effectLst/>
              </a:rPr>
              <a:t>, </a:t>
            </a:r>
            <a:r>
              <a:rPr lang="en-US" i="1" dirty="0" smtClean="0">
                <a:effectLst/>
              </a:rPr>
              <a:t>State </a:t>
            </a:r>
            <a:r>
              <a:rPr lang="en-US" dirty="0">
                <a:effectLst/>
              </a:rPr>
              <a:t>and </a:t>
            </a:r>
            <a:r>
              <a:rPr lang="en-US" i="1" dirty="0" smtClean="0">
                <a:effectLst/>
              </a:rPr>
              <a:t>Z</a:t>
            </a:r>
            <a:r>
              <a:rPr lang="en-US" i="1" dirty="0" smtClean="0">
                <a:effectLst/>
              </a:rPr>
              <a:t>ip</a:t>
            </a:r>
            <a:r>
              <a:rPr lang="en-US" dirty="0" smtClean="0">
                <a:effectLst/>
              </a:rPr>
              <a:t>. </a:t>
            </a:r>
            <a:endParaRPr lang="en-US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Notes on Ch 4 - ER book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94AC-B482-42DF-86C2-0686463F976E}" type="slidenum">
              <a:rPr lang="en-US"/>
              <a:pPr/>
              <a:t>25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Structured English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  <a:p>
            <a:pPr lvl="1"/>
            <a:r>
              <a:rPr lang="en-US" dirty="0"/>
              <a:t>For multi-value attributes:</a:t>
            </a:r>
          </a:p>
          <a:p>
            <a:pPr lvl="2"/>
            <a:r>
              <a:rPr lang="en-US" dirty="0"/>
              <a:t>For each </a:t>
            </a:r>
            <a:r>
              <a:rPr lang="en-US" i="1" dirty="0"/>
              <a:t>Entity, </a:t>
            </a:r>
            <a:r>
              <a:rPr lang="en-US" dirty="0"/>
              <a:t>we will record </a:t>
            </a:r>
            <a:r>
              <a:rPr lang="en-US" i="1" dirty="0"/>
              <a:t>attribute(j)</a:t>
            </a:r>
            <a:r>
              <a:rPr lang="en-US" dirty="0"/>
              <a:t>. </a:t>
            </a:r>
            <a:r>
              <a:rPr lang="en-US" dirty="0">
                <a:effectLst/>
              </a:rPr>
              <a:t>There </a:t>
            </a:r>
            <a:r>
              <a:rPr lang="en-US" b="1" dirty="0">
                <a:effectLst/>
              </a:rPr>
              <a:t>may</a:t>
            </a:r>
            <a:r>
              <a:rPr lang="en-US" dirty="0">
                <a:effectLst/>
              </a:rPr>
              <a:t> be more than one </a:t>
            </a:r>
            <a:r>
              <a:rPr lang="en-US" i="1" dirty="0"/>
              <a:t>attribute(j) </a:t>
            </a:r>
            <a:r>
              <a:rPr lang="en-US" dirty="0"/>
              <a:t>for each </a:t>
            </a:r>
            <a:r>
              <a:rPr lang="en-US" i="1" dirty="0"/>
              <a:t>Entity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Example: </a:t>
            </a:r>
          </a:p>
          <a:p>
            <a:pPr lvl="2"/>
            <a:r>
              <a:rPr lang="en-US" dirty="0"/>
              <a:t>For each </a:t>
            </a:r>
            <a:r>
              <a:rPr lang="en-US" i="1" dirty="0">
                <a:effectLst/>
              </a:rPr>
              <a:t>Employee</a:t>
            </a:r>
            <a:r>
              <a:rPr lang="en-US" i="1" dirty="0"/>
              <a:t>, </a:t>
            </a:r>
            <a:r>
              <a:rPr lang="en-US" dirty="0"/>
              <a:t>we will record </a:t>
            </a:r>
            <a:r>
              <a:rPr lang="en-US" i="1" dirty="0"/>
              <a:t>D</a:t>
            </a:r>
            <a:r>
              <a:rPr lang="en-US" i="1" dirty="0" smtClean="0"/>
              <a:t>epartment</a:t>
            </a:r>
            <a:r>
              <a:rPr lang="en-US" dirty="0"/>
              <a:t>. </a:t>
            </a:r>
            <a:r>
              <a:rPr lang="en-US" dirty="0">
                <a:effectLst/>
              </a:rPr>
              <a:t>There may be more than one </a:t>
            </a:r>
            <a:r>
              <a:rPr lang="en-US" i="1" dirty="0"/>
              <a:t>D</a:t>
            </a:r>
            <a:r>
              <a:rPr lang="en-US" i="1" dirty="0" smtClean="0"/>
              <a:t>epartment </a:t>
            </a:r>
            <a:r>
              <a:rPr lang="en-US" dirty="0"/>
              <a:t>for each </a:t>
            </a:r>
            <a:r>
              <a:rPr lang="en-US" i="1" dirty="0">
                <a:effectLst/>
              </a:rPr>
              <a:t>Employee</a:t>
            </a:r>
            <a:r>
              <a:rPr lang="en-US" dirty="0"/>
              <a:t>.</a:t>
            </a:r>
          </a:p>
          <a:p>
            <a:pPr lvl="2"/>
            <a:endParaRPr lang="en-US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Notes on Ch 4 - ER book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60EF-EA36-40FF-8FCE-F11806F80C50}" type="slidenum">
              <a:rPr lang="en-US"/>
              <a:pPr/>
              <a:t>26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Structured English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  <a:p>
            <a:pPr lvl="1"/>
            <a:r>
              <a:rPr lang="en-US" dirty="0"/>
              <a:t>For derived attributes:</a:t>
            </a:r>
          </a:p>
          <a:p>
            <a:pPr lvl="2"/>
            <a:r>
              <a:rPr lang="en-US" dirty="0"/>
              <a:t>For each </a:t>
            </a:r>
            <a:r>
              <a:rPr lang="en-US" i="1" dirty="0"/>
              <a:t>Entity, </a:t>
            </a:r>
            <a:r>
              <a:rPr lang="en-US" dirty="0"/>
              <a:t>there may exist </a:t>
            </a:r>
            <a:r>
              <a:rPr lang="en-US" i="1" dirty="0"/>
              <a:t>attribute(j)</a:t>
            </a:r>
            <a:r>
              <a:rPr lang="en-US" dirty="0"/>
              <a:t> , which will be derived from the DB. </a:t>
            </a:r>
          </a:p>
          <a:p>
            <a:pPr lvl="2"/>
            <a:r>
              <a:rPr lang="en-US" dirty="0"/>
              <a:t>Example: </a:t>
            </a:r>
          </a:p>
          <a:p>
            <a:pPr lvl="2"/>
            <a:r>
              <a:rPr lang="en-US" dirty="0"/>
              <a:t>For each </a:t>
            </a:r>
            <a:r>
              <a:rPr lang="en-US" i="1" dirty="0">
                <a:effectLst/>
              </a:rPr>
              <a:t>Employee</a:t>
            </a:r>
            <a:r>
              <a:rPr lang="en-US" i="1" dirty="0"/>
              <a:t>, </a:t>
            </a:r>
            <a:r>
              <a:rPr lang="en-US" dirty="0"/>
              <a:t>there may exist </a:t>
            </a:r>
            <a:r>
              <a:rPr lang="en-US" i="1" dirty="0"/>
              <a:t>A</a:t>
            </a:r>
            <a:r>
              <a:rPr lang="en-US" i="1" dirty="0" smtClean="0"/>
              <a:t>ge</a:t>
            </a:r>
            <a:r>
              <a:rPr lang="en-US" dirty="0" smtClean="0"/>
              <a:t>, </a:t>
            </a:r>
            <a:r>
              <a:rPr lang="en-US" dirty="0"/>
              <a:t>which will be derived from the DB. </a:t>
            </a:r>
          </a:p>
          <a:p>
            <a:pPr lvl="2"/>
            <a:endParaRPr lang="en-US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Notes on Ch 4 - ER book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8E65-2F48-4C9C-A016-37E4429494F2}" type="slidenum">
              <a:rPr lang="en-US"/>
              <a:pPr/>
              <a:t>27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English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  <a:p>
            <a:pPr lvl="1"/>
            <a:r>
              <a:rPr lang="en-US" dirty="0"/>
              <a:t>More than one candidate key </a:t>
            </a:r>
          </a:p>
          <a:p>
            <a:pPr lvl="2"/>
            <a:r>
              <a:rPr lang="en-US" dirty="0"/>
              <a:t>For each </a:t>
            </a:r>
            <a:r>
              <a:rPr lang="en-US" i="1" dirty="0"/>
              <a:t>Entity, </a:t>
            </a:r>
            <a:r>
              <a:rPr lang="en-US" dirty="0"/>
              <a:t>we will have the following candidate keys: </a:t>
            </a:r>
            <a:r>
              <a:rPr lang="en-US" dirty="0" err="1"/>
              <a:t>attr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), </a:t>
            </a:r>
            <a:r>
              <a:rPr lang="en-US" dirty="0" err="1"/>
              <a:t>attr</a:t>
            </a:r>
            <a:r>
              <a:rPr lang="en-US" dirty="0"/>
              <a:t>(j), … </a:t>
            </a:r>
            <a:r>
              <a:rPr lang="en-US" dirty="0" err="1"/>
              <a:t>attr</a:t>
            </a:r>
            <a:r>
              <a:rPr lang="en-US" dirty="0"/>
              <a:t>(n). </a:t>
            </a:r>
          </a:p>
          <a:p>
            <a:pPr lvl="2"/>
            <a:r>
              <a:rPr lang="en-US" dirty="0"/>
              <a:t>Example: </a:t>
            </a:r>
          </a:p>
          <a:p>
            <a:pPr lvl="2"/>
            <a:r>
              <a:rPr lang="en-US" dirty="0"/>
              <a:t>For each </a:t>
            </a:r>
            <a:r>
              <a:rPr lang="en-US" i="1" dirty="0" smtClean="0">
                <a:effectLst/>
              </a:rPr>
              <a:t>Employee</a:t>
            </a:r>
            <a:r>
              <a:rPr lang="en-US" i="1" dirty="0" smtClean="0"/>
              <a:t>, </a:t>
            </a:r>
            <a:r>
              <a:rPr lang="en-US" dirty="0" smtClean="0"/>
              <a:t> </a:t>
            </a:r>
            <a:r>
              <a:rPr lang="en-US" dirty="0"/>
              <a:t>we will have the following candidate keys:  </a:t>
            </a:r>
            <a:r>
              <a:rPr lang="en-US" i="1" dirty="0" smtClean="0"/>
              <a:t>SSN, </a:t>
            </a:r>
            <a:r>
              <a:rPr lang="en-US" i="1" dirty="0" err="1" smtClean="0"/>
              <a:t>E</a:t>
            </a:r>
            <a:r>
              <a:rPr lang="en-US" i="1" dirty="0" err="1" smtClean="0"/>
              <a:t>mpNo</a:t>
            </a:r>
            <a:r>
              <a:rPr lang="en-US" i="1" dirty="0" smtClean="0"/>
              <a:t>, </a:t>
            </a:r>
            <a:r>
              <a:rPr lang="en-US" i="1" dirty="0" err="1" smtClean="0"/>
              <a:t>E</a:t>
            </a:r>
            <a:r>
              <a:rPr lang="en-US" i="1" dirty="0" err="1" smtClean="0"/>
              <a:t>mailAddress</a:t>
            </a:r>
            <a:r>
              <a:rPr lang="en-US" dirty="0"/>
              <a:t>.</a:t>
            </a:r>
          </a:p>
          <a:p>
            <a:pPr lvl="2"/>
            <a:endParaRPr lang="en-US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Notes on Ch 4 - ER book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54A5-EF84-4340-BB70-569FF873AEB4}" type="slidenum">
              <a:rPr lang="en-US"/>
              <a:pPr/>
              <a:t>28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Structured English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  <a:p>
            <a:pPr lvl="1"/>
            <a:r>
              <a:rPr lang="en-US" dirty="0"/>
              <a:t>One candidate key </a:t>
            </a:r>
          </a:p>
          <a:p>
            <a:pPr lvl="2"/>
            <a:r>
              <a:rPr lang="en-US" dirty="0"/>
              <a:t>For each </a:t>
            </a:r>
            <a:r>
              <a:rPr lang="en-US" i="1" dirty="0"/>
              <a:t>Entity, </a:t>
            </a:r>
            <a:r>
              <a:rPr lang="en-US" dirty="0"/>
              <a:t>we will have the following primary key: </a:t>
            </a:r>
            <a:r>
              <a:rPr lang="en-US" dirty="0" err="1"/>
              <a:t>attr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).</a:t>
            </a:r>
          </a:p>
          <a:p>
            <a:pPr lvl="2"/>
            <a:r>
              <a:rPr lang="en-US" dirty="0"/>
              <a:t>Example: </a:t>
            </a:r>
          </a:p>
          <a:p>
            <a:pPr lvl="2"/>
            <a:r>
              <a:rPr lang="en-US" dirty="0"/>
              <a:t>For each </a:t>
            </a:r>
            <a:r>
              <a:rPr lang="en-US" i="1" dirty="0">
                <a:effectLst/>
              </a:rPr>
              <a:t>Employee</a:t>
            </a:r>
            <a:r>
              <a:rPr lang="en-US" i="1" dirty="0"/>
              <a:t>, </a:t>
            </a:r>
            <a:r>
              <a:rPr lang="en-US" dirty="0"/>
              <a:t> we will have the following primary key :  </a:t>
            </a:r>
            <a:r>
              <a:rPr lang="en-US" i="1" dirty="0" err="1" smtClean="0"/>
              <a:t>EmpNo</a:t>
            </a:r>
            <a:r>
              <a:rPr lang="en-US" i="1" dirty="0" smtClean="0"/>
              <a:t>.</a:t>
            </a:r>
            <a:endParaRPr lang="en-US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Notes on Ch 4 - ER book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1669-EE62-4DD6-A93C-30CD36E018B8}" type="slidenum">
              <a:rPr lang="en-US"/>
              <a:pPr/>
              <a:t>29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 Design Methodology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Step 3: </a:t>
            </a:r>
            <a:r>
              <a:rPr lang="en-US" sz="2800" dirty="0" smtClean="0"/>
              <a:t>Mapping</a:t>
            </a:r>
            <a:r>
              <a:rPr lang="en-US" sz="2800" dirty="0"/>
              <a:t> </a:t>
            </a:r>
            <a:r>
              <a:rPr lang="en-US" sz="2800" dirty="0" smtClean="0"/>
              <a:t>to a Relational Database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Mapping: </a:t>
            </a:r>
            <a:r>
              <a:rPr lang="en-US" sz="2400" dirty="0"/>
              <a:t>converting ER diagram and/or structured English into a database</a:t>
            </a:r>
            <a:r>
              <a:rPr lang="en-US" sz="2400" dirty="0" smtClean="0"/>
              <a:t>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 smtClean="0"/>
              <a:t> 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Show </a:t>
            </a:r>
            <a:r>
              <a:rPr lang="en-US" sz="2400" dirty="0"/>
              <a:t>Sample Data (Mapping</a:t>
            </a:r>
            <a:r>
              <a:rPr lang="en-US" sz="2400" dirty="0" smtClean="0"/>
              <a:t>)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Placing data in the relational database tables.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Notes on Ch 4 - ER book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E713-050F-43AB-AF8A-AF5A9C9D4A8D}" type="slidenum">
              <a:rPr lang="en-US"/>
              <a:pPr/>
              <a:t>3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Beginning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DB Modeling starts with the questions:</a:t>
            </a:r>
          </a:p>
          <a:p>
            <a:pPr lvl="1"/>
            <a:r>
              <a:rPr lang="en-US" sz="2400" dirty="0"/>
              <a:t>What is to be stored</a:t>
            </a:r>
            <a:r>
              <a:rPr lang="en-US" sz="2400" dirty="0" smtClean="0"/>
              <a:t>?</a:t>
            </a:r>
            <a:endParaRPr lang="en-US" sz="2400" dirty="0"/>
          </a:p>
          <a:p>
            <a:pPr lvl="1"/>
            <a:r>
              <a:rPr lang="en-US" sz="2400" dirty="0"/>
              <a:t>This question can be answered by anyone.</a:t>
            </a:r>
          </a:p>
          <a:p>
            <a:pPr lvl="1"/>
            <a:r>
              <a:rPr lang="en-US" sz="2400" dirty="0"/>
              <a:t>Usually answered by the user. </a:t>
            </a:r>
          </a:p>
          <a:p>
            <a:pPr lvl="1"/>
            <a:r>
              <a:rPr lang="en-US" sz="2400" dirty="0"/>
              <a:t>The answer is a description of the database. </a:t>
            </a:r>
            <a:endParaRPr lang="en-US" sz="2400" dirty="0" smtClean="0"/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800" dirty="0"/>
              <a:t>Starting Point – Identify central or primary entity.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Notes on Ch 4 - ER book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FB08-49FF-40DF-9085-07E5A5C27B85}" type="slidenum">
              <a:rPr lang="en-US"/>
              <a:pPr/>
              <a:t>30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Mapping Rules for Strong Entities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Develop new table for </a:t>
            </a:r>
            <a:r>
              <a:rPr lang="en-US" dirty="0" smtClean="0"/>
              <a:t>each strong entity.</a:t>
            </a:r>
            <a:endParaRPr lang="en-US" dirty="0"/>
          </a:p>
          <a:p>
            <a:r>
              <a:rPr lang="en-US" dirty="0"/>
              <a:t>Make candidate key the primary key </a:t>
            </a:r>
          </a:p>
          <a:p>
            <a:r>
              <a:rPr lang="en-US" dirty="0"/>
              <a:t>If more than one candidate key, pick one to be primary key. 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Notes on Ch 4 - ER book</a:t>
            </a:r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6176-234A-44D1-ABFE-BE436DBB2851}" type="slidenum">
              <a:rPr lang="en-US"/>
              <a:pPr/>
              <a:t>31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Mapping Rules for Strong Entities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05000"/>
            <a:ext cx="7543800" cy="4114800"/>
          </a:xfrm>
        </p:spPr>
        <p:txBody>
          <a:bodyPr/>
          <a:lstStyle/>
          <a:p>
            <a:r>
              <a:rPr lang="en-US" dirty="0"/>
              <a:t>Atomic attributes</a:t>
            </a:r>
          </a:p>
          <a:p>
            <a:pPr lvl="1"/>
            <a:r>
              <a:rPr lang="en-US" sz="3200" dirty="0"/>
              <a:t>Form column for each atomic attribute</a:t>
            </a:r>
            <a:endParaRPr lang="en-US" dirty="0"/>
          </a:p>
          <a:p>
            <a:r>
              <a:rPr lang="en-US" dirty="0"/>
              <a:t>Composite attributes</a:t>
            </a:r>
          </a:p>
          <a:p>
            <a:pPr lvl="1"/>
            <a:r>
              <a:rPr lang="en-US" sz="3200" dirty="0"/>
              <a:t>Form column for each atomic part of the composite attribute.</a:t>
            </a:r>
          </a:p>
        </p:txBody>
      </p:sp>
      <p:graphicFrame>
        <p:nvGraphicFramePr>
          <p:cNvPr id="36953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494207"/>
              </p:ext>
            </p:extLst>
          </p:nvPr>
        </p:nvGraphicFramePr>
        <p:xfrm>
          <a:off x="1371600" y="5181600"/>
          <a:ext cx="6705600" cy="1051560"/>
        </p:xfrm>
        <a:graphic>
          <a:graphicData uri="http://schemas.openxmlformats.org/drawingml/2006/table">
            <a:tbl>
              <a:tblPr/>
              <a:tblGrid>
                <a:gridCol w="1341120"/>
                <a:gridCol w="1341120"/>
                <a:gridCol w="1341120"/>
                <a:gridCol w="1341120"/>
                <a:gridCol w="134112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EmpNo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Street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1234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Joe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 Elm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Albany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Notes on Ch 4 - ER book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056C-800D-43C9-A782-C97E672DD320}" type="slidenum">
              <a:rPr lang="en-US"/>
              <a:pPr/>
              <a:t>32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Mapping Rules for Strong Entities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Multi-valued attributes</a:t>
            </a:r>
          </a:p>
          <a:p>
            <a:pPr lvl="1">
              <a:lnSpc>
                <a:spcPct val="90000"/>
              </a:lnSpc>
            </a:pPr>
            <a:r>
              <a:rPr lang="en-US"/>
              <a:t>Form a separate table</a:t>
            </a:r>
          </a:p>
          <a:p>
            <a:pPr lvl="1">
              <a:lnSpc>
                <a:spcPct val="90000"/>
              </a:lnSpc>
            </a:pPr>
            <a:r>
              <a:rPr lang="en-US"/>
              <a:t>Create column for the attribute</a:t>
            </a:r>
          </a:p>
          <a:p>
            <a:pPr lvl="1">
              <a:lnSpc>
                <a:spcPct val="90000"/>
              </a:lnSpc>
            </a:pPr>
            <a:r>
              <a:rPr lang="en-US"/>
              <a:t>Create column for key from the original table.</a:t>
            </a:r>
          </a:p>
          <a:p>
            <a:pPr lvl="1">
              <a:lnSpc>
                <a:spcPct val="90000"/>
              </a:lnSpc>
            </a:pPr>
            <a:r>
              <a:rPr lang="en-US"/>
              <a:t>Name of the new table is usually a concatenation of the multi-valued attribute and the key.</a:t>
            </a:r>
          </a:p>
          <a:p>
            <a:pPr lvl="1">
              <a:lnSpc>
                <a:spcPct val="90000"/>
              </a:lnSpc>
            </a:pPr>
            <a:r>
              <a:rPr lang="en-US"/>
              <a:t>Delete the multi-valued attribute from the original table.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Notes on Ch 4 - ER book</a:t>
            </a:r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B73B-A928-46F2-B2E8-44AEF22C9576}" type="slidenum">
              <a:rPr lang="en-US"/>
              <a:pPr/>
              <a:t>33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Mapping Rules for Strong Entities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Multi-valued attributes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graphicFrame>
        <p:nvGraphicFramePr>
          <p:cNvPr id="37920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58321"/>
              </p:ext>
            </p:extLst>
          </p:nvPr>
        </p:nvGraphicFramePr>
        <p:xfrm>
          <a:off x="1524000" y="2667000"/>
          <a:ext cx="6096000" cy="3432812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EmpNo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Department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8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1234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Research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8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1234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Testing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8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2345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Marketing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8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2345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Research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Notes on Ch 4 - ER book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7EAA-8048-4889-8FB6-0A0307C4C3F1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DB and Keys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Every row must contain atomic attributes </a:t>
            </a:r>
            <a:r>
              <a:rPr lang="en-US" dirty="0" smtClean="0"/>
              <a:t>only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Every row must be </a:t>
            </a:r>
            <a:r>
              <a:rPr lang="en-US" dirty="0" smtClean="0"/>
              <a:t>unique 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Multi-attribute keys are </a:t>
            </a:r>
            <a:r>
              <a:rPr lang="en-US" dirty="0" smtClean="0"/>
              <a:t>allowed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One possible candidate key is all the </a:t>
            </a:r>
            <a:r>
              <a:rPr lang="en-US" dirty="0" smtClean="0"/>
              <a:t>attributes 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Normally a less </a:t>
            </a:r>
            <a:r>
              <a:rPr lang="en-US" dirty="0" smtClean="0"/>
              <a:t>broad </a:t>
            </a:r>
            <a:r>
              <a:rPr lang="en-US" dirty="0"/>
              <a:t>key can be found but all the attributes is a </a:t>
            </a:r>
            <a:r>
              <a:rPr lang="en-US" dirty="0" smtClean="0"/>
              <a:t>possibility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Notes on Ch 4 - ER book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DA97-1CB3-4DCA-B63A-203FA7028E00}" type="slidenum">
              <a:rPr lang="en-US"/>
              <a:pPr/>
              <a:t>35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Developed concept of Entity </a:t>
            </a:r>
            <a:r>
              <a:rPr lang="en-US" dirty="0" smtClean="0"/>
              <a:t>Relationship (ER) </a:t>
            </a:r>
            <a:r>
              <a:rPr lang="en-US" dirty="0"/>
              <a:t>diagram</a:t>
            </a:r>
          </a:p>
          <a:p>
            <a:endParaRPr lang="en-US" dirty="0" smtClean="0"/>
          </a:p>
          <a:p>
            <a:r>
              <a:rPr lang="en-US" dirty="0" smtClean="0"/>
              <a:t>Creating English Description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Mapping </a:t>
            </a:r>
            <a:r>
              <a:rPr lang="en-US" dirty="0"/>
              <a:t>to </a:t>
            </a:r>
            <a:r>
              <a:rPr lang="en-US"/>
              <a:t>a </a:t>
            </a:r>
            <a:r>
              <a:rPr lang="en-US" smtClean="0"/>
              <a:t>Relational Database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Notes on Ch 4 - ER book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30C2-0652-4FF6-93AC-9DCE72325C80}" type="slidenum">
              <a:rPr lang="en-US"/>
              <a:pPr/>
              <a:t>4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Definition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Entity – 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thing which we store data about.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Generally nouns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Type or class not the actual instance.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Should be abstract, not called a Record or a File.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How do Entities and instances differ?  </a:t>
            </a:r>
          </a:p>
          <a:p>
            <a:pPr>
              <a:lnSpc>
                <a:spcPct val="80000"/>
              </a:lnSpc>
            </a:pPr>
            <a:r>
              <a:rPr lang="en-US" sz="2000"/>
              <a:t>Relationship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Association between entities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Generally verbs or verb phases</a:t>
            </a:r>
          </a:p>
          <a:p>
            <a:pPr>
              <a:lnSpc>
                <a:spcPct val="80000"/>
              </a:lnSpc>
            </a:pPr>
            <a:r>
              <a:rPr lang="en-US" sz="2000"/>
              <a:t>Attribute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Property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Characteristic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Data member</a:t>
            </a:r>
          </a:p>
          <a:p>
            <a:pPr>
              <a:lnSpc>
                <a:spcPct val="80000"/>
              </a:lnSpc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Notes on Ch 4 - ER book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656E-43BF-44F6-BA58-B1F67061E50D}" type="slidenum">
              <a:rPr lang="en-US"/>
              <a:pPr/>
              <a:t>5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 Design Methodology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1 </a:t>
            </a:r>
            <a:r>
              <a:rPr lang="en-US" dirty="0" smtClean="0"/>
              <a:t>– Draw </a:t>
            </a:r>
            <a:r>
              <a:rPr lang="en-US" dirty="0"/>
              <a:t>an ER diagram </a:t>
            </a:r>
            <a:r>
              <a:rPr lang="en-US" dirty="0" smtClean="0"/>
              <a:t>(starting </a:t>
            </a:r>
            <a:r>
              <a:rPr lang="en-US" smtClean="0"/>
              <a:t>with the primary entity)</a:t>
            </a:r>
            <a:endParaRPr lang="en-US" dirty="0"/>
          </a:p>
          <a:p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Write the </a:t>
            </a:r>
            <a:r>
              <a:rPr lang="en-US" dirty="0"/>
              <a:t>English Description </a:t>
            </a:r>
            <a:r>
              <a:rPr lang="en-US" dirty="0" smtClean="0"/>
              <a:t>(</a:t>
            </a:r>
            <a:r>
              <a:rPr lang="en-US" i="1" dirty="0"/>
              <a:t>Structured</a:t>
            </a:r>
            <a:r>
              <a:rPr lang="en-US" dirty="0"/>
              <a:t> </a:t>
            </a:r>
            <a:r>
              <a:rPr lang="en-US" dirty="0" smtClean="0"/>
              <a:t>English) </a:t>
            </a:r>
            <a:r>
              <a:rPr lang="en-US" dirty="0"/>
              <a:t>to describe the </a:t>
            </a:r>
            <a:r>
              <a:rPr lang="en-US" dirty="0" smtClean="0"/>
              <a:t>database</a:t>
            </a:r>
          </a:p>
          <a:p>
            <a:r>
              <a:rPr lang="en-US" dirty="0" smtClean="0"/>
              <a:t>Step 3 </a:t>
            </a:r>
            <a:r>
              <a:rPr lang="en-US" dirty="0"/>
              <a:t>– </a:t>
            </a:r>
            <a:r>
              <a:rPr lang="en-US" dirty="0" smtClean="0"/>
              <a:t>Mapping the ER diagram to a Relational Database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Notes on Ch 4 - ER book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656E-43BF-44F6-BA58-B1F67061E50D}" type="slidenum">
              <a:rPr lang="en-US"/>
              <a:pPr/>
              <a:t>6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 Design Methodology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1 – 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Draw an ER diagram of our primary </a:t>
            </a:r>
            <a:r>
              <a:rPr lang="en-US" dirty="0" smtClean="0"/>
              <a:t>entity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Select a primary entity and show </a:t>
            </a:r>
            <a:r>
              <a:rPr lang="en-US" dirty="0" smtClean="0"/>
              <a:t>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3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Notes on Ch 4 - ER book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2FE9-5B8D-4A56-B720-A8E49E5C7B4D}" type="slidenum">
              <a:rPr lang="en-US"/>
              <a:pPr/>
              <a:t>7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Entity ER Diagram with </a:t>
            </a:r>
            <a:r>
              <a:rPr lang="en-US" dirty="0" smtClean="0"/>
              <a:t>Primary Entity</a:t>
            </a:r>
            <a:endParaRPr lang="en-US" dirty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590800" y="3733800"/>
            <a:ext cx="37338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Employee</a:t>
            </a:r>
          </a:p>
        </p:txBody>
      </p:sp>
    </p:spTree>
    <p:extLst>
      <p:ext uri="{BB962C8B-B14F-4D97-AF65-F5344CB8AC3E}">
        <p14:creationId xmlns:p14="http://schemas.microsoft.com/office/powerpoint/2010/main" val="283860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Notes on Ch 4 - ER book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33B4-950E-4B72-A38B-CB9AAFADD9E4}" type="slidenum">
              <a:rPr lang="en-US"/>
              <a:pPr/>
              <a:t>8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Types</a:t>
            </a:r>
          </a:p>
          <a:p>
            <a:pPr lvl="1"/>
            <a:r>
              <a:rPr lang="en-US" sz="2000"/>
              <a:t>Simple or Atomic</a:t>
            </a:r>
          </a:p>
          <a:p>
            <a:pPr lvl="1"/>
            <a:r>
              <a:rPr lang="en-US" sz="2000"/>
              <a:t>Composite</a:t>
            </a:r>
          </a:p>
          <a:p>
            <a:pPr lvl="1"/>
            <a:r>
              <a:rPr lang="en-US" sz="2000"/>
              <a:t>Mulit-valued</a:t>
            </a:r>
          </a:p>
          <a:p>
            <a:pPr lvl="1"/>
            <a:r>
              <a:rPr lang="en-US" sz="2000"/>
              <a:t>Derived</a:t>
            </a:r>
          </a:p>
          <a:p>
            <a:r>
              <a:rPr lang="en-US" sz="2000"/>
              <a:t>Properties</a:t>
            </a:r>
          </a:p>
          <a:p>
            <a:pPr lvl="1"/>
            <a:r>
              <a:rPr lang="en-US" sz="2000"/>
              <a:t>Name</a:t>
            </a:r>
          </a:p>
          <a:p>
            <a:pPr lvl="1"/>
            <a:r>
              <a:rPr lang="en-US" sz="2000"/>
              <a:t>Description</a:t>
            </a:r>
          </a:p>
          <a:p>
            <a:pPr lvl="1"/>
            <a:r>
              <a:rPr lang="en-US" sz="2000"/>
              <a:t>Format</a:t>
            </a:r>
          </a:p>
          <a:p>
            <a:pPr lvl="1"/>
            <a:r>
              <a:rPr lang="en-US" sz="2000"/>
              <a:t>Length</a:t>
            </a:r>
          </a:p>
          <a:p>
            <a:r>
              <a:rPr lang="en-US" sz="2000"/>
              <a:t>Key- An Attribute considered a unique identifier for the entity.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Notes on Ch 4 - ER book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6F7EA-F43B-4981-9861-CCCADC653BCF}" type="slidenum">
              <a:rPr lang="en-US"/>
              <a:pPr/>
              <a:t>9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Selecting Attributes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information about our entity should we store?</a:t>
            </a:r>
          </a:p>
          <a:p>
            <a:r>
              <a:rPr lang="en-US" dirty="0"/>
              <a:t>Where do we get this info?</a:t>
            </a:r>
          </a:p>
          <a:p>
            <a:pPr lvl="1"/>
            <a:r>
              <a:rPr lang="en-US" dirty="0"/>
              <a:t>Requirements documents.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 For an </a:t>
            </a:r>
            <a:r>
              <a:rPr lang="en-US" i="1" dirty="0"/>
              <a:t>Employee</a:t>
            </a:r>
            <a:r>
              <a:rPr lang="en-US" dirty="0"/>
              <a:t> entity we might want to store a </a:t>
            </a:r>
            <a:r>
              <a:rPr lang="en-US" dirty="0" smtClean="0"/>
              <a:t>name</a:t>
            </a:r>
            <a:r>
              <a:rPr lang="en-US" dirty="0"/>
              <a:t>, a department and an address.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immer">
  <a:themeElements>
    <a:clrScheme name="Shimmer 2">
      <a:dk1>
        <a:srgbClr val="000099"/>
      </a:dk1>
      <a:lt1>
        <a:srgbClr val="FFFFFF"/>
      </a:lt1>
      <a:dk2>
        <a:srgbClr val="000066"/>
      </a:dk2>
      <a:lt2>
        <a:srgbClr val="EAEAEA"/>
      </a:lt2>
      <a:accent1>
        <a:srgbClr val="66CCFF"/>
      </a:accent1>
      <a:accent2>
        <a:srgbClr val="0066FF"/>
      </a:accent2>
      <a:accent3>
        <a:srgbClr val="AAAAB8"/>
      </a:accent3>
      <a:accent4>
        <a:srgbClr val="DADADA"/>
      </a:accent4>
      <a:accent5>
        <a:srgbClr val="B8E2FF"/>
      </a:accent5>
      <a:accent6>
        <a:srgbClr val="005CE7"/>
      </a:accent6>
      <a:hlink>
        <a:srgbClr val="FFFFCC"/>
      </a:hlink>
      <a:folHlink>
        <a:srgbClr val="99CC00"/>
      </a:folHlink>
    </a:clrScheme>
    <a:fontScheme name="Shimmer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Shimmer 1">
        <a:dk1>
          <a:srgbClr val="BD3737"/>
        </a:dk1>
        <a:lt1>
          <a:srgbClr val="FFFFFF"/>
        </a:lt1>
        <a:dk2>
          <a:srgbClr val="721E1E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BCABAB"/>
        </a:accent3>
        <a:accent4>
          <a:srgbClr val="DADADA"/>
        </a:accent4>
        <a:accent5>
          <a:srgbClr val="FFB8AA"/>
        </a:accent5>
        <a:accent6>
          <a:srgbClr val="B92D00"/>
        </a:accent6>
        <a:hlink>
          <a:srgbClr val="F7CC2F"/>
        </a:hlink>
        <a:folHlink>
          <a:srgbClr val="C7C6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000099"/>
        </a:dk1>
        <a:lt1>
          <a:srgbClr val="FFFFFF"/>
        </a:lt1>
        <a:dk2>
          <a:srgbClr val="000066"/>
        </a:dk2>
        <a:lt2>
          <a:srgbClr val="EAEAEA"/>
        </a:lt2>
        <a:accent1>
          <a:srgbClr val="66CCFF"/>
        </a:accent1>
        <a:accent2>
          <a:srgbClr val="0066FF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005CE7"/>
        </a:accent6>
        <a:hlink>
          <a:srgbClr val="FFFFCC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3">
        <a:dk1>
          <a:srgbClr val="6600CC"/>
        </a:dk1>
        <a:lt1>
          <a:srgbClr val="FFFFFF"/>
        </a:lt1>
        <a:dk2>
          <a:srgbClr val="4B0096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B1AAC9"/>
        </a:accent3>
        <a:accent4>
          <a:srgbClr val="DADADA"/>
        </a:accent4>
        <a:accent5>
          <a:srgbClr val="CACAFF"/>
        </a:accent5>
        <a:accent6>
          <a:srgbClr val="6C48A8"/>
        </a:accent6>
        <a:hlink>
          <a:srgbClr val="00CCFF"/>
        </a:hlink>
        <a:folHlink>
          <a:srgbClr val="0796B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55863C"/>
        </a:dk1>
        <a:lt1>
          <a:srgbClr val="FFFFFF"/>
        </a:lt1>
        <a:dk2>
          <a:srgbClr val="375F2F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AEB6AD"/>
        </a:accent3>
        <a:accent4>
          <a:srgbClr val="DADADA"/>
        </a:accent4>
        <a:accent5>
          <a:srgbClr val="AAE2B8"/>
        </a:accent5>
        <a:accent6>
          <a:srgbClr val="809B5C"/>
        </a:accent6>
        <a:hlink>
          <a:srgbClr val="B4EF7F"/>
        </a:hlink>
        <a:folHlink>
          <a:srgbClr val="F8F6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588073"/>
        </a:dk1>
        <a:lt1>
          <a:srgbClr val="FFFFFF"/>
        </a:lt1>
        <a:dk2>
          <a:srgbClr val="486768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B1B8B9"/>
        </a:accent3>
        <a:accent4>
          <a:srgbClr val="DADADA"/>
        </a:accent4>
        <a:accent5>
          <a:srgbClr val="ADE2E2"/>
        </a:accent5>
        <a:accent6>
          <a:srgbClr val="007B66"/>
        </a:accent6>
        <a:hlink>
          <a:srgbClr val="00CC99"/>
        </a:hlink>
        <a:folHlink>
          <a:srgbClr val="A8A8A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6B6C75"/>
        </a:dk1>
        <a:lt1>
          <a:srgbClr val="FFFFFF"/>
        </a:lt1>
        <a:dk2>
          <a:srgbClr val="575863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B4B4B7"/>
        </a:accent3>
        <a:accent4>
          <a:srgbClr val="DADADA"/>
        </a:accent4>
        <a:accent5>
          <a:srgbClr val="B8BCC1"/>
        </a:accent5>
        <a:accent6>
          <a:srgbClr val="5E7254"/>
        </a:accent6>
        <a:hlink>
          <a:srgbClr val="E9E77F"/>
        </a:hlink>
        <a:folHlink>
          <a:srgbClr val="D3A44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C4D6BE"/>
        </a:lt1>
        <a:dk2>
          <a:srgbClr val="339966"/>
        </a:dk2>
        <a:lt2>
          <a:srgbClr val="EFFBF0"/>
        </a:lt2>
        <a:accent1>
          <a:srgbClr val="DDDDDD"/>
        </a:accent1>
        <a:accent2>
          <a:srgbClr val="CCFF99"/>
        </a:accent2>
        <a:accent3>
          <a:srgbClr val="DEE8DB"/>
        </a:accent3>
        <a:accent4>
          <a:srgbClr val="000000"/>
        </a:accent4>
        <a:accent5>
          <a:srgbClr val="EBEBEB"/>
        </a:accent5>
        <a:accent6>
          <a:srgbClr val="B9E78A"/>
        </a:accent6>
        <a:hlink>
          <a:srgbClr val="009900"/>
        </a:hlink>
        <a:folHlink>
          <a:srgbClr val="33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D6DAE4"/>
        </a:lt1>
        <a:dk2>
          <a:srgbClr val="000099"/>
        </a:dk2>
        <a:lt2>
          <a:srgbClr val="FFFFFF"/>
        </a:lt2>
        <a:accent1>
          <a:srgbClr val="BFDEE3"/>
        </a:accent1>
        <a:accent2>
          <a:srgbClr val="C0C0C0"/>
        </a:accent2>
        <a:accent3>
          <a:srgbClr val="E8EAEF"/>
        </a:accent3>
        <a:accent4>
          <a:srgbClr val="000000"/>
        </a:accent4>
        <a:accent5>
          <a:srgbClr val="DCECEF"/>
        </a:accent5>
        <a:accent6>
          <a:srgbClr val="AEAEAE"/>
        </a:accent6>
        <a:hlink>
          <a:srgbClr val="3333CC"/>
        </a:hlink>
        <a:folHlink>
          <a:srgbClr val="5E93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C2C0BA"/>
        </a:lt1>
        <a:dk2>
          <a:srgbClr val="788569"/>
        </a:dk2>
        <a:lt2>
          <a:srgbClr val="F4F4EC"/>
        </a:lt2>
        <a:accent1>
          <a:srgbClr val="E1DFC1"/>
        </a:accent1>
        <a:accent2>
          <a:srgbClr val="A5A7AF"/>
        </a:accent2>
        <a:accent3>
          <a:srgbClr val="DDDCD9"/>
        </a:accent3>
        <a:accent4>
          <a:srgbClr val="3E1E00"/>
        </a:accent4>
        <a:accent5>
          <a:srgbClr val="EEECDD"/>
        </a:accent5>
        <a:accent6>
          <a:srgbClr val="95979E"/>
        </a:accent6>
        <a:hlink>
          <a:srgbClr val="9C98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Shimmer</Template>
  <TotalTime>1135</TotalTime>
  <Words>1501</Words>
  <Application>Microsoft Office PowerPoint</Application>
  <PresentationFormat>On-screen Show (4:3)</PresentationFormat>
  <Paragraphs>322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Shimmer</vt:lpstr>
      <vt:lpstr>Basic Entity Relationship (ER) Diagram</vt:lpstr>
      <vt:lpstr>ER Diagram</vt:lpstr>
      <vt:lpstr>The Beginning</vt:lpstr>
      <vt:lpstr>Database Definition</vt:lpstr>
      <vt:lpstr>ER Design Methodology</vt:lpstr>
      <vt:lpstr>ER Design Methodology</vt:lpstr>
      <vt:lpstr>One Entity ER Diagram with Primary Entity</vt:lpstr>
      <vt:lpstr>Attributes</vt:lpstr>
      <vt:lpstr>Selecting Attributes</vt:lpstr>
      <vt:lpstr>Atomic (Simple) Attribute</vt:lpstr>
      <vt:lpstr>One Entity ER Diagram with 3 attributes</vt:lpstr>
      <vt:lpstr>Composite Attribute</vt:lpstr>
      <vt:lpstr>ER with Composite</vt:lpstr>
      <vt:lpstr>Multi-Valued Attribute</vt:lpstr>
      <vt:lpstr>ER with Multi-Valued</vt:lpstr>
      <vt:lpstr>Derived Attribute</vt:lpstr>
      <vt:lpstr>ER with Derived</vt:lpstr>
      <vt:lpstr>Keys</vt:lpstr>
      <vt:lpstr>ER with Key</vt:lpstr>
      <vt:lpstr>More on Keys</vt:lpstr>
      <vt:lpstr>ER Design Methodology</vt:lpstr>
      <vt:lpstr>Structured English </vt:lpstr>
      <vt:lpstr>Structured English</vt:lpstr>
      <vt:lpstr>Structured English</vt:lpstr>
      <vt:lpstr>Structured English</vt:lpstr>
      <vt:lpstr>Structured English</vt:lpstr>
      <vt:lpstr>Structured English</vt:lpstr>
      <vt:lpstr>Structured English</vt:lpstr>
      <vt:lpstr>ER Design Methodology</vt:lpstr>
      <vt:lpstr>Mapping Rules for Strong Entities </vt:lpstr>
      <vt:lpstr>Mapping Rules for Strong Entities </vt:lpstr>
      <vt:lpstr>Mapping Rules for Strong Entities </vt:lpstr>
      <vt:lpstr>Mapping Rules for Strong Entities </vt:lpstr>
      <vt:lpstr>Relational DB and Keys</vt:lpstr>
      <vt:lpstr>Summary</vt:lpstr>
    </vt:vector>
  </TitlesOfParts>
  <Company>University of West Florida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Entity Relationship (ER) Diagram</dc:title>
  <cp:lastModifiedBy>Brown, Paul</cp:lastModifiedBy>
  <cp:revision>109</cp:revision>
  <dcterms:created xsi:type="dcterms:W3CDTF">2004-09-01T17:10:13Z</dcterms:created>
  <dcterms:modified xsi:type="dcterms:W3CDTF">2012-01-12T18:04:43Z</dcterms:modified>
</cp:coreProperties>
</file>