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2877610-7632-471E-A375-92DCFCD9B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DF07F-8563-48FD-88A8-DA35AC07F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Population Center Formation PDE and Simulation</a:t>
            </a:r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CBA6-C552-4A65-8468-D0F096B3A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Zachary Beisler</a:t>
            </a:r>
          </a:p>
        </p:txBody>
      </p:sp>
    </p:spTree>
    <p:extLst>
      <p:ext uri="{BB962C8B-B14F-4D97-AF65-F5344CB8AC3E}">
        <p14:creationId xmlns:p14="http://schemas.microsoft.com/office/powerpoint/2010/main" val="118598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0308-845F-4910-9077-1AA437B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4DC7F-8441-4B5B-BC88-763071D3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9264" y="2943970"/>
            <a:ext cx="2515339" cy="2492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97D16-FD7B-47A1-A5DF-97CF0FBB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118" y="2944178"/>
            <a:ext cx="2515339" cy="2492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A9EA6-1B41-4C9B-A89B-FB6084BA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410" y="2944072"/>
            <a:ext cx="2515339" cy="2515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F3DF4-6AC1-40D0-8310-0E8D2C1C9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4185" y="2938509"/>
            <a:ext cx="2514081" cy="25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0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0308-845F-4910-9077-1AA437B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4DC7F-8441-4B5B-BC88-763071D3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9264" y="2967253"/>
            <a:ext cx="2515339" cy="244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97D16-FD7B-47A1-A5DF-97CF0FBB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656" y="2944178"/>
            <a:ext cx="2492262" cy="2492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A9EA6-1B41-4C9B-A89B-FB6084BA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410" y="2944072"/>
            <a:ext cx="2515339" cy="2515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F3DF4-6AC1-40D0-8310-0E8D2C1C9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4185" y="2984860"/>
            <a:ext cx="2514081" cy="246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FB302-9C49-4A79-AB22-AF82D8CD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/>
              <a:t>Background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0BD6-C158-421F-B697-C24A1193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In modern times, it is common for population density to be highly concentrated at points of heightened economic activity (cities).</a:t>
            </a:r>
          </a:p>
          <a:p>
            <a:r>
              <a:rPr lang="en-US" sz="1700" dirty="0"/>
              <a:t>I wish to investigate how these areas form while making as little assumptions as possible and imposing a very simple set of rules.</a:t>
            </a:r>
          </a:p>
          <a:p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FF4A9-C5E3-4E22-981A-DAD956850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767" y="1435365"/>
            <a:ext cx="6964666" cy="3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FB302-9C49-4A79-AB22-AF82D8CD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/>
              <a:t>Background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0BD6-C158-421F-B697-C24A1193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Partial Differential Equations</a:t>
            </a:r>
            <a:r>
              <a:rPr lang="en-US" sz="1800" dirty="0"/>
              <a:t> (or PDEs) are mathematical modelling tools that can capture situations in which the quantity of interest is changing.</a:t>
            </a:r>
          </a:p>
          <a:p>
            <a:r>
              <a:rPr lang="en-US" sz="1800" dirty="0"/>
              <a:t> Differential Equations and PDEs have seen extensive use in physics, biology, ecology, economics, and demography.</a:t>
            </a:r>
          </a:p>
          <a:p>
            <a:endParaRPr lang="en-US" sz="17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49AE54-E80F-4075-A8BF-37548810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53" y="889124"/>
            <a:ext cx="3537180" cy="24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E9776D-B293-462B-B507-B1D6486F33EB}"/>
                  </a:ext>
                </a:extLst>
              </p:cNvPr>
              <p:cNvSpPr txBox="1"/>
              <p:nvPr/>
            </p:nvSpPr>
            <p:spPr>
              <a:xfrm>
                <a:off x="5156842" y="1561059"/>
                <a:ext cx="2609789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E9776D-B293-462B-B507-B1D6486F3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42" y="1561059"/>
                <a:ext cx="2609789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F44B2334-5122-431D-B485-A17875E819AF}"/>
              </a:ext>
            </a:extLst>
          </p:cNvPr>
          <p:cNvSpPr/>
          <p:nvPr/>
        </p:nvSpPr>
        <p:spPr>
          <a:xfrm>
            <a:off x="7628118" y="1777457"/>
            <a:ext cx="488272" cy="19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&amp;amp;P 500 Weekly Price Forecast - Stock Markets Look Confused">
            <a:extLst>
              <a:ext uri="{FF2B5EF4-FFF2-40B4-BE49-F238E27FC236}">
                <a16:creationId xmlns:a16="http://schemas.microsoft.com/office/drawing/2014/main" id="{88588181-33D3-471F-814F-639B9BAA4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65" y="3429645"/>
            <a:ext cx="3790225" cy="2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81FBA7-B856-42CB-A9B0-D5EE63AA9387}"/>
                  </a:ext>
                </a:extLst>
              </p:cNvPr>
              <p:cNvSpPr txBox="1"/>
              <p:nvPr/>
            </p:nvSpPr>
            <p:spPr>
              <a:xfrm>
                <a:off x="9214931" y="4139695"/>
                <a:ext cx="2489254" cy="117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81FBA7-B856-42CB-A9B0-D5EE63AA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931" y="4139695"/>
                <a:ext cx="2489254" cy="1174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F8A7BC-F4E5-44C2-9D2E-51D11E1A9561}"/>
              </a:ext>
            </a:extLst>
          </p:cNvPr>
          <p:cNvSpPr/>
          <p:nvPr/>
        </p:nvSpPr>
        <p:spPr>
          <a:xfrm>
            <a:off x="8726659" y="4654513"/>
            <a:ext cx="488272" cy="19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D1D00-4D02-433E-A8E4-C7518E37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ctr"/>
            <a:r>
              <a:rPr lang="en-US" sz="6000" b="1" dirty="0"/>
              <a:t>Modelling Assumptions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A72C9-D4CE-45E7-9105-B79D8B8E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modelled region is </a:t>
            </a:r>
            <a:r>
              <a:rPr lang="en-US" sz="2400" b="1" dirty="0"/>
              <a:t>Isolated: </a:t>
            </a:r>
            <a:r>
              <a:rPr lang="en-US" sz="2400" dirty="0"/>
              <a:t>no migration occurs across its boundaries.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modelled region is </a:t>
            </a:r>
            <a:r>
              <a:rPr lang="en-US" sz="2400" b="1" dirty="0"/>
              <a:t>Homogenous: </a:t>
            </a:r>
            <a:r>
              <a:rPr lang="en-US" sz="2400" dirty="0"/>
              <a:t>there are no geographic features that prevent habitation or migration.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Internal migration is dominated by </a:t>
            </a:r>
            <a:r>
              <a:rPr lang="en-US" sz="2400" b="1" dirty="0"/>
              <a:t>Economic Gain: </a:t>
            </a:r>
            <a:r>
              <a:rPr lang="en-US" sz="2400" dirty="0"/>
              <a:t>Individuals migrate primarily for better economic opportunity.</a:t>
            </a:r>
          </a:p>
        </p:txBody>
      </p:sp>
    </p:spTree>
    <p:extLst>
      <p:ext uri="{BB962C8B-B14F-4D97-AF65-F5344CB8AC3E}">
        <p14:creationId xmlns:p14="http://schemas.microsoft.com/office/powerpoint/2010/main" val="316921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BC26-9527-482C-B2DF-59FACEC5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DDCA-1351-4CDE-9092-65F7541A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is derived from simple population conservation.</a:t>
            </a:r>
          </a:p>
          <a:p>
            <a:r>
              <a:rPr lang="en-US" dirty="0"/>
              <a:t>We will walk through each term and what it does qualitatively.</a:t>
            </a:r>
          </a:p>
          <a:p>
            <a:r>
              <a:rPr lang="en-US" dirty="0"/>
              <a:t>We will avoid going to heavily into the math, as its not important for the larger ideas</a:t>
            </a:r>
          </a:p>
        </p:txBody>
      </p:sp>
    </p:spTree>
    <p:extLst>
      <p:ext uri="{BB962C8B-B14F-4D97-AF65-F5344CB8AC3E}">
        <p14:creationId xmlns:p14="http://schemas.microsoft.com/office/powerpoint/2010/main" val="24758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DC1D-53F6-4000-989F-7945E645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Conservation of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3D9E7-1341-4A71-A6D3-90AADE501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134" y="2478024"/>
                <a:ext cx="11993732" cy="67572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𝐵𝑖𝑟𝑡h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𝐷𝑒𝑎𝑡h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𝑀𝑖𝑔𝑟𝑎𝑡𝑖𝑜𝑛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3D9E7-1341-4A71-A6D3-90AADE501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34" y="2478024"/>
                <a:ext cx="11993732" cy="6757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4B9630-1324-4349-838B-2E808A66D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134" y="3422340"/>
                <a:ext cx="11993732" cy="12110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4B9630-1324-4349-838B-2E808A66D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" y="3422340"/>
                <a:ext cx="11993732" cy="1211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2B7C9624-BC21-42E7-B416-D6E3765B843F}"/>
              </a:ext>
            </a:extLst>
          </p:cNvPr>
          <p:cNvSpPr/>
          <p:nvPr/>
        </p:nvSpPr>
        <p:spPr>
          <a:xfrm>
            <a:off x="2441359" y="2974019"/>
            <a:ext cx="213064" cy="454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75FA7C7-F398-4D01-BDC9-F47C687BA449}"/>
              </a:ext>
            </a:extLst>
          </p:cNvPr>
          <p:cNvSpPr/>
          <p:nvPr/>
        </p:nvSpPr>
        <p:spPr>
          <a:xfrm>
            <a:off x="5989468" y="2974018"/>
            <a:ext cx="213064" cy="454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E6D409C-02C3-497C-AA7A-CA09637949D8}"/>
              </a:ext>
            </a:extLst>
          </p:cNvPr>
          <p:cNvSpPr/>
          <p:nvPr/>
        </p:nvSpPr>
        <p:spPr>
          <a:xfrm>
            <a:off x="9537577" y="2974018"/>
            <a:ext cx="213064" cy="454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204D122-FA9B-437C-B604-83BE18C64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398" y="5098343"/>
                <a:ext cx="11993732" cy="12110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204D122-FA9B-437C-B604-83BE18C64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8" y="5098343"/>
                <a:ext cx="11993732" cy="1211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8FFCCB4-24ED-40C3-A400-6018B051FD47}"/>
              </a:ext>
            </a:extLst>
          </p:cNvPr>
          <p:cNvSpPr/>
          <p:nvPr/>
        </p:nvSpPr>
        <p:spPr>
          <a:xfrm>
            <a:off x="5989468" y="4674459"/>
            <a:ext cx="213064" cy="454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07D5-A335-4DD3-A002-6823770C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7871F-9C6B-47A8-9F4B-41D3B4DEF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Depending on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(Economic Opportunity Function), the PDE can easily be impossible to solve in closed form.</a:t>
                </a:r>
              </a:p>
              <a:p>
                <a:r>
                  <a:rPr lang="en-US" dirty="0"/>
                  <a:t>Instead, I focused on numerical simulations to see its behavior for different parameters.</a:t>
                </a:r>
              </a:p>
              <a:p>
                <a:r>
                  <a:rPr lang="en-US" dirty="0"/>
                  <a:t>I will share some simulation results as well as what worked best for me.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7871F-9C6B-47A8-9F4B-41D3B4DEF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1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D9096-4B55-42AB-A82E-EB6967E2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Polynomial Economic 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BE61ABDE-12BE-4F38-9292-8EDE77EB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70226"/>
            <a:ext cx="6408836" cy="4566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367B6-A4B6-4695-AADF-55DCBC0C3180}"/>
              </a:ext>
            </a:extLst>
          </p:cNvPr>
          <p:cNvSpPr txBox="1"/>
          <p:nvPr/>
        </p:nvSpPr>
        <p:spPr>
          <a:xfrm>
            <a:off x="6070990" y="673463"/>
            <a:ext cx="509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 Opportunity vs.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99179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0308-845F-4910-9077-1AA437B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4DC7F-8441-4B5B-BC88-763071D3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64" y="2921206"/>
            <a:ext cx="2515339" cy="2538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97D16-FD7B-47A1-A5DF-97CF0FBB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8" y="2921206"/>
            <a:ext cx="2515339" cy="2538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A9EA6-1B41-4C9B-A89B-FB6084BA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10" y="2944072"/>
            <a:ext cx="2515339" cy="2515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F3DF4-6AC1-40D0-8310-0E8D2C1C9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557" y="2938509"/>
            <a:ext cx="2515338" cy="25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7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2C41"/>
      </a:dk2>
      <a:lt2>
        <a:srgbClr val="E8E2E3"/>
      </a:lt2>
      <a:accent1>
        <a:srgbClr val="45B0A6"/>
      </a:accent1>
      <a:accent2>
        <a:srgbClr val="3B8BB1"/>
      </a:accent2>
      <a:accent3>
        <a:srgbClr val="4D6CC3"/>
      </a:accent3>
      <a:accent4>
        <a:srgbClr val="5948B7"/>
      </a:accent4>
      <a:accent5>
        <a:srgbClr val="904DC3"/>
      </a:accent5>
      <a:accent6>
        <a:srgbClr val="B03BB1"/>
      </a:accent6>
      <a:hlink>
        <a:srgbClr val="C44E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Cambria Math</vt:lpstr>
      <vt:lpstr>AccentBoxVTI</vt:lpstr>
      <vt:lpstr>Population Center Formation PDE and Simulation</vt:lpstr>
      <vt:lpstr>Background</vt:lpstr>
      <vt:lpstr>Background</vt:lpstr>
      <vt:lpstr>Modelling Assumptions</vt:lpstr>
      <vt:lpstr>The Equation</vt:lpstr>
      <vt:lpstr>Conservation of Population</vt:lpstr>
      <vt:lpstr>Simulation</vt:lpstr>
      <vt:lpstr>Polynomial Economic Opportunity</vt:lpstr>
      <vt:lpstr>Simulation Results</vt:lpstr>
      <vt:lpstr>Simulation Results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Center Formation PDE and Simulation</dc:title>
  <dc:creator>Beisler, Zachary Francis</dc:creator>
  <cp:lastModifiedBy>Beisler, Zachary Francis</cp:lastModifiedBy>
  <cp:revision>3</cp:revision>
  <dcterms:created xsi:type="dcterms:W3CDTF">2020-04-30T05:23:34Z</dcterms:created>
  <dcterms:modified xsi:type="dcterms:W3CDTF">2020-04-30T06:06:52Z</dcterms:modified>
</cp:coreProperties>
</file>