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61" r:id="rId3"/>
    <p:sldId id="262" r:id="rId4"/>
    <p:sldId id="277" r:id="rId5"/>
    <p:sldId id="278" r:id="rId6"/>
    <p:sldId id="279" r:id="rId7"/>
    <p:sldId id="281" r:id="rId8"/>
    <p:sldId id="267" r:id="rId9"/>
    <p:sldId id="282" r:id="rId10"/>
    <p:sldId id="265" r:id="rId11"/>
    <p:sldId id="283" r:id="rId12"/>
    <p:sldId id="284" r:id="rId13"/>
    <p:sldId id="285" r:id="rId14"/>
    <p:sldId id="274" r:id="rId15"/>
    <p:sldId id="286" r:id="rId16"/>
    <p:sldId id="287" r:id="rId17"/>
    <p:sldId id="270" r:id="rId18"/>
    <p:sldId id="288" r:id="rId19"/>
    <p:sldId id="289" r:id="rId20"/>
    <p:sldId id="290" r:id="rId21"/>
    <p:sldId id="291" r:id="rId22"/>
    <p:sldId id="292" r:id="rId23"/>
    <p:sldId id="293"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120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2484" y="-1680"/>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Classification</c:v>
                </c:pt>
              </c:strCache>
            </c:strRef>
          </c:tx>
          <c:spPr>
            <a:ln>
              <a:solidFill>
                <a:schemeClr val="tx1"/>
              </a:solidFill>
            </a:ln>
          </c:spPr>
          <c:dPt>
            <c:idx val="0"/>
            <c:bubble3D val="0"/>
            <c:spPr>
              <a:solidFill>
                <a:srgbClr val="C00000"/>
              </a:solidFill>
              <a:ln>
                <a:solidFill>
                  <a:schemeClr val="tx1"/>
                </a:solidFill>
              </a:ln>
            </c:spPr>
          </c:dPt>
          <c:dPt>
            <c:idx val="1"/>
            <c:bubble3D val="0"/>
            <c:spPr>
              <a:solidFill>
                <a:srgbClr val="0000FF"/>
              </a:solidFill>
              <a:ln>
                <a:solidFill>
                  <a:schemeClr val="tx1"/>
                </a:solidFill>
              </a:ln>
            </c:spPr>
          </c:dPt>
          <c:dPt>
            <c:idx val="2"/>
            <c:bubble3D val="0"/>
            <c:spPr>
              <a:solidFill>
                <a:schemeClr val="bg1">
                  <a:lumMod val="75000"/>
                </a:schemeClr>
              </a:solidFill>
              <a:ln>
                <a:solidFill>
                  <a:schemeClr val="tx1"/>
                </a:solidFill>
              </a:ln>
            </c:spPr>
          </c:dPt>
          <c:dLbls>
            <c:dLbl>
              <c:idx val="0"/>
              <c:layout>
                <c:manualLayout>
                  <c:x val="4.8058712718457942E-2"/>
                  <c:y val="-0.11273243587353746"/>
                </c:manualLayout>
              </c:layout>
              <c:dLblPos val="bestFit"/>
              <c:showLegendKey val="0"/>
              <c:showVal val="0"/>
              <c:showCatName val="1"/>
              <c:showSerName val="0"/>
              <c:showPercent val="0"/>
              <c:showBubbleSize val="0"/>
            </c:dLbl>
            <c:dLbl>
              <c:idx val="1"/>
              <c:layout>
                <c:manualLayout>
                  <c:x val="-0.10272419200275626"/>
                  <c:y val="-7.3521153830567898E-2"/>
                </c:manualLayout>
              </c:layout>
              <c:dLblPos val="bestFit"/>
              <c:showLegendKey val="0"/>
              <c:showVal val="0"/>
              <c:showCatName val="1"/>
              <c:showSerName val="0"/>
              <c:showPercent val="0"/>
              <c:showBubbleSize val="0"/>
            </c:dLbl>
            <c:dLbl>
              <c:idx val="2"/>
              <c:layout>
                <c:manualLayout>
                  <c:x val="-3.6238287603374886E-2"/>
                  <c:y val="-4.9014102553711931E-3"/>
                </c:manualLayout>
              </c:layout>
              <c:dLblPos val="bestFit"/>
              <c:showLegendKey val="0"/>
              <c:showVal val="0"/>
              <c:showCatName val="1"/>
              <c:showSerName val="0"/>
              <c:showPercent val="0"/>
              <c:showBubbleSize val="0"/>
            </c:dLbl>
            <c:dLblPos val="outEnd"/>
            <c:showLegendKey val="0"/>
            <c:showVal val="0"/>
            <c:showCatName val="1"/>
            <c:showSerName val="0"/>
            <c:showPercent val="0"/>
            <c:showBubbleSize val="0"/>
            <c:showLeaderLines val="1"/>
          </c:dLbls>
          <c:cat>
            <c:strRef>
              <c:f>Sheet1!$A$2:$A$5</c:f>
              <c:strCache>
                <c:ptCount val="3"/>
                <c:pt idx="0">
                  <c:v>Negative</c:v>
                </c:pt>
                <c:pt idx="1">
                  <c:v>Positive</c:v>
                </c:pt>
                <c:pt idx="2">
                  <c:v>Irrelevant</c:v>
                </c:pt>
              </c:strCache>
            </c:strRef>
          </c:cat>
          <c:val>
            <c:numRef>
              <c:f>Sheet1!$B$2:$B$5</c:f>
              <c:numCache>
                <c:formatCode>General</c:formatCode>
                <c:ptCount val="4"/>
                <c:pt idx="0">
                  <c:v>36</c:v>
                </c:pt>
                <c:pt idx="1">
                  <c:v>35</c:v>
                </c:pt>
                <c:pt idx="2">
                  <c:v>29</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Classification</c:v>
                </c:pt>
              </c:strCache>
            </c:strRef>
          </c:tx>
          <c:spPr>
            <a:ln>
              <a:solidFill>
                <a:schemeClr val="tx1"/>
              </a:solidFill>
            </a:ln>
          </c:spPr>
          <c:dPt>
            <c:idx val="0"/>
            <c:bubble3D val="0"/>
            <c:spPr>
              <a:solidFill>
                <a:srgbClr val="C00000"/>
              </a:solidFill>
              <a:ln>
                <a:solidFill>
                  <a:schemeClr val="tx1"/>
                </a:solidFill>
              </a:ln>
            </c:spPr>
          </c:dPt>
          <c:dPt>
            <c:idx val="1"/>
            <c:bubble3D val="0"/>
            <c:spPr>
              <a:solidFill>
                <a:srgbClr val="0000FF"/>
              </a:solidFill>
              <a:ln>
                <a:solidFill>
                  <a:schemeClr val="tx1"/>
                </a:solidFill>
              </a:ln>
            </c:spPr>
          </c:dPt>
          <c:dPt>
            <c:idx val="2"/>
            <c:bubble3D val="0"/>
            <c:spPr>
              <a:solidFill>
                <a:schemeClr val="bg1">
                  <a:lumMod val="75000"/>
                </a:schemeClr>
              </a:solidFill>
              <a:ln>
                <a:solidFill>
                  <a:schemeClr val="tx1"/>
                </a:solidFill>
              </a:ln>
            </c:spPr>
          </c:dPt>
          <c:dLbls>
            <c:dLbl>
              <c:idx val="0"/>
              <c:layout>
                <c:manualLayout>
                  <c:x val="4.8058712718457942E-2"/>
                  <c:y val="-0.11273243587353746"/>
                </c:manualLayout>
              </c:layout>
              <c:dLblPos val="bestFit"/>
              <c:showLegendKey val="0"/>
              <c:showVal val="0"/>
              <c:showCatName val="1"/>
              <c:showSerName val="0"/>
              <c:showPercent val="0"/>
              <c:showBubbleSize val="0"/>
            </c:dLbl>
            <c:dLbl>
              <c:idx val="1"/>
              <c:layout>
                <c:manualLayout>
                  <c:x val="2.779612418001217E-2"/>
                  <c:y val="2.9408075594411776E-2"/>
                </c:manualLayout>
              </c:layout>
              <c:dLblPos val="bestFit"/>
              <c:showLegendKey val="0"/>
              <c:showVal val="0"/>
              <c:showCatName val="1"/>
              <c:showSerName val="0"/>
              <c:showPercent val="0"/>
              <c:showBubbleSize val="0"/>
            </c:dLbl>
            <c:dLbl>
              <c:idx val="2"/>
              <c:layout>
                <c:manualLayout>
                  <c:x val="-4.4395884689208735E-2"/>
                  <c:y val="0"/>
                </c:manualLayout>
              </c:layout>
              <c:dLblPos val="bestFit"/>
              <c:showLegendKey val="0"/>
              <c:showVal val="0"/>
              <c:showCatName val="1"/>
              <c:showSerName val="0"/>
              <c:showPercent val="0"/>
              <c:showBubbleSize val="0"/>
            </c:dLbl>
            <c:dLbl>
              <c:idx val="3"/>
              <c:layout>
                <c:manualLayout>
                  <c:x val="-0.16653394630389443"/>
                  <c:y val="1.4704230766113579E-2"/>
                </c:manualLayout>
              </c:layout>
              <c:dLblPos val="bestFit"/>
              <c:showLegendKey val="0"/>
              <c:showVal val="0"/>
              <c:showCatName val="1"/>
              <c:showSerName val="0"/>
              <c:showPercent val="0"/>
              <c:showBubbleSize val="0"/>
            </c:dLbl>
            <c:dLblPos val="outEnd"/>
            <c:showLegendKey val="0"/>
            <c:showVal val="0"/>
            <c:showCatName val="1"/>
            <c:showSerName val="0"/>
            <c:showPercent val="0"/>
            <c:showBubbleSize val="0"/>
            <c:showLeaderLines val="1"/>
          </c:dLbls>
          <c:cat>
            <c:strRef>
              <c:f>Sheet1!$A$2:$A$5</c:f>
              <c:strCache>
                <c:ptCount val="4"/>
                <c:pt idx="0">
                  <c:v>Negative</c:v>
                </c:pt>
                <c:pt idx="1">
                  <c:v>Positive</c:v>
                </c:pt>
                <c:pt idx="2">
                  <c:v>Irrelevant</c:v>
                </c:pt>
                <c:pt idx="3">
                  <c:v>Ambiguous</c:v>
                </c:pt>
              </c:strCache>
            </c:strRef>
          </c:cat>
          <c:val>
            <c:numRef>
              <c:f>Sheet1!$B$2:$B$5</c:f>
              <c:numCache>
                <c:formatCode>General</c:formatCode>
                <c:ptCount val="4"/>
                <c:pt idx="0">
                  <c:v>73</c:v>
                </c:pt>
                <c:pt idx="1">
                  <c:v>46</c:v>
                </c:pt>
                <c:pt idx="2">
                  <c:v>127</c:v>
                </c:pt>
                <c:pt idx="3">
                  <c:v>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Classification</c:v>
                </c:pt>
              </c:strCache>
            </c:strRef>
          </c:tx>
          <c:spPr>
            <a:ln>
              <a:solidFill>
                <a:schemeClr val="tx1"/>
              </a:solidFill>
            </a:ln>
          </c:spPr>
          <c:dPt>
            <c:idx val="0"/>
            <c:bubble3D val="0"/>
            <c:spPr>
              <a:solidFill>
                <a:srgbClr val="C00000"/>
              </a:solidFill>
              <a:ln>
                <a:solidFill>
                  <a:schemeClr val="tx1"/>
                </a:solidFill>
              </a:ln>
            </c:spPr>
          </c:dPt>
          <c:dPt>
            <c:idx val="1"/>
            <c:bubble3D val="0"/>
            <c:spPr>
              <a:solidFill>
                <a:srgbClr val="0000FF"/>
              </a:solidFill>
              <a:ln>
                <a:solidFill>
                  <a:schemeClr val="tx1"/>
                </a:solidFill>
              </a:ln>
            </c:spPr>
          </c:dPt>
          <c:dPt>
            <c:idx val="2"/>
            <c:bubble3D val="0"/>
            <c:spPr>
              <a:solidFill>
                <a:schemeClr val="bg1">
                  <a:lumMod val="75000"/>
                </a:schemeClr>
              </a:solidFill>
              <a:ln>
                <a:solidFill>
                  <a:schemeClr val="tx1"/>
                </a:solidFill>
              </a:ln>
            </c:spPr>
          </c:dPt>
          <c:dLbls>
            <c:dLbl>
              <c:idx val="0"/>
              <c:layout>
                <c:manualLayout>
                  <c:x val="4.8058712718457942E-2"/>
                  <c:y val="-0.11273243587353746"/>
                </c:manualLayout>
              </c:layout>
              <c:dLblPos val="bestFit"/>
              <c:showLegendKey val="0"/>
              <c:showVal val="0"/>
              <c:showCatName val="1"/>
              <c:showSerName val="0"/>
              <c:showPercent val="0"/>
              <c:showBubbleSize val="0"/>
            </c:dLbl>
            <c:dLbl>
              <c:idx val="1"/>
              <c:layout>
                <c:manualLayout>
                  <c:x val="2.779612418001217E-2"/>
                  <c:y val="2.9408075594411776E-2"/>
                </c:manualLayout>
              </c:layout>
              <c:dLblPos val="bestFit"/>
              <c:showLegendKey val="0"/>
              <c:showVal val="0"/>
              <c:showCatName val="1"/>
              <c:showSerName val="0"/>
              <c:showPercent val="0"/>
              <c:showBubbleSize val="0"/>
            </c:dLbl>
            <c:dLbl>
              <c:idx val="2"/>
              <c:layout>
                <c:manualLayout>
                  <c:x val="-4.4395884689208735E-2"/>
                  <c:y val="0"/>
                </c:manualLayout>
              </c:layout>
              <c:dLblPos val="bestFit"/>
              <c:showLegendKey val="0"/>
              <c:showVal val="0"/>
              <c:showCatName val="1"/>
              <c:showSerName val="0"/>
              <c:showPercent val="0"/>
              <c:showBubbleSize val="0"/>
            </c:dLbl>
            <c:dLbl>
              <c:idx val="3"/>
              <c:layout>
                <c:manualLayout>
                  <c:x val="-0.16653394630389443"/>
                  <c:y val="1.4704230766113579E-2"/>
                </c:manualLayout>
              </c:layout>
              <c:dLblPos val="bestFit"/>
              <c:showLegendKey val="0"/>
              <c:showVal val="0"/>
              <c:showCatName val="1"/>
              <c:showSerName val="0"/>
              <c:showPercent val="0"/>
              <c:showBubbleSize val="0"/>
            </c:dLbl>
            <c:dLblPos val="outEnd"/>
            <c:showLegendKey val="0"/>
            <c:showVal val="0"/>
            <c:showCatName val="1"/>
            <c:showSerName val="0"/>
            <c:showPercent val="0"/>
            <c:showBubbleSize val="0"/>
            <c:showLeaderLines val="1"/>
          </c:dLbls>
          <c:cat>
            <c:strRef>
              <c:f>Sheet1!$A$2:$A$5</c:f>
              <c:strCache>
                <c:ptCount val="3"/>
                <c:pt idx="0">
                  <c:v>Negative</c:v>
                </c:pt>
                <c:pt idx="1">
                  <c:v>Positive</c:v>
                </c:pt>
                <c:pt idx="2">
                  <c:v>Irrelevant</c:v>
                </c:pt>
              </c:strCache>
            </c:strRef>
          </c:cat>
          <c:val>
            <c:numRef>
              <c:f>Sheet1!$B$2:$B$5</c:f>
              <c:numCache>
                <c:formatCode>General</c:formatCode>
                <c:ptCount val="4"/>
                <c:pt idx="0">
                  <c:v>566</c:v>
                </c:pt>
                <c:pt idx="1">
                  <c:v>378</c:v>
                </c:pt>
                <c:pt idx="2">
                  <c:v>809</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C00000"/>
              </a:solidFill>
            </c:spPr>
          </c:dPt>
          <c:dPt>
            <c:idx val="1"/>
            <c:bubble3D val="0"/>
            <c:spPr>
              <a:solidFill>
                <a:srgbClr val="0000FF"/>
              </a:solidFill>
            </c:spPr>
          </c:dPt>
          <c:dPt>
            <c:idx val="2"/>
            <c:bubble3D val="0"/>
            <c:spPr>
              <a:solidFill>
                <a:schemeClr val="bg1">
                  <a:lumMod val="75000"/>
                </a:schemeClr>
              </a:solidFill>
            </c:spPr>
          </c:dPt>
          <c:dLbls>
            <c:dLbl>
              <c:idx val="0"/>
              <c:layout>
                <c:manualLayout>
                  <c:x val="0.10057471264367808"/>
                  <c:y val="-1.3333333333333334E-2"/>
                </c:manualLayout>
              </c:layout>
              <c:dLblPos val="bestFit"/>
              <c:showLegendKey val="0"/>
              <c:showVal val="0"/>
              <c:showCatName val="1"/>
              <c:showSerName val="0"/>
              <c:showPercent val="0"/>
              <c:showBubbleSize val="0"/>
            </c:dLbl>
            <c:dLbl>
              <c:idx val="1"/>
              <c:layout>
                <c:manualLayout>
                  <c:x val="1.4463601532567049E-2"/>
                  <c:y val="0.11666666666666667"/>
                </c:manualLayout>
              </c:layout>
              <c:dLblPos val="bestFit"/>
              <c:showLegendKey val="0"/>
              <c:showVal val="0"/>
              <c:showCatName val="1"/>
              <c:showSerName val="0"/>
              <c:showPercent val="0"/>
              <c:showBubbleSize val="0"/>
            </c:dLbl>
            <c:dLbl>
              <c:idx val="2"/>
              <c:layout>
                <c:manualLayout>
                  <c:x val="1.6762452107279693E-2"/>
                  <c:y val="-4.6666666666666669E-2"/>
                </c:manualLayout>
              </c:layout>
              <c:dLblPos val="bestFit"/>
              <c:showLegendKey val="0"/>
              <c:showVal val="0"/>
              <c:showCatName val="1"/>
              <c:showSerName val="0"/>
              <c:showPercent val="0"/>
              <c:showBubbleSize val="0"/>
            </c:dLbl>
            <c:dLblPos val="outEnd"/>
            <c:showLegendKey val="0"/>
            <c:showVal val="0"/>
            <c:showCatName val="1"/>
            <c:showSerName val="0"/>
            <c:showPercent val="0"/>
            <c:showBubbleSize val="0"/>
            <c:showLeaderLines val="1"/>
          </c:dLbls>
          <c:cat>
            <c:strRef>
              <c:f>Sheet1!$A$2:$A$5</c:f>
              <c:strCache>
                <c:ptCount val="4"/>
                <c:pt idx="0">
                  <c:v>Positive</c:v>
                </c:pt>
                <c:pt idx="1">
                  <c:v>Negative</c:v>
                </c:pt>
                <c:pt idx="2">
                  <c:v>Irrelevant</c:v>
                </c:pt>
                <c:pt idx="3">
                  <c:v>4th Qtr</c:v>
                </c:pt>
              </c:strCache>
            </c:strRef>
          </c:cat>
          <c:val>
            <c:numRef>
              <c:f>Sheet1!$B$2:$B$5</c:f>
              <c:numCache>
                <c:formatCode>General</c:formatCode>
                <c:ptCount val="4"/>
                <c:pt idx="0">
                  <c:v>836</c:v>
                </c:pt>
                <c:pt idx="1">
                  <c:v>1333</c:v>
                </c:pt>
                <c:pt idx="2">
                  <c:v>2169</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Donald Trump</c:v>
                </c:pt>
              </c:strCache>
            </c:strRef>
          </c:tx>
          <c:spPr>
            <a:solidFill>
              <a:srgbClr val="C00000"/>
            </a:solidFill>
          </c:spPr>
          <c:invertIfNegative val="0"/>
          <c:cat>
            <c:strRef>
              <c:f>Sheet1!$A$2:$A$4</c:f>
              <c:strCache>
                <c:ptCount val="3"/>
                <c:pt idx="0">
                  <c:v>All Tweets</c:v>
                </c:pt>
                <c:pt idx="1">
                  <c:v>Positive</c:v>
                </c:pt>
                <c:pt idx="2">
                  <c:v>Negative</c:v>
                </c:pt>
              </c:strCache>
            </c:strRef>
          </c:cat>
          <c:val>
            <c:numRef>
              <c:f>Sheet1!$B$2:$B$4</c:f>
              <c:numCache>
                <c:formatCode>General</c:formatCode>
                <c:ptCount val="3"/>
                <c:pt idx="0">
                  <c:v>1053.6000000000001</c:v>
                </c:pt>
                <c:pt idx="1">
                  <c:v>758</c:v>
                </c:pt>
                <c:pt idx="2">
                  <c:v>253</c:v>
                </c:pt>
              </c:numCache>
            </c:numRef>
          </c:val>
        </c:ser>
        <c:ser>
          <c:idx val="1"/>
          <c:order val="1"/>
          <c:tx>
            <c:strRef>
              <c:f>Sheet1!$C$1</c:f>
              <c:strCache>
                <c:ptCount val="1"/>
                <c:pt idx="0">
                  <c:v>Hillary Clinton</c:v>
                </c:pt>
              </c:strCache>
            </c:strRef>
          </c:tx>
          <c:spPr>
            <a:solidFill>
              <a:srgbClr val="0000FF"/>
            </a:solidFill>
          </c:spPr>
          <c:invertIfNegative val="0"/>
          <c:cat>
            <c:strRef>
              <c:f>Sheet1!$A$2:$A$4</c:f>
              <c:strCache>
                <c:ptCount val="3"/>
                <c:pt idx="0">
                  <c:v>All Tweets</c:v>
                </c:pt>
                <c:pt idx="1">
                  <c:v>Positive</c:v>
                </c:pt>
                <c:pt idx="2">
                  <c:v>Negative</c:v>
                </c:pt>
              </c:strCache>
            </c:strRef>
          </c:cat>
          <c:val>
            <c:numRef>
              <c:f>Sheet1!$C$2:$C$4</c:f>
              <c:numCache>
                <c:formatCode>General</c:formatCode>
                <c:ptCount val="3"/>
                <c:pt idx="0">
                  <c:v>330</c:v>
                </c:pt>
                <c:pt idx="1">
                  <c:v>227</c:v>
                </c:pt>
                <c:pt idx="2">
                  <c:v>103</c:v>
                </c:pt>
              </c:numCache>
            </c:numRef>
          </c:val>
        </c:ser>
        <c:dLbls>
          <c:showLegendKey val="0"/>
          <c:showVal val="0"/>
          <c:showCatName val="0"/>
          <c:showSerName val="0"/>
          <c:showPercent val="0"/>
          <c:showBubbleSize val="0"/>
        </c:dLbls>
        <c:gapWidth val="150"/>
        <c:axId val="142721536"/>
        <c:axId val="132082496"/>
      </c:barChart>
      <c:catAx>
        <c:axId val="142721536"/>
        <c:scaling>
          <c:orientation val="minMax"/>
        </c:scaling>
        <c:delete val="0"/>
        <c:axPos val="b"/>
        <c:majorTickMark val="out"/>
        <c:minorTickMark val="none"/>
        <c:tickLblPos val="nextTo"/>
        <c:crossAx val="132082496"/>
        <c:crosses val="autoZero"/>
        <c:auto val="1"/>
        <c:lblAlgn val="ctr"/>
        <c:lblOffset val="100"/>
        <c:noMultiLvlLbl val="0"/>
      </c:catAx>
      <c:valAx>
        <c:axId val="132082496"/>
        <c:scaling>
          <c:orientation val="minMax"/>
        </c:scaling>
        <c:delete val="0"/>
        <c:axPos val="l"/>
        <c:majorGridlines/>
        <c:numFmt formatCode="General" sourceLinked="1"/>
        <c:majorTickMark val="out"/>
        <c:minorTickMark val="none"/>
        <c:tickLblPos val="nextTo"/>
        <c:crossAx val="1427215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9/12/2019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Relevancy</a:t>
            </a:r>
            <a:r>
              <a:rPr lang="en-US" baseline="0" dirty="0"/>
              <a:t> after certain events</a:t>
            </a:r>
          </a:p>
          <a:p>
            <a:r>
              <a:rPr lang="en-US" baseline="0" dirty="0"/>
              <a:t>Relevancy changing post-events, relatively even split among relevancy, no bias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319249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in sets</a:t>
            </a:r>
          </a:p>
          <a:p>
            <a:r>
              <a:rPr lang="en-US" dirty="0"/>
              <a:t>Training set, predictably, slightly</a:t>
            </a:r>
            <a:r>
              <a:rPr lang="en-US" baseline="0" dirty="0"/>
              <a:t> better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2067947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in sets</a:t>
            </a:r>
          </a:p>
          <a:p>
            <a:r>
              <a:rPr lang="en-US" dirty="0"/>
              <a:t>Training set, predictably, slightly</a:t>
            </a:r>
            <a:r>
              <a:rPr lang="en-US" baseline="0" dirty="0"/>
              <a:t> better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206794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in sets</a:t>
            </a:r>
          </a:p>
          <a:p>
            <a:r>
              <a:rPr lang="en-US" dirty="0"/>
              <a:t>Training set, predictably, slightly</a:t>
            </a:r>
            <a:r>
              <a:rPr lang="en-US" baseline="0" dirty="0"/>
              <a:t> better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06794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A29A4-78C8-47AB-BA06-22CB45938951}"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74B5B-21A0-4192-BF4C-38187F1A68D8}" type="datetime1">
              <a:rPr lang="en-US" smtClean="0"/>
              <a:t>9/12/2019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B5CF7C-B333-48E1-A4A6-83A3C8B73AC0}" type="datetime1">
              <a:rPr lang="en-US" smtClean="0"/>
              <a:t>9/12/2019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320762-5CBF-4210-AB54-376B091119F8}"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DB371-BF5F-4058-A212-1A908E4D2674}" type="datetime1">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9/12/2019</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9/12/2019</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9/12/2019</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pPr algn="ctr">
              <a:lnSpc>
                <a:spcPct val="100000"/>
              </a:lnSpc>
            </a:pPr>
            <a:r>
              <a:rPr lang="en-US" sz="4800" dirty="0"/>
              <a:t>Tweet Analysis of the Presidential Election</a:t>
            </a:r>
          </a:p>
        </p:txBody>
      </p:sp>
      <p:sp>
        <p:nvSpPr>
          <p:cNvPr id="3" name="Subtitle 2"/>
          <p:cNvSpPr>
            <a:spLocks noGrp="1"/>
          </p:cNvSpPr>
          <p:nvPr>
            <p:ph type="subTitle" idx="1"/>
          </p:nvPr>
        </p:nvSpPr>
        <p:spPr/>
        <p:txBody>
          <a:bodyPr/>
          <a:lstStyle/>
          <a:p>
            <a:r>
              <a:rPr lang="en-US" dirty="0"/>
              <a:t>Zach </a:t>
            </a:r>
            <a:r>
              <a:rPr lang="en-US" dirty="0" err="1"/>
              <a:t>Beisler</a:t>
            </a:r>
            <a:r>
              <a:rPr lang="en-US" dirty="0"/>
              <a:t>, Zack Vliet</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Creating a Predictive Model</a:t>
            </a:r>
            <a:endParaRPr lang="en-US" dirty="0"/>
          </a:p>
        </p:txBody>
      </p:sp>
      <p:sp>
        <p:nvSpPr>
          <p:cNvPr id="3" name="Text Placeholder 2"/>
          <p:cNvSpPr>
            <a:spLocks noGrp="1"/>
          </p:cNvSpPr>
          <p:nvPr>
            <p:ph sz="half" idx="1"/>
          </p:nvPr>
        </p:nvSpPr>
        <p:spPr>
          <a:xfrm>
            <a:off x="1295400" y="-457200"/>
            <a:ext cx="4572000" cy="3810001"/>
          </a:xfrm>
        </p:spPr>
        <p:txBody>
          <a:bodyPr anchor="ctr"/>
          <a:lstStyle/>
          <a:p>
            <a:pPr marL="0" indent="0">
              <a:buNone/>
            </a:pPr>
            <a:r>
              <a:rPr lang="en-US" b="1" dirty="0">
                <a:solidFill>
                  <a:schemeClr val="accent1"/>
                </a:solidFill>
              </a:rPr>
              <a:t>Training Set</a:t>
            </a:r>
          </a:p>
        </p:txBody>
      </p:sp>
      <p:sp>
        <p:nvSpPr>
          <p:cNvPr id="5" name="Text Placeholder 4"/>
          <p:cNvSpPr>
            <a:spLocks noGrp="1"/>
          </p:cNvSpPr>
          <p:nvPr>
            <p:ph sz="half" idx="2"/>
          </p:nvPr>
        </p:nvSpPr>
        <p:spPr>
          <a:xfrm>
            <a:off x="6324600" y="-457200"/>
            <a:ext cx="4572000" cy="3810001"/>
          </a:xfrm>
        </p:spPr>
        <p:txBody>
          <a:bodyPr anchor="ctr"/>
          <a:lstStyle/>
          <a:p>
            <a:pPr marL="0" indent="0" algn="r">
              <a:buNone/>
            </a:pPr>
            <a:r>
              <a:rPr lang="en-US" b="1" dirty="0">
                <a:solidFill>
                  <a:schemeClr val="accent1"/>
                </a:solidFill>
              </a:rPr>
              <a:t>Cross Validation</a:t>
            </a:r>
          </a:p>
        </p:txBody>
      </p:sp>
      <p:pic>
        <p:nvPicPr>
          <p:cNvPr id="7" name="Picture 6"/>
          <p:cNvPicPr/>
          <p:nvPr/>
        </p:nvPicPr>
        <p:blipFill>
          <a:blip r:embed="rId3"/>
          <a:stretch>
            <a:fillRect/>
          </a:stretch>
        </p:blipFill>
        <p:spPr>
          <a:xfrm>
            <a:off x="0" y="2002222"/>
            <a:ext cx="5927835" cy="4272454"/>
          </a:xfrm>
          <a:prstGeom prst="rect">
            <a:avLst/>
          </a:prstGeom>
        </p:spPr>
      </p:pic>
      <p:pic>
        <p:nvPicPr>
          <p:cNvPr id="8" name="Picture 7"/>
          <p:cNvPicPr/>
          <p:nvPr/>
        </p:nvPicPr>
        <p:blipFill>
          <a:blip r:embed="rId4"/>
          <a:stretch>
            <a:fillRect/>
          </a:stretch>
        </p:blipFill>
        <p:spPr>
          <a:xfrm>
            <a:off x="5927836" y="2002222"/>
            <a:ext cx="6264164" cy="4272454"/>
          </a:xfrm>
          <a:prstGeom prst="rect">
            <a:avLst/>
          </a:prstGeom>
        </p:spPr>
      </p:pic>
    </p:spTree>
    <p:extLst>
      <p:ext uri="{BB962C8B-B14F-4D97-AF65-F5344CB8AC3E}">
        <p14:creationId xmlns:p14="http://schemas.microsoft.com/office/powerpoint/2010/main" val="114932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Creating a Predictive Model</a:t>
            </a:r>
            <a:endParaRPr lang="en-US" dirty="0"/>
          </a:p>
        </p:txBody>
      </p:sp>
      <p:sp>
        <p:nvSpPr>
          <p:cNvPr id="3" name="Text Placeholder 2"/>
          <p:cNvSpPr>
            <a:spLocks noGrp="1"/>
          </p:cNvSpPr>
          <p:nvPr>
            <p:ph sz="half" idx="1"/>
          </p:nvPr>
        </p:nvSpPr>
        <p:spPr>
          <a:xfrm>
            <a:off x="1295400" y="-457200"/>
            <a:ext cx="4572000" cy="3810001"/>
          </a:xfrm>
        </p:spPr>
        <p:txBody>
          <a:bodyPr anchor="ctr"/>
          <a:lstStyle/>
          <a:p>
            <a:pPr marL="0" indent="0">
              <a:buNone/>
            </a:pPr>
            <a:r>
              <a:rPr lang="en-US" b="1" dirty="0" smtClean="0">
                <a:solidFill>
                  <a:schemeClr val="accent1"/>
                </a:solidFill>
              </a:rPr>
              <a:t>Decision Tree</a:t>
            </a:r>
            <a:endParaRPr lang="en-US" b="1" dirty="0">
              <a:solidFill>
                <a:schemeClr val="accent1"/>
              </a:solidFill>
            </a:endParaRPr>
          </a:p>
        </p:txBody>
      </p:sp>
      <p:sp>
        <p:nvSpPr>
          <p:cNvPr id="5" name="Text Placeholder 4"/>
          <p:cNvSpPr>
            <a:spLocks noGrp="1"/>
          </p:cNvSpPr>
          <p:nvPr>
            <p:ph sz="half" idx="2"/>
          </p:nvPr>
        </p:nvSpPr>
        <p:spPr>
          <a:xfrm>
            <a:off x="6324600" y="-457200"/>
            <a:ext cx="4572000" cy="3810001"/>
          </a:xfrm>
        </p:spPr>
        <p:txBody>
          <a:bodyPr anchor="ctr"/>
          <a:lstStyle/>
          <a:p>
            <a:pPr marL="0" indent="0" algn="r">
              <a:buNone/>
            </a:pPr>
            <a:r>
              <a:rPr lang="en-US" b="1" dirty="0" smtClean="0">
                <a:solidFill>
                  <a:schemeClr val="accent1"/>
                </a:solidFill>
              </a:rPr>
              <a:t>Naïve Bayes</a:t>
            </a:r>
            <a:endParaRPr lang="en-US" b="1" dirty="0">
              <a:solidFill>
                <a:schemeClr val="accent1"/>
              </a:solidFill>
            </a:endParaRPr>
          </a:p>
        </p:txBody>
      </p:sp>
      <p:pic>
        <p:nvPicPr>
          <p:cNvPr id="9" name="Picture 8"/>
          <p:cNvPicPr/>
          <p:nvPr/>
        </p:nvPicPr>
        <p:blipFill>
          <a:blip r:embed="rId3"/>
          <a:stretch>
            <a:fillRect/>
          </a:stretch>
        </p:blipFill>
        <p:spPr>
          <a:xfrm>
            <a:off x="0" y="1858644"/>
            <a:ext cx="6096000" cy="4389756"/>
          </a:xfrm>
          <a:prstGeom prst="rect">
            <a:avLst/>
          </a:prstGeom>
        </p:spPr>
      </p:pic>
      <p:pic>
        <p:nvPicPr>
          <p:cNvPr id="10" name="Picture 9"/>
          <p:cNvPicPr/>
          <p:nvPr/>
        </p:nvPicPr>
        <p:blipFill>
          <a:blip r:embed="rId4"/>
          <a:stretch>
            <a:fillRect/>
          </a:stretch>
        </p:blipFill>
        <p:spPr>
          <a:xfrm>
            <a:off x="6096000" y="1858644"/>
            <a:ext cx="6096000" cy="4389756"/>
          </a:xfrm>
          <a:prstGeom prst="rect">
            <a:avLst/>
          </a:prstGeom>
        </p:spPr>
      </p:pic>
    </p:spTree>
    <p:extLst>
      <p:ext uri="{BB962C8B-B14F-4D97-AF65-F5344CB8AC3E}">
        <p14:creationId xmlns:p14="http://schemas.microsoft.com/office/powerpoint/2010/main" val="238014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Conclusions</a:t>
            </a:r>
          </a:p>
        </p:txBody>
      </p:sp>
      <p:sp>
        <p:nvSpPr>
          <p:cNvPr id="7" name="Freeform 6"/>
          <p:cNvSpPr/>
          <p:nvPr/>
        </p:nvSpPr>
        <p:spPr>
          <a:xfrm>
            <a:off x="1298400" y="1984230"/>
            <a:ext cx="2925365" cy="806400"/>
          </a:xfrm>
          <a:custGeom>
            <a:avLst/>
            <a:gdLst>
              <a:gd name="connsiteX0" fmla="*/ 0 w 2925365"/>
              <a:gd name="connsiteY0" fmla="*/ 0 h 806400"/>
              <a:gd name="connsiteX1" fmla="*/ 2925365 w 2925365"/>
              <a:gd name="connsiteY1" fmla="*/ 0 h 806400"/>
              <a:gd name="connsiteX2" fmla="*/ 2925365 w 2925365"/>
              <a:gd name="connsiteY2" fmla="*/ 806400 h 806400"/>
              <a:gd name="connsiteX3" fmla="*/ 0 w 2925365"/>
              <a:gd name="connsiteY3" fmla="*/ 806400 h 806400"/>
              <a:gd name="connsiteX4" fmla="*/ 0 w 2925365"/>
              <a:gd name="connsiteY4" fmla="*/ 0 h 80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806400">
                <a:moveTo>
                  <a:pt x="0" y="0"/>
                </a:moveTo>
                <a:lnTo>
                  <a:pt x="2925365" y="0"/>
                </a:lnTo>
                <a:lnTo>
                  <a:pt x="2925365" y="806400"/>
                </a:lnTo>
                <a:lnTo>
                  <a:pt x="0" y="806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dirty="0" smtClean="0"/>
              <a:t>Word Features</a:t>
            </a:r>
            <a:endParaRPr lang="en-US" sz="2800" kern="1200" dirty="0"/>
          </a:p>
        </p:txBody>
      </p:sp>
      <p:sp>
        <p:nvSpPr>
          <p:cNvPr id="8" name="Freeform 7"/>
          <p:cNvSpPr/>
          <p:nvPr/>
        </p:nvSpPr>
        <p:spPr>
          <a:xfrm>
            <a:off x="1298400" y="2790630"/>
            <a:ext cx="2925365" cy="2997539"/>
          </a:xfrm>
          <a:custGeom>
            <a:avLst/>
            <a:gdLst>
              <a:gd name="connsiteX0" fmla="*/ 0 w 2925365"/>
              <a:gd name="connsiteY0" fmla="*/ 0 h 2997539"/>
              <a:gd name="connsiteX1" fmla="*/ 2925365 w 2925365"/>
              <a:gd name="connsiteY1" fmla="*/ 0 h 2997539"/>
              <a:gd name="connsiteX2" fmla="*/ 2925365 w 2925365"/>
              <a:gd name="connsiteY2" fmla="*/ 2997539 h 2997539"/>
              <a:gd name="connsiteX3" fmla="*/ 0 w 2925365"/>
              <a:gd name="connsiteY3" fmla="*/ 2997539 h 2997539"/>
              <a:gd name="connsiteX4" fmla="*/ 0 w 2925365"/>
              <a:gd name="connsiteY4" fmla="*/ 0 h 2997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2997539">
                <a:moveTo>
                  <a:pt x="0" y="0"/>
                </a:moveTo>
                <a:lnTo>
                  <a:pt x="2925365" y="0"/>
                </a:lnTo>
                <a:lnTo>
                  <a:pt x="2925365" y="2997539"/>
                </a:lnTo>
                <a:lnTo>
                  <a:pt x="0" y="299753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smtClean="0"/>
              <a:t>Certain features were more likely to be associated with positive or negative sentiment </a:t>
            </a:r>
            <a:endParaRPr lang="en-US" sz="2800" kern="1200" dirty="0"/>
          </a:p>
        </p:txBody>
      </p:sp>
      <p:sp>
        <p:nvSpPr>
          <p:cNvPr id="9" name="Freeform 8"/>
          <p:cNvSpPr/>
          <p:nvPr/>
        </p:nvSpPr>
        <p:spPr>
          <a:xfrm>
            <a:off x="4633317" y="1984230"/>
            <a:ext cx="2925365" cy="806400"/>
          </a:xfrm>
          <a:custGeom>
            <a:avLst/>
            <a:gdLst>
              <a:gd name="connsiteX0" fmla="*/ 0 w 2925365"/>
              <a:gd name="connsiteY0" fmla="*/ 0 h 806400"/>
              <a:gd name="connsiteX1" fmla="*/ 2925365 w 2925365"/>
              <a:gd name="connsiteY1" fmla="*/ 0 h 806400"/>
              <a:gd name="connsiteX2" fmla="*/ 2925365 w 2925365"/>
              <a:gd name="connsiteY2" fmla="*/ 806400 h 806400"/>
              <a:gd name="connsiteX3" fmla="*/ 0 w 2925365"/>
              <a:gd name="connsiteY3" fmla="*/ 806400 h 806400"/>
              <a:gd name="connsiteX4" fmla="*/ 0 w 2925365"/>
              <a:gd name="connsiteY4" fmla="*/ 0 h 80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806400">
                <a:moveTo>
                  <a:pt x="0" y="0"/>
                </a:moveTo>
                <a:lnTo>
                  <a:pt x="2925365" y="0"/>
                </a:lnTo>
                <a:lnTo>
                  <a:pt x="2925365" y="806400"/>
                </a:lnTo>
                <a:lnTo>
                  <a:pt x="0" y="806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dirty="0" smtClean="0"/>
              <a:t>Sentiment</a:t>
            </a:r>
            <a:endParaRPr lang="en-US" sz="2800" kern="1200" dirty="0"/>
          </a:p>
        </p:txBody>
      </p:sp>
      <p:sp>
        <p:nvSpPr>
          <p:cNvPr id="10" name="Freeform 9"/>
          <p:cNvSpPr/>
          <p:nvPr/>
        </p:nvSpPr>
        <p:spPr>
          <a:xfrm>
            <a:off x="4633317" y="2790630"/>
            <a:ext cx="2925365" cy="2997539"/>
          </a:xfrm>
          <a:custGeom>
            <a:avLst/>
            <a:gdLst>
              <a:gd name="connsiteX0" fmla="*/ 0 w 2925365"/>
              <a:gd name="connsiteY0" fmla="*/ 0 h 2997539"/>
              <a:gd name="connsiteX1" fmla="*/ 2925365 w 2925365"/>
              <a:gd name="connsiteY1" fmla="*/ 0 h 2997539"/>
              <a:gd name="connsiteX2" fmla="*/ 2925365 w 2925365"/>
              <a:gd name="connsiteY2" fmla="*/ 2997539 h 2997539"/>
              <a:gd name="connsiteX3" fmla="*/ 0 w 2925365"/>
              <a:gd name="connsiteY3" fmla="*/ 2997539 h 2997539"/>
              <a:gd name="connsiteX4" fmla="*/ 0 w 2925365"/>
              <a:gd name="connsiteY4" fmla="*/ 0 h 2997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2997539">
                <a:moveTo>
                  <a:pt x="0" y="0"/>
                </a:moveTo>
                <a:lnTo>
                  <a:pt x="2925365" y="0"/>
                </a:lnTo>
                <a:lnTo>
                  <a:pt x="2925365" y="2997539"/>
                </a:lnTo>
                <a:lnTo>
                  <a:pt x="0" y="299753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smtClean="0"/>
              <a:t>There was a clear difference in overall sentiment towards each candidate</a:t>
            </a:r>
            <a:endParaRPr lang="en-US" sz="2800" kern="1200" dirty="0"/>
          </a:p>
        </p:txBody>
      </p:sp>
      <p:sp>
        <p:nvSpPr>
          <p:cNvPr id="11" name="Freeform 10"/>
          <p:cNvSpPr/>
          <p:nvPr/>
        </p:nvSpPr>
        <p:spPr>
          <a:xfrm>
            <a:off x="7968233" y="1984230"/>
            <a:ext cx="2925365" cy="806400"/>
          </a:xfrm>
          <a:custGeom>
            <a:avLst/>
            <a:gdLst>
              <a:gd name="connsiteX0" fmla="*/ 0 w 2925365"/>
              <a:gd name="connsiteY0" fmla="*/ 0 h 806400"/>
              <a:gd name="connsiteX1" fmla="*/ 2925365 w 2925365"/>
              <a:gd name="connsiteY1" fmla="*/ 0 h 806400"/>
              <a:gd name="connsiteX2" fmla="*/ 2925365 w 2925365"/>
              <a:gd name="connsiteY2" fmla="*/ 806400 h 806400"/>
              <a:gd name="connsiteX3" fmla="*/ 0 w 2925365"/>
              <a:gd name="connsiteY3" fmla="*/ 806400 h 806400"/>
              <a:gd name="connsiteX4" fmla="*/ 0 w 2925365"/>
              <a:gd name="connsiteY4" fmla="*/ 0 h 80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806400">
                <a:moveTo>
                  <a:pt x="0" y="0"/>
                </a:moveTo>
                <a:lnTo>
                  <a:pt x="2925365" y="0"/>
                </a:lnTo>
                <a:lnTo>
                  <a:pt x="2925365" y="806400"/>
                </a:lnTo>
                <a:lnTo>
                  <a:pt x="0" y="806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dirty="0" smtClean="0"/>
              <a:t>Volume</a:t>
            </a:r>
            <a:endParaRPr lang="en-US" sz="2800" kern="1200" dirty="0"/>
          </a:p>
        </p:txBody>
      </p:sp>
      <p:sp>
        <p:nvSpPr>
          <p:cNvPr id="12" name="Freeform 11"/>
          <p:cNvSpPr/>
          <p:nvPr/>
        </p:nvSpPr>
        <p:spPr>
          <a:xfrm>
            <a:off x="7968233" y="2790630"/>
            <a:ext cx="2925365" cy="2997539"/>
          </a:xfrm>
          <a:custGeom>
            <a:avLst/>
            <a:gdLst>
              <a:gd name="connsiteX0" fmla="*/ 0 w 2925365"/>
              <a:gd name="connsiteY0" fmla="*/ 0 h 2997539"/>
              <a:gd name="connsiteX1" fmla="*/ 2925365 w 2925365"/>
              <a:gd name="connsiteY1" fmla="*/ 0 h 2997539"/>
              <a:gd name="connsiteX2" fmla="*/ 2925365 w 2925365"/>
              <a:gd name="connsiteY2" fmla="*/ 2997539 h 2997539"/>
              <a:gd name="connsiteX3" fmla="*/ 0 w 2925365"/>
              <a:gd name="connsiteY3" fmla="*/ 2997539 h 2997539"/>
              <a:gd name="connsiteX4" fmla="*/ 0 w 2925365"/>
              <a:gd name="connsiteY4" fmla="*/ 0 h 2997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2997539">
                <a:moveTo>
                  <a:pt x="0" y="0"/>
                </a:moveTo>
                <a:lnTo>
                  <a:pt x="2925365" y="0"/>
                </a:lnTo>
                <a:lnTo>
                  <a:pt x="2925365" y="2997539"/>
                </a:lnTo>
                <a:lnTo>
                  <a:pt x="0" y="299753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smtClean="0"/>
              <a:t>The two candidates were mentioned in vastly different amounts</a:t>
            </a:r>
            <a:endParaRPr lang="en-US" sz="2800" kern="1200" dirty="0"/>
          </a:p>
        </p:txBody>
      </p:sp>
    </p:spTree>
    <p:extLst>
      <p:ext uri="{BB962C8B-B14F-4D97-AF65-F5344CB8AC3E}">
        <p14:creationId xmlns:p14="http://schemas.microsoft.com/office/powerpoint/2010/main" val="420427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pPr algn="ctr"/>
            <a:r>
              <a:rPr lang="en-US" dirty="0" smtClean="0"/>
              <a:t>Word Cloud Visualization</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200149"/>
            <a:ext cx="6101255" cy="5657851"/>
          </a:xfrm>
        </p:spPr>
      </p:pic>
      <p:pic>
        <p:nvPicPr>
          <p:cNvPr id="10"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0745" y="1292772"/>
            <a:ext cx="6101255" cy="5565228"/>
          </a:xfrm>
        </p:spPr>
      </p:pic>
    </p:spTree>
    <p:extLst>
      <p:ext uri="{BB962C8B-B14F-4D97-AF65-F5344CB8AC3E}">
        <p14:creationId xmlns:p14="http://schemas.microsoft.com/office/powerpoint/2010/main" val="5628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0000" r="10000"/>
          <a:stretch>
            <a:fillRect/>
          </a:stretch>
        </p:blipFill>
        <p:spPr/>
      </p:pic>
      <p:sp>
        <p:nvSpPr>
          <p:cNvPr id="5" name="Title 4"/>
          <p:cNvSpPr>
            <a:spLocks noGrp="1"/>
          </p:cNvSpPr>
          <p:nvPr>
            <p:ph type="title"/>
          </p:nvPr>
        </p:nvSpPr>
        <p:spPr/>
        <p:txBody>
          <a:bodyPr anchor="ctr"/>
          <a:lstStyle/>
          <a:p>
            <a:pPr algn="ctr"/>
            <a:r>
              <a:rPr lang="en-US" dirty="0" smtClean="0"/>
              <a:t>Positive Sentiment Word Cloud</a:t>
            </a:r>
            <a:endParaRPr lang="en-US" dirty="0"/>
          </a:p>
        </p:txBody>
      </p:sp>
      <p:sp>
        <p:nvSpPr>
          <p:cNvPr id="9" name="Text Placeholder 12"/>
          <p:cNvSpPr>
            <a:spLocks noGrp="1"/>
          </p:cNvSpPr>
          <p:nvPr>
            <p:ph type="body" sz="half" idx="2"/>
          </p:nvPr>
        </p:nvSpPr>
        <p:spPr>
          <a:xfrm>
            <a:off x="7315200" y="3358055"/>
            <a:ext cx="4876800" cy="3358055"/>
          </a:xfrm>
        </p:spPr>
        <p:txBody>
          <a:bodyPr>
            <a:normAutofit/>
          </a:bodyPr>
          <a:lstStyle/>
          <a:p>
            <a:pPr marL="285750" indent="-285750">
              <a:buFont typeface="Arial" panose="020B0604020202020204" pitchFamily="34" charset="0"/>
              <a:buChar char="•"/>
            </a:pPr>
            <a:r>
              <a:rPr lang="en-US" sz="2400" dirty="0" smtClean="0"/>
              <a:t>The word cloud generated for tweets that were classified positively is dominated by the features “trump” and “Trumps”. This suggests that tweets designed to promote trump demonstrated the active voice, focusing on Trump as the doer of actions, not the receiver. </a:t>
            </a:r>
            <a:endParaRPr lang="en-US" sz="2400" dirty="0"/>
          </a:p>
        </p:txBody>
      </p:sp>
    </p:spTree>
    <p:extLst>
      <p:ext uri="{BB962C8B-B14F-4D97-AF65-F5344CB8AC3E}">
        <p14:creationId xmlns:p14="http://schemas.microsoft.com/office/powerpoint/2010/main" val="330633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412" y="0"/>
            <a:ext cx="7315200" cy="6858000"/>
          </a:xfrm>
        </p:spPr>
      </p:pic>
      <p:sp>
        <p:nvSpPr>
          <p:cNvPr id="5" name="Title 4"/>
          <p:cNvSpPr>
            <a:spLocks noGrp="1"/>
          </p:cNvSpPr>
          <p:nvPr>
            <p:ph type="title"/>
          </p:nvPr>
        </p:nvSpPr>
        <p:spPr/>
        <p:txBody>
          <a:bodyPr anchor="ctr"/>
          <a:lstStyle/>
          <a:p>
            <a:pPr algn="ctr"/>
            <a:r>
              <a:rPr lang="en-US" dirty="0" smtClean="0"/>
              <a:t>Negative Sentiment Word Cloud</a:t>
            </a:r>
            <a:endParaRPr lang="en-US" dirty="0"/>
          </a:p>
        </p:txBody>
      </p:sp>
      <p:sp>
        <p:nvSpPr>
          <p:cNvPr id="9" name="Text Placeholder 12"/>
          <p:cNvSpPr>
            <a:spLocks noGrp="1"/>
          </p:cNvSpPr>
          <p:nvPr>
            <p:ph type="body" sz="half" idx="2"/>
          </p:nvPr>
        </p:nvSpPr>
        <p:spPr>
          <a:xfrm>
            <a:off x="7315200" y="3358055"/>
            <a:ext cx="4876800" cy="3358055"/>
          </a:xfrm>
        </p:spPr>
        <p:txBody>
          <a:bodyPr>
            <a:normAutofit/>
          </a:bodyPr>
          <a:lstStyle/>
          <a:p>
            <a:pPr marL="285750" indent="-285750">
              <a:buFont typeface="Arial" panose="020B0604020202020204" pitchFamily="34" charset="0"/>
              <a:buChar char="•"/>
            </a:pPr>
            <a:r>
              <a:rPr lang="en-US" sz="2400" dirty="0" smtClean="0"/>
              <a:t>The word cloud generated for tweets that were classified negatively shows the prominence of the feature “women” in anti-Trump tweets. This highlights one of the demographics that Trump possible lost out on in the election, women. </a:t>
            </a:r>
            <a:endParaRPr lang="en-US" sz="2400" dirty="0"/>
          </a:p>
        </p:txBody>
      </p:sp>
    </p:spTree>
    <p:extLst>
      <p:ext uri="{BB962C8B-B14F-4D97-AF65-F5344CB8AC3E}">
        <p14:creationId xmlns:p14="http://schemas.microsoft.com/office/powerpoint/2010/main" val="105262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smtClean="0"/>
              <a:t>Word Feature Visualization: “trump”</a:t>
            </a:r>
            <a:endParaRPr lang="en-US" dirty="0"/>
          </a:p>
        </p:txBody>
      </p:sp>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1609534"/>
            <a:ext cx="4572000" cy="4327945"/>
          </a:xfrm>
        </p:spPr>
      </p:pic>
      <p:pic>
        <p:nvPicPr>
          <p:cNvPr id="16" name="Content Placeholder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601472"/>
            <a:ext cx="4572000" cy="4440903"/>
          </a:xfrm>
        </p:spPr>
      </p:pic>
    </p:spTree>
    <p:extLst>
      <p:ext uri="{BB962C8B-B14F-4D97-AF65-F5344CB8AC3E}">
        <p14:creationId xmlns:p14="http://schemas.microsoft.com/office/powerpoint/2010/main" val="34075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smtClean="0"/>
              <a:t>Word Feature Visualization: “hillary” or “clinton”</a:t>
            </a:r>
            <a:endParaRPr lang="en-US" dirty="0"/>
          </a:p>
        </p:txBody>
      </p:sp>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9895" y="1609534"/>
            <a:ext cx="4280210" cy="4327945"/>
          </a:xfrm>
        </p:spPr>
      </p:pic>
      <p:pic>
        <p:nvPicPr>
          <p:cNvPr id="16" name="Content Placeholder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632453"/>
            <a:ext cx="4572000" cy="4347409"/>
          </a:xfrm>
        </p:spPr>
      </p:pic>
    </p:spTree>
    <p:extLst>
      <p:ext uri="{BB962C8B-B14F-4D97-AF65-F5344CB8AC3E}">
        <p14:creationId xmlns:p14="http://schemas.microsoft.com/office/powerpoint/2010/main" val="369493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smtClean="0"/>
              <a:t>Word Feature Visualization: “vote”</a:t>
            </a:r>
            <a:endParaRPr lang="en-US" dirty="0"/>
          </a:p>
        </p:txBody>
      </p:sp>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9895" y="1672455"/>
            <a:ext cx="4280210" cy="4202103"/>
          </a:xfrm>
        </p:spPr>
      </p:pic>
      <p:pic>
        <p:nvPicPr>
          <p:cNvPr id="16" name="Content Placeholder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506329"/>
            <a:ext cx="4521939" cy="4347409"/>
          </a:xfrm>
        </p:spPr>
      </p:pic>
    </p:spTree>
    <p:extLst>
      <p:ext uri="{BB962C8B-B14F-4D97-AF65-F5344CB8AC3E}">
        <p14:creationId xmlns:p14="http://schemas.microsoft.com/office/powerpoint/2010/main" val="141952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412" y="343625"/>
            <a:ext cx="7315200" cy="6170750"/>
          </a:xfrm>
        </p:spPr>
      </p:pic>
      <p:sp>
        <p:nvSpPr>
          <p:cNvPr id="5" name="Title 4"/>
          <p:cNvSpPr>
            <a:spLocks noGrp="1"/>
          </p:cNvSpPr>
          <p:nvPr>
            <p:ph type="title"/>
          </p:nvPr>
        </p:nvSpPr>
        <p:spPr/>
        <p:txBody>
          <a:bodyPr anchor="ctr"/>
          <a:lstStyle/>
          <a:p>
            <a:pPr algn="ctr"/>
            <a:r>
              <a:rPr lang="en-US" dirty="0" smtClean="0"/>
              <a:t>Positive Sentiment Tweets: Key Features</a:t>
            </a:r>
            <a:endParaRPr lang="en-US" dirty="0"/>
          </a:p>
        </p:txBody>
      </p:sp>
      <p:sp>
        <p:nvSpPr>
          <p:cNvPr id="9" name="Text Placeholder 12"/>
          <p:cNvSpPr>
            <a:spLocks noGrp="1"/>
          </p:cNvSpPr>
          <p:nvPr>
            <p:ph type="body" sz="half" idx="2"/>
          </p:nvPr>
        </p:nvSpPr>
        <p:spPr>
          <a:xfrm>
            <a:off x="7315200" y="3358055"/>
            <a:ext cx="4876800" cy="3358055"/>
          </a:xfrm>
        </p:spPr>
        <p:txBody>
          <a:bodyPr>
            <a:normAutofit/>
          </a:bodyPr>
          <a:lstStyle/>
          <a:p>
            <a:pPr marL="285750" indent="-285750">
              <a:buFont typeface="Arial" panose="020B0604020202020204" pitchFamily="34" charset="0"/>
              <a:buChar char="•"/>
            </a:pPr>
            <a:r>
              <a:rPr lang="en-US" sz="2400" dirty="0" smtClean="0"/>
              <a:t>The first few dominant features are fairly self-explanatory, but features such as “we” show that Trump tweeters often identify collectively when describing taking action. The prominence of the feature “vote” is also still apparent in this particular visualization.</a:t>
            </a:r>
            <a:endParaRPr lang="en-US" sz="2400" dirty="0"/>
          </a:p>
        </p:txBody>
      </p:sp>
    </p:spTree>
    <p:extLst>
      <p:ext uri="{BB962C8B-B14F-4D97-AF65-F5344CB8AC3E}">
        <p14:creationId xmlns:p14="http://schemas.microsoft.com/office/powerpoint/2010/main" val="176524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Choosing our Topic</a:t>
            </a:r>
          </a:p>
        </p:txBody>
      </p:sp>
      <p:sp>
        <p:nvSpPr>
          <p:cNvPr id="8" name="Freeform 7"/>
          <p:cNvSpPr/>
          <p:nvPr/>
        </p:nvSpPr>
        <p:spPr>
          <a:xfrm>
            <a:off x="1298400" y="2058300"/>
            <a:ext cx="2925365" cy="691200"/>
          </a:xfrm>
          <a:custGeom>
            <a:avLst/>
            <a:gdLst>
              <a:gd name="connsiteX0" fmla="*/ 0 w 2925365"/>
              <a:gd name="connsiteY0" fmla="*/ 0 h 691200"/>
              <a:gd name="connsiteX1" fmla="*/ 2925365 w 2925365"/>
              <a:gd name="connsiteY1" fmla="*/ 0 h 691200"/>
              <a:gd name="connsiteX2" fmla="*/ 2925365 w 2925365"/>
              <a:gd name="connsiteY2" fmla="*/ 691200 h 691200"/>
              <a:gd name="connsiteX3" fmla="*/ 0 w 2925365"/>
              <a:gd name="connsiteY3" fmla="*/ 691200 h 691200"/>
              <a:gd name="connsiteX4" fmla="*/ 0 w 2925365"/>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691200">
                <a:moveTo>
                  <a:pt x="0" y="0"/>
                </a:moveTo>
                <a:lnTo>
                  <a:pt x="2925365" y="0"/>
                </a:lnTo>
                <a:lnTo>
                  <a:pt x="2925365" y="691200"/>
                </a:lnTo>
                <a:lnTo>
                  <a:pt x="0" y="691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t>Motivation</a:t>
            </a:r>
            <a:endParaRPr lang="en-US" sz="2400" kern="1200" dirty="0"/>
          </a:p>
        </p:txBody>
      </p:sp>
      <p:sp>
        <p:nvSpPr>
          <p:cNvPr id="9" name="Freeform 8"/>
          <p:cNvSpPr/>
          <p:nvPr/>
        </p:nvSpPr>
        <p:spPr>
          <a:xfrm>
            <a:off x="1298400" y="2749500"/>
            <a:ext cx="2925365" cy="2964600"/>
          </a:xfrm>
          <a:custGeom>
            <a:avLst/>
            <a:gdLst>
              <a:gd name="connsiteX0" fmla="*/ 0 w 2925365"/>
              <a:gd name="connsiteY0" fmla="*/ 0 h 2964600"/>
              <a:gd name="connsiteX1" fmla="*/ 2925365 w 2925365"/>
              <a:gd name="connsiteY1" fmla="*/ 0 h 2964600"/>
              <a:gd name="connsiteX2" fmla="*/ 2925365 w 2925365"/>
              <a:gd name="connsiteY2" fmla="*/ 2964600 h 2964600"/>
              <a:gd name="connsiteX3" fmla="*/ 0 w 2925365"/>
              <a:gd name="connsiteY3" fmla="*/ 2964600 h 2964600"/>
              <a:gd name="connsiteX4" fmla="*/ 0 w 2925365"/>
              <a:gd name="connsiteY4" fmla="*/ 0 h 296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2964600">
                <a:moveTo>
                  <a:pt x="0" y="0"/>
                </a:moveTo>
                <a:lnTo>
                  <a:pt x="2925365" y="0"/>
                </a:lnTo>
                <a:lnTo>
                  <a:pt x="2925365" y="2964600"/>
                </a:lnTo>
                <a:lnTo>
                  <a:pt x="0" y="29646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Covering a Current Event</a:t>
            </a:r>
          </a:p>
          <a:p>
            <a:pPr marL="228600" lvl="1" indent="-228600" algn="l" defTabSz="1066800" rtl="0">
              <a:lnSpc>
                <a:spcPct val="90000"/>
              </a:lnSpc>
              <a:spcBef>
                <a:spcPct val="0"/>
              </a:spcBef>
              <a:spcAft>
                <a:spcPct val="15000"/>
              </a:spcAft>
              <a:buChar char="••"/>
            </a:pPr>
            <a:r>
              <a:rPr lang="en-US" sz="2400" kern="1200" dirty="0" smtClean="0"/>
              <a:t>Finding a topic that could lead us to useful information</a:t>
            </a:r>
            <a:endParaRPr lang="en-US" sz="2400" kern="1200" dirty="0"/>
          </a:p>
        </p:txBody>
      </p:sp>
      <p:sp>
        <p:nvSpPr>
          <p:cNvPr id="10" name="Freeform 9"/>
          <p:cNvSpPr/>
          <p:nvPr/>
        </p:nvSpPr>
        <p:spPr>
          <a:xfrm>
            <a:off x="4633317" y="2058300"/>
            <a:ext cx="2925365" cy="691200"/>
          </a:xfrm>
          <a:custGeom>
            <a:avLst/>
            <a:gdLst>
              <a:gd name="connsiteX0" fmla="*/ 0 w 2925365"/>
              <a:gd name="connsiteY0" fmla="*/ 0 h 691200"/>
              <a:gd name="connsiteX1" fmla="*/ 2925365 w 2925365"/>
              <a:gd name="connsiteY1" fmla="*/ 0 h 691200"/>
              <a:gd name="connsiteX2" fmla="*/ 2925365 w 2925365"/>
              <a:gd name="connsiteY2" fmla="*/ 691200 h 691200"/>
              <a:gd name="connsiteX3" fmla="*/ 0 w 2925365"/>
              <a:gd name="connsiteY3" fmla="*/ 691200 h 691200"/>
              <a:gd name="connsiteX4" fmla="*/ 0 w 2925365"/>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691200">
                <a:moveTo>
                  <a:pt x="0" y="0"/>
                </a:moveTo>
                <a:lnTo>
                  <a:pt x="2925365" y="0"/>
                </a:lnTo>
                <a:lnTo>
                  <a:pt x="2925365" y="691200"/>
                </a:lnTo>
                <a:lnTo>
                  <a:pt x="0" y="691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t>Innovation</a:t>
            </a:r>
            <a:endParaRPr lang="en-US" sz="2400" kern="1200" dirty="0"/>
          </a:p>
        </p:txBody>
      </p:sp>
      <p:sp>
        <p:nvSpPr>
          <p:cNvPr id="11" name="Freeform 10"/>
          <p:cNvSpPr/>
          <p:nvPr/>
        </p:nvSpPr>
        <p:spPr>
          <a:xfrm>
            <a:off x="4633317" y="2749500"/>
            <a:ext cx="2925365" cy="2964600"/>
          </a:xfrm>
          <a:custGeom>
            <a:avLst/>
            <a:gdLst>
              <a:gd name="connsiteX0" fmla="*/ 0 w 2925365"/>
              <a:gd name="connsiteY0" fmla="*/ 0 h 2964600"/>
              <a:gd name="connsiteX1" fmla="*/ 2925365 w 2925365"/>
              <a:gd name="connsiteY1" fmla="*/ 0 h 2964600"/>
              <a:gd name="connsiteX2" fmla="*/ 2925365 w 2925365"/>
              <a:gd name="connsiteY2" fmla="*/ 2964600 h 2964600"/>
              <a:gd name="connsiteX3" fmla="*/ 0 w 2925365"/>
              <a:gd name="connsiteY3" fmla="*/ 2964600 h 2964600"/>
              <a:gd name="connsiteX4" fmla="*/ 0 w 2925365"/>
              <a:gd name="connsiteY4" fmla="*/ 0 h 296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2964600">
                <a:moveTo>
                  <a:pt x="0" y="0"/>
                </a:moveTo>
                <a:lnTo>
                  <a:pt x="2925365" y="0"/>
                </a:lnTo>
                <a:lnTo>
                  <a:pt x="2925365" y="2964600"/>
                </a:lnTo>
                <a:lnTo>
                  <a:pt x="0" y="29646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defTabSz="1066800">
              <a:lnSpc>
                <a:spcPct val="90000"/>
              </a:lnSpc>
              <a:spcBef>
                <a:spcPct val="0"/>
              </a:spcBef>
              <a:spcAft>
                <a:spcPct val="15000"/>
              </a:spcAft>
              <a:buFontTx/>
              <a:buChar char="••"/>
            </a:pPr>
            <a:r>
              <a:rPr lang="en-US" sz="2400" dirty="0"/>
              <a:t>Comparing Twitter campaign </a:t>
            </a:r>
            <a:r>
              <a:rPr lang="en-US" sz="2400" dirty="0" smtClean="0"/>
              <a:t>strategies</a:t>
            </a:r>
            <a:endParaRPr lang="en-US" sz="2400" kern="1200" dirty="0" smtClean="0"/>
          </a:p>
          <a:p>
            <a:pPr marL="228600" lvl="1" indent="-228600" algn="l" defTabSz="1066800" rtl="0">
              <a:lnSpc>
                <a:spcPct val="90000"/>
              </a:lnSpc>
              <a:spcBef>
                <a:spcPct val="0"/>
              </a:spcBef>
              <a:spcAft>
                <a:spcPct val="15000"/>
              </a:spcAft>
              <a:buChar char="••"/>
            </a:pPr>
            <a:r>
              <a:rPr lang="en-US" sz="2400" kern="1200" dirty="0" smtClean="0"/>
              <a:t>Using Twitter data to show which issues mattered most</a:t>
            </a:r>
            <a:endParaRPr lang="en-US" sz="2400" kern="1200" dirty="0"/>
          </a:p>
          <a:p>
            <a:pPr marL="228600" lvl="1" indent="-228600" algn="l" defTabSz="1066800" rtl="0">
              <a:lnSpc>
                <a:spcPct val="90000"/>
              </a:lnSpc>
              <a:spcBef>
                <a:spcPct val="0"/>
              </a:spcBef>
              <a:spcAft>
                <a:spcPct val="15000"/>
              </a:spcAft>
              <a:buChar char="••"/>
            </a:pPr>
            <a:endParaRPr lang="en-US" sz="2400" kern="1200" dirty="0"/>
          </a:p>
        </p:txBody>
      </p:sp>
      <p:sp>
        <p:nvSpPr>
          <p:cNvPr id="12" name="Freeform 11"/>
          <p:cNvSpPr/>
          <p:nvPr/>
        </p:nvSpPr>
        <p:spPr>
          <a:xfrm>
            <a:off x="7968233" y="2058300"/>
            <a:ext cx="2925365" cy="691200"/>
          </a:xfrm>
          <a:custGeom>
            <a:avLst/>
            <a:gdLst>
              <a:gd name="connsiteX0" fmla="*/ 0 w 2925365"/>
              <a:gd name="connsiteY0" fmla="*/ 0 h 691200"/>
              <a:gd name="connsiteX1" fmla="*/ 2925365 w 2925365"/>
              <a:gd name="connsiteY1" fmla="*/ 0 h 691200"/>
              <a:gd name="connsiteX2" fmla="*/ 2925365 w 2925365"/>
              <a:gd name="connsiteY2" fmla="*/ 691200 h 691200"/>
              <a:gd name="connsiteX3" fmla="*/ 0 w 2925365"/>
              <a:gd name="connsiteY3" fmla="*/ 691200 h 691200"/>
              <a:gd name="connsiteX4" fmla="*/ 0 w 2925365"/>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691200">
                <a:moveTo>
                  <a:pt x="0" y="0"/>
                </a:moveTo>
                <a:lnTo>
                  <a:pt x="2925365" y="0"/>
                </a:lnTo>
                <a:lnTo>
                  <a:pt x="2925365" y="691200"/>
                </a:lnTo>
                <a:lnTo>
                  <a:pt x="0" y="691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t>Feasibility</a:t>
            </a:r>
            <a:endParaRPr lang="en-US" sz="2400" kern="1200" dirty="0"/>
          </a:p>
        </p:txBody>
      </p:sp>
      <p:sp>
        <p:nvSpPr>
          <p:cNvPr id="13" name="Freeform 12"/>
          <p:cNvSpPr/>
          <p:nvPr/>
        </p:nvSpPr>
        <p:spPr>
          <a:xfrm>
            <a:off x="7968233" y="2749500"/>
            <a:ext cx="2925365" cy="2964600"/>
          </a:xfrm>
          <a:custGeom>
            <a:avLst/>
            <a:gdLst>
              <a:gd name="connsiteX0" fmla="*/ 0 w 2925365"/>
              <a:gd name="connsiteY0" fmla="*/ 0 h 2964600"/>
              <a:gd name="connsiteX1" fmla="*/ 2925365 w 2925365"/>
              <a:gd name="connsiteY1" fmla="*/ 0 h 2964600"/>
              <a:gd name="connsiteX2" fmla="*/ 2925365 w 2925365"/>
              <a:gd name="connsiteY2" fmla="*/ 2964600 h 2964600"/>
              <a:gd name="connsiteX3" fmla="*/ 0 w 2925365"/>
              <a:gd name="connsiteY3" fmla="*/ 2964600 h 2964600"/>
              <a:gd name="connsiteX4" fmla="*/ 0 w 2925365"/>
              <a:gd name="connsiteY4" fmla="*/ 0 h 296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365" h="2964600">
                <a:moveTo>
                  <a:pt x="0" y="0"/>
                </a:moveTo>
                <a:lnTo>
                  <a:pt x="2925365" y="0"/>
                </a:lnTo>
                <a:lnTo>
                  <a:pt x="2925365" y="2964600"/>
                </a:lnTo>
                <a:lnTo>
                  <a:pt x="0" y="29646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Finding a topic that was widely tweeted about</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Finding a topic which people are passionate about</a:t>
            </a:r>
            <a:endParaRPr lang="en-US" sz="2400" kern="1200" dirty="0"/>
          </a:p>
        </p:txBody>
      </p:sp>
    </p:spTree>
    <p:extLst>
      <p:ext uri="{BB962C8B-B14F-4D97-AF65-F5344CB8AC3E}">
        <p14:creationId xmlns:p14="http://schemas.microsoft.com/office/powerpoint/2010/main" val="187096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20877" y="201735"/>
            <a:ext cx="7123701" cy="6170750"/>
          </a:xfrm>
        </p:spPr>
      </p:pic>
      <p:sp>
        <p:nvSpPr>
          <p:cNvPr id="5" name="Title 4"/>
          <p:cNvSpPr>
            <a:spLocks noGrp="1"/>
          </p:cNvSpPr>
          <p:nvPr>
            <p:ph type="title"/>
          </p:nvPr>
        </p:nvSpPr>
        <p:spPr/>
        <p:txBody>
          <a:bodyPr anchor="ctr"/>
          <a:lstStyle/>
          <a:p>
            <a:pPr algn="ctr"/>
            <a:r>
              <a:rPr lang="en-US" dirty="0" smtClean="0"/>
              <a:t>Negative Sentiment Tweets: Key Features</a:t>
            </a:r>
            <a:endParaRPr lang="en-US" dirty="0"/>
          </a:p>
        </p:txBody>
      </p:sp>
      <p:sp>
        <p:nvSpPr>
          <p:cNvPr id="9" name="Text Placeholder 12"/>
          <p:cNvSpPr>
            <a:spLocks noGrp="1"/>
          </p:cNvSpPr>
          <p:nvPr>
            <p:ph type="body" sz="half" idx="2"/>
          </p:nvPr>
        </p:nvSpPr>
        <p:spPr>
          <a:xfrm>
            <a:off x="7315200" y="3358055"/>
            <a:ext cx="4876800" cy="3358055"/>
          </a:xfrm>
        </p:spPr>
        <p:txBody>
          <a:bodyPr>
            <a:normAutofit/>
          </a:bodyPr>
          <a:lstStyle/>
          <a:p>
            <a:pPr marL="285750" indent="-285750">
              <a:buFont typeface="Arial" panose="020B0604020202020204" pitchFamily="34" charset="0"/>
              <a:buChar char="•"/>
            </a:pPr>
            <a:r>
              <a:rPr lang="en-US" sz="2400" dirty="0"/>
              <a:t>T</a:t>
            </a:r>
            <a:r>
              <a:rPr lang="en-US" sz="2400" dirty="0" smtClean="0"/>
              <a:t>his distribution shows that the feature “president” is much more prominent in anti-Trump tweets, possible commenting on Trump being unfit for presidency. The “</a:t>
            </a:r>
            <a:r>
              <a:rPr lang="en-US" sz="2400" dirty="0" err="1" smtClean="0"/>
              <a:t>obama</a:t>
            </a:r>
            <a:r>
              <a:rPr lang="en-US" sz="2400" dirty="0" smtClean="0"/>
              <a:t>” feature is also much greater, showing that many tweeters cited the current president in their tweets.</a:t>
            </a:r>
            <a:endParaRPr lang="en-US" sz="2400" dirty="0"/>
          </a:p>
        </p:txBody>
      </p:sp>
    </p:spTree>
    <p:extLst>
      <p:ext uri="{BB962C8B-B14F-4D97-AF65-F5344CB8AC3E}">
        <p14:creationId xmlns:p14="http://schemas.microsoft.com/office/powerpoint/2010/main" val="125546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smtClean="0"/>
              <a:t>Overall Sentiment</a:t>
            </a:r>
            <a:endParaRPr lang="en-US" dirty="0"/>
          </a:p>
        </p:txBody>
      </p:sp>
      <p:sp>
        <p:nvSpPr>
          <p:cNvPr id="6" name="Content Placeholder 5"/>
          <p:cNvSpPr>
            <a:spLocks noGrp="1"/>
          </p:cNvSpPr>
          <p:nvPr>
            <p:ph sz="half" idx="1"/>
          </p:nvPr>
        </p:nvSpPr>
        <p:spPr/>
        <p:txBody>
          <a:bodyPr>
            <a:normAutofit/>
          </a:bodyPr>
          <a:lstStyle/>
          <a:p>
            <a:r>
              <a:rPr lang="en-US" sz="2800" dirty="0" smtClean="0"/>
              <a:t>The overall sentiment was largely negative towards Trump</a:t>
            </a:r>
          </a:p>
          <a:p>
            <a:r>
              <a:rPr lang="en-US" sz="2800" dirty="0" smtClean="0"/>
              <a:t>About half of the tweets that contained the keywords were irrelevant</a:t>
            </a:r>
            <a:endParaRPr lang="en-US" sz="2800"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208707937"/>
              </p:ext>
            </p:extLst>
          </p:nvPr>
        </p:nvGraphicFramePr>
        <p:xfrm>
          <a:off x="6324600" y="1981200"/>
          <a:ext cx="5303520"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804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Graphic spid="8"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smtClean="0"/>
              <a:t>Overall Volume</a:t>
            </a:r>
            <a:endParaRPr lang="en-US" dirty="0"/>
          </a:p>
        </p:txBody>
      </p:sp>
      <p:sp>
        <p:nvSpPr>
          <p:cNvPr id="6" name="Content Placeholder 5"/>
          <p:cNvSpPr>
            <a:spLocks noGrp="1"/>
          </p:cNvSpPr>
          <p:nvPr>
            <p:ph sz="half" idx="1"/>
          </p:nvPr>
        </p:nvSpPr>
        <p:spPr/>
        <p:txBody>
          <a:bodyPr>
            <a:normAutofit/>
          </a:bodyPr>
          <a:lstStyle/>
          <a:p>
            <a:r>
              <a:rPr lang="en-US" sz="2800" dirty="0" smtClean="0"/>
              <a:t>The totals are lazily summed (not accounting for doubles) and then multiplied by </a:t>
            </a:r>
            <a:r>
              <a:rPr lang="en-US" sz="2800" dirty="0" smtClean="0"/>
              <a:t>a </a:t>
            </a:r>
            <a:r>
              <a:rPr lang="en-US" sz="2800" dirty="0" smtClean="0"/>
              <a:t>correcting factor</a:t>
            </a:r>
          </a:p>
          <a:p>
            <a:r>
              <a:rPr lang="en-US" sz="2800" dirty="0" smtClean="0"/>
              <a:t>Even in the negative tweets Trump was more prevalently tweeted about</a:t>
            </a:r>
            <a:endParaRPr lang="en-US" sz="2800" dirty="0"/>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3241685615"/>
              </p:ext>
            </p:extLst>
          </p:nvPr>
        </p:nvGraphicFramePr>
        <p:xfrm>
          <a:off x="6324600" y="1981200"/>
          <a:ext cx="4572000"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142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Graphic spid="2"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smtClean="0"/>
              <a:t>Closing Thoughts</a:t>
            </a:r>
            <a:endParaRPr lang="en-US" dirty="0"/>
          </a:p>
        </p:txBody>
      </p:sp>
      <p:sp>
        <p:nvSpPr>
          <p:cNvPr id="6" name="Content Placeholder 5"/>
          <p:cNvSpPr>
            <a:spLocks noGrp="1"/>
          </p:cNvSpPr>
          <p:nvPr>
            <p:ph idx="1"/>
          </p:nvPr>
        </p:nvSpPr>
        <p:spPr/>
        <p:txBody>
          <a:bodyPr>
            <a:normAutofit/>
          </a:bodyPr>
          <a:lstStyle/>
          <a:p>
            <a:r>
              <a:rPr lang="en-US" sz="2800" dirty="0" smtClean="0"/>
              <a:t>An interesting second step with this project would be to analyze retweeting, and evaluate the word-of-mouth spread of sentiment on Twitter.</a:t>
            </a:r>
          </a:p>
          <a:p>
            <a:r>
              <a:rPr lang="en-US" sz="2800" dirty="0" smtClean="0"/>
              <a:t>Certain biases towards our data were introduced from a very early point in project design, such as the exclusive use of Trump-related keywords. A different way of doing it would be to included equal keywords from both candidates and analyze the differences in the data collected with each.</a:t>
            </a:r>
            <a:endParaRPr lang="en-US" sz="2800" dirty="0"/>
          </a:p>
        </p:txBody>
      </p:sp>
    </p:spTree>
    <p:extLst>
      <p:ext uri="{BB962C8B-B14F-4D97-AF65-F5344CB8AC3E}">
        <p14:creationId xmlns:p14="http://schemas.microsoft.com/office/powerpoint/2010/main" val="295545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26053"/>
            <a:ext cx="9601200" cy="1142385"/>
          </a:xfrm>
        </p:spPr>
        <p:txBody>
          <a:bodyPr anchor="ctr"/>
          <a:lstStyle/>
          <a:p>
            <a:pPr algn="ctr"/>
            <a:r>
              <a:rPr lang="en-US" dirty="0"/>
              <a:t>Data Collection</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042359320"/>
              </p:ext>
            </p:extLst>
          </p:nvPr>
        </p:nvGraphicFramePr>
        <p:xfrm>
          <a:off x="1277007" y="1981200"/>
          <a:ext cx="9619594" cy="3489435"/>
        </p:xfrm>
        <a:graphic>
          <a:graphicData uri="http://schemas.openxmlformats.org/drawingml/2006/table">
            <a:tbl>
              <a:tblPr firstRow="1" bandRow="1">
                <a:tableStyleId>{69012ECD-51FC-41F1-AA8D-1B2483CD663E}</a:tableStyleId>
              </a:tblPr>
              <a:tblGrid>
                <a:gridCol w="4809797"/>
                <a:gridCol w="4809797"/>
              </a:tblGrid>
              <a:tr h="697887">
                <a:tc gridSpan="2">
                  <a:txBody>
                    <a:bodyPr/>
                    <a:lstStyle/>
                    <a:p>
                      <a:pPr algn="ctr"/>
                      <a:r>
                        <a:rPr lang="en-US" sz="2400" dirty="0" smtClean="0"/>
                        <a:t>Pilot Tweet Collection</a:t>
                      </a:r>
                      <a:endParaRPr lang="en-US" sz="2400" dirty="0"/>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pPr algn="ctr"/>
                      <a:endParaRPr lang="en-US" sz="2400" dirty="0"/>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r h="2791548">
                <a:tc>
                  <a:txBody>
                    <a:bodyPr/>
                    <a:lstStyle/>
                    <a:p>
                      <a:pPr marL="342900" indent="-342900" algn="l">
                        <a:buFont typeface="Arial" panose="020B0604020202020204" pitchFamily="34" charset="0"/>
                        <a:buChar char="•"/>
                      </a:pPr>
                      <a:r>
                        <a:rPr lang="en-US" sz="2400" dirty="0" smtClean="0"/>
                        <a:t>Consisted</a:t>
                      </a:r>
                      <a:r>
                        <a:rPr lang="en-US" sz="2400" baseline="0" dirty="0" smtClean="0"/>
                        <a:t> of 100 Tweets</a:t>
                      </a:r>
                    </a:p>
                    <a:p>
                      <a:pPr marL="342900" indent="-342900" algn="l">
                        <a:buFont typeface="Arial" panose="020B0604020202020204" pitchFamily="34" charset="0"/>
                        <a:buChar char="•"/>
                      </a:pPr>
                      <a:r>
                        <a:rPr lang="en-US" sz="2400" baseline="0" dirty="0" smtClean="0"/>
                        <a:t>76 Relevant tweets</a:t>
                      </a:r>
                    </a:p>
                    <a:p>
                      <a:pPr marL="342900" indent="-342900" algn="l">
                        <a:buFont typeface="Arial" panose="020B0604020202020204" pitchFamily="34" charset="0"/>
                        <a:buChar char="•"/>
                      </a:pPr>
                      <a:r>
                        <a:rPr lang="en-US" sz="2400" baseline="0" dirty="0" smtClean="0"/>
                        <a:t>Of those:</a:t>
                      </a:r>
                    </a:p>
                    <a:p>
                      <a:pPr marL="0" indent="0" algn="l">
                        <a:buFont typeface="Arial" panose="020B0604020202020204" pitchFamily="34" charset="0"/>
                        <a:buNone/>
                      </a:pPr>
                      <a:r>
                        <a:rPr lang="en-US" sz="2400" baseline="0" dirty="0" smtClean="0"/>
                        <a:t>          35 Positive</a:t>
                      </a:r>
                    </a:p>
                    <a:p>
                      <a:pPr marL="0" indent="0" algn="l">
                        <a:buFont typeface="Arial" panose="020B0604020202020204" pitchFamily="34" charset="0"/>
                        <a:buNone/>
                      </a:pPr>
                      <a:r>
                        <a:rPr lang="en-US" sz="2400" baseline="0" dirty="0" smtClean="0"/>
                        <a:t>          36 Negative</a:t>
                      </a:r>
                    </a:p>
                    <a:p>
                      <a:pPr marL="342900" indent="-342900" algn="l">
                        <a:buFont typeface="Arial" panose="020B0604020202020204" pitchFamily="34" charset="0"/>
                        <a:buChar char="•"/>
                      </a:pPr>
                      <a:r>
                        <a:rPr lang="en-US" sz="2400" baseline="0" dirty="0" smtClean="0"/>
                        <a:t>Keywords used: “trump”, “donald trump”, and “#trump”</a:t>
                      </a:r>
                      <a:endParaRPr lang="en-US" sz="2400" dirty="0"/>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l">
                        <a:buFont typeface="Arial" panose="020B0604020202020204" pitchFamily="34" charset="0"/>
                        <a:buNone/>
                      </a:pPr>
                      <a:endParaRPr lang="en-US" sz="2400" dirty="0"/>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3" name="Chart 12"/>
          <p:cNvGraphicFramePr/>
          <p:nvPr>
            <p:extLst>
              <p:ext uri="{D42A27DB-BD31-4B8C-83A1-F6EECF244321}">
                <p14:modId xmlns:p14="http://schemas.microsoft.com/office/powerpoint/2010/main" val="3418550224"/>
              </p:ext>
            </p:extLst>
          </p:nvPr>
        </p:nvGraphicFramePr>
        <p:xfrm>
          <a:off x="5817476" y="2727433"/>
          <a:ext cx="5549462" cy="2591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83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26053"/>
            <a:ext cx="9601200" cy="1142385"/>
          </a:xfrm>
        </p:spPr>
        <p:txBody>
          <a:bodyPr anchor="ctr"/>
          <a:lstStyle/>
          <a:p>
            <a:pPr algn="ctr"/>
            <a:r>
              <a:rPr lang="en-US" dirty="0"/>
              <a:t>Data Collection</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555432914"/>
              </p:ext>
            </p:extLst>
          </p:nvPr>
        </p:nvGraphicFramePr>
        <p:xfrm>
          <a:off x="1277007" y="1981200"/>
          <a:ext cx="9619594" cy="3489435"/>
        </p:xfrm>
        <a:graphic>
          <a:graphicData uri="http://schemas.openxmlformats.org/drawingml/2006/table">
            <a:tbl>
              <a:tblPr firstRow="1" bandRow="1">
                <a:tableStyleId>{69012ECD-51FC-41F1-AA8D-1B2483CD663E}</a:tableStyleId>
              </a:tblPr>
              <a:tblGrid>
                <a:gridCol w="4809797"/>
                <a:gridCol w="4809797"/>
              </a:tblGrid>
              <a:tr h="697887">
                <a:tc gridSpan="2">
                  <a:txBody>
                    <a:bodyPr/>
                    <a:lstStyle/>
                    <a:p>
                      <a:pPr algn="ctr"/>
                      <a:r>
                        <a:rPr lang="en-US" sz="2400" dirty="0" smtClean="0"/>
                        <a:t>Test-Data Tweet Collection</a:t>
                      </a:r>
                      <a:endParaRPr lang="en-US" sz="2400" dirty="0"/>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pPr algn="ctr"/>
                      <a:endParaRPr lang="en-US" sz="2400" dirty="0"/>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r h="2791548">
                <a:tc>
                  <a:txBody>
                    <a:bodyPr/>
                    <a:lstStyle/>
                    <a:p>
                      <a:pPr marL="342900" indent="-342900" algn="l">
                        <a:buFont typeface="Arial" panose="020B0604020202020204" pitchFamily="34" charset="0"/>
                        <a:buChar char="•"/>
                      </a:pPr>
                      <a:r>
                        <a:rPr lang="en-US" sz="2400" dirty="0" smtClean="0"/>
                        <a:t>Consisted</a:t>
                      </a:r>
                      <a:r>
                        <a:rPr lang="en-US" sz="2400" baseline="0" dirty="0" smtClean="0"/>
                        <a:t> of 250 Tweets</a:t>
                      </a:r>
                    </a:p>
                    <a:p>
                      <a:pPr marL="342900" indent="-342900" algn="l">
                        <a:buFont typeface="Arial" panose="020B0604020202020204" pitchFamily="34" charset="0"/>
                        <a:buChar char="•"/>
                      </a:pPr>
                      <a:r>
                        <a:rPr lang="en-US" sz="2400" baseline="0" dirty="0" smtClean="0"/>
                        <a:t>123 Relevant tweets</a:t>
                      </a:r>
                    </a:p>
                    <a:p>
                      <a:pPr marL="342900" indent="-342900" algn="l">
                        <a:buFont typeface="Arial" panose="020B0604020202020204" pitchFamily="34" charset="0"/>
                        <a:buChar char="•"/>
                      </a:pPr>
                      <a:r>
                        <a:rPr lang="en-US" sz="2400" baseline="0" dirty="0" smtClean="0"/>
                        <a:t>Of those:</a:t>
                      </a:r>
                    </a:p>
                    <a:p>
                      <a:pPr marL="0" indent="0" algn="l">
                        <a:buFont typeface="Arial" panose="020B0604020202020204" pitchFamily="34" charset="0"/>
                        <a:buNone/>
                      </a:pPr>
                      <a:r>
                        <a:rPr lang="en-US" sz="2400" baseline="0" dirty="0" smtClean="0"/>
                        <a:t>          73 Positive</a:t>
                      </a:r>
                    </a:p>
                    <a:p>
                      <a:pPr marL="0" indent="0" algn="l">
                        <a:buFont typeface="Arial" panose="020B0604020202020204" pitchFamily="34" charset="0"/>
                        <a:buNone/>
                      </a:pPr>
                      <a:r>
                        <a:rPr lang="en-US" sz="2400" baseline="0" dirty="0" smtClean="0"/>
                        <a:t>          46 Negative</a:t>
                      </a:r>
                    </a:p>
                    <a:p>
                      <a:pPr marL="0" indent="0" algn="l">
                        <a:buFont typeface="Arial" panose="020B0604020202020204" pitchFamily="34" charset="0"/>
                        <a:buNone/>
                      </a:pPr>
                      <a:r>
                        <a:rPr lang="en-US" sz="2400" baseline="0" dirty="0" smtClean="0"/>
                        <a:t>          4 Ambiguous</a:t>
                      </a:r>
                    </a:p>
                    <a:p>
                      <a:pPr marL="342900" indent="-342900" algn="l">
                        <a:buFont typeface="Arial" panose="020B0604020202020204" pitchFamily="34" charset="0"/>
                        <a:buChar char="•"/>
                      </a:pPr>
                      <a:r>
                        <a:rPr lang="en-US" sz="2400" baseline="0" dirty="0" smtClean="0"/>
                        <a:t>Set the rules for tagging</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l">
                        <a:buFont typeface="Arial" panose="020B0604020202020204" pitchFamily="34" charset="0"/>
                        <a:buNone/>
                      </a:pPr>
                      <a:endParaRPr lang="en-US" sz="2400" dirty="0"/>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3" name="Chart 12"/>
          <p:cNvGraphicFramePr/>
          <p:nvPr>
            <p:extLst>
              <p:ext uri="{D42A27DB-BD31-4B8C-83A1-F6EECF244321}">
                <p14:modId xmlns:p14="http://schemas.microsoft.com/office/powerpoint/2010/main" val="1978746710"/>
              </p:ext>
            </p:extLst>
          </p:nvPr>
        </p:nvGraphicFramePr>
        <p:xfrm>
          <a:off x="5423337" y="2727433"/>
          <a:ext cx="6227379" cy="2591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146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29184"/>
            <a:ext cx="9601200" cy="1142385"/>
          </a:xfrm>
        </p:spPr>
        <p:txBody>
          <a:bodyPr anchor="ctr"/>
          <a:lstStyle/>
          <a:p>
            <a:pPr algn="ctr"/>
            <a:r>
              <a:rPr lang="en-US" dirty="0" smtClean="0"/>
              <a:t>Data Collection</a:t>
            </a:r>
            <a:endParaRPr lang="en-US" dirty="0"/>
          </a:p>
        </p:txBody>
      </p:sp>
      <p:sp>
        <p:nvSpPr>
          <p:cNvPr id="6" name="Right Arrow 5"/>
          <p:cNvSpPr/>
          <p:nvPr/>
        </p:nvSpPr>
        <p:spPr>
          <a:xfrm>
            <a:off x="2015489" y="1981200"/>
            <a:ext cx="8161020" cy="3810000"/>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Freeform 6"/>
          <p:cNvSpPr/>
          <p:nvPr/>
        </p:nvSpPr>
        <p:spPr>
          <a:xfrm>
            <a:off x="1577388" y="3124199"/>
            <a:ext cx="2880360" cy="1524000"/>
          </a:xfrm>
          <a:custGeom>
            <a:avLst/>
            <a:gdLst>
              <a:gd name="connsiteX0" fmla="*/ 0 w 2880360"/>
              <a:gd name="connsiteY0" fmla="*/ 254005 h 1524000"/>
              <a:gd name="connsiteX1" fmla="*/ 254005 w 2880360"/>
              <a:gd name="connsiteY1" fmla="*/ 0 h 1524000"/>
              <a:gd name="connsiteX2" fmla="*/ 2626355 w 2880360"/>
              <a:gd name="connsiteY2" fmla="*/ 0 h 1524000"/>
              <a:gd name="connsiteX3" fmla="*/ 2880360 w 2880360"/>
              <a:gd name="connsiteY3" fmla="*/ 254005 h 1524000"/>
              <a:gd name="connsiteX4" fmla="*/ 2880360 w 2880360"/>
              <a:gd name="connsiteY4" fmla="*/ 1269995 h 1524000"/>
              <a:gd name="connsiteX5" fmla="*/ 2626355 w 2880360"/>
              <a:gd name="connsiteY5" fmla="*/ 1524000 h 1524000"/>
              <a:gd name="connsiteX6" fmla="*/ 254005 w 2880360"/>
              <a:gd name="connsiteY6" fmla="*/ 1524000 h 1524000"/>
              <a:gd name="connsiteX7" fmla="*/ 0 w 2880360"/>
              <a:gd name="connsiteY7" fmla="*/ 1269995 h 1524000"/>
              <a:gd name="connsiteX8" fmla="*/ 0 w 2880360"/>
              <a:gd name="connsiteY8" fmla="*/ 254005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524000">
                <a:moveTo>
                  <a:pt x="0" y="254005"/>
                </a:moveTo>
                <a:cubicBezTo>
                  <a:pt x="0" y="113722"/>
                  <a:pt x="113722" y="0"/>
                  <a:pt x="254005" y="0"/>
                </a:cubicBezTo>
                <a:lnTo>
                  <a:pt x="2626355" y="0"/>
                </a:lnTo>
                <a:cubicBezTo>
                  <a:pt x="2766638" y="0"/>
                  <a:pt x="2880360" y="113722"/>
                  <a:pt x="2880360" y="254005"/>
                </a:cubicBezTo>
                <a:lnTo>
                  <a:pt x="2880360" y="1269995"/>
                </a:lnTo>
                <a:cubicBezTo>
                  <a:pt x="2880360" y="1410278"/>
                  <a:pt x="2766638" y="1524000"/>
                  <a:pt x="2626355" y="1524000"/>
                </a:cubicBezTo>
                <a:lnTo>
                  <a:pt x="254005" y="1524000"/>
                </a:lnTo>
                <a:cubicBezTo>
                  <a:pt x="113722" y="1524000"/>
                  <a:pt x="0" y="1410278"/>
                  <a:pt x="0" y="1269995"/>
                </a:cubicBezTo>
                <a:lnTo>
                  <a:pt x="0" y="25400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796" tIns="226796" rIns="226796" bIns="226796" numCol="1" spcCol="1270" anchor="ctr" anchorCtr="0">
            <a:noAutofit/>
          </a:bodyPr>
          <a:lstStyle/>
          <a:p>
            <a:pPr lvl="0" algn="ctr" defTabSz="1778000">
              <a:lnSpc>
                <a:spcPct val="90000"/>
              </a:lnSpc>
              <a:spcBef>
                <a:spcPct val="0"/>
              </a:spcBef>
              <a:spcAft>
                <a:spcPct val="35000"/>
              </a:spcAft>
            </a:pPr>
            <a:r>
              <a:rPr lang="en-US" sz="4000" kern="1200" dirty="0" smtClean="0"/>
              <a:t>Gather</a:t>
            </a:r>
            <a:endParaRPr lang="en-US" sz="4000" kern="1200" dirty="0"/>
          </a:p>
        </p:txBody>
      </p:sp>
      <p:sp>
        <p:nvSpPr>
          <p:cNvPr id="8" name="Freeform 7"/>
          <p:cNvSpPr/>
          <p:nvPr/>
        </p:nvSpPr>
        <p:spPr>
          <a:xfrm>
            <a:off x="4655819" y="3124199"/>
            <a:ext cx="2880360" cy="1524000"/>
          </a:xfrm>
          <a:custGeom>
            <a:avLst/>
            <a:gdLst>
              <a:gd name="connsiteX0" fmla="*/ 0 w 2880360"/>
              <a:gd name="connsiteY0" fmla="*/ 254005 h 1524000"/>
              <a:gd name="connsiteX1" fmla="*/ 254005 w 2880360"/>
              <a:gd name="connsiteY1" fmla="*/ 0 h 1524000"/>
              <a:gd name="connsiteX2" fmla="*/ 2626355 w 2880360"/>
              <a:gd name="connsiteY2" fmla="*/ 0 h 1524000"/>
              <a:gd name="connsiteX3" fmla="*/ 2880360 w 2880360"/>
              <a:gd name="connsiteY3" fmla="*/ 254005 h 1524000"/>
              <a:gd name="connsiteX4" fmla="*/ 2880360 w 2880360"/>
              <a:gd name="connsiteY4" fmla="*/ 1269995 h 1524000"/>
              <a:gd name="connsiteX5" fmla="*/ 2626355 w 2880360"/>
              <a:gd name="connsiteY5" fmla="*/ 1524000 h 1524000"/>
              <a:gd name="connsiteX6" fmla="*/ 254005 w 2880360"/>
              <a:gd name="connsiteY6" fmla="*/ 1524000 h 1524000"/>
              <a:gd name="connsiteX7" fmla="*/ 0 w 2880360"/>
              <a:gd name="connsiteY7" fmla="*/ 1269995 h 1524000"/>
              <a:gd name="connsiteX8" fmla="*/ 0 w 2880360"/>
              <a:gd name="connsiteY8" fmla="*/ 254005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524000">
                <a:moveTo>
                  <a:pt x="0" y="254005"/>
                </a:moveTo>
                <a:cubicBezTo>
                  <a:pt x="0" y="113722"/>
                  <a:pt x="113722" y="0"/>
                  <a:pt x="254005" y="0"/>
                </a:cubicBezTo>
                <a:lnTo>
                  <a:pt x="2626355" y="0"/>
                </a:lnTo>
                <a:cubicBezTo>
                  <a:pt x="2766638" y="0"/>
                  <a:pt x="2880360" y="113722"/>
                  <a:pt x="2880360" y="254005"/>
                </a:cubicBezTo>
                <a:lnTo>
                  <a:pt x="2880360" y="1269995"/>
                </a:lnTo>
                <a:cubicBezTo>
                  <a:pt x="2880360" y="1410278"/>
                  <a:pt x="2766638" y="1524000"/>
                  <a:pt x="2626355" y="1524000"/>
                </a:cubicBezTo>
                <a:lnTo>
                  <a:pt x="254005" y="1524000"/>
                </a:lnTo>
                <a:cubicBezTo>
                  <a:pt x="113722" y="1524000"/>
                  <a:pt x="0" y="1410278"/>
                  <a:pt x="0" y="1269995"/>
                </a:cubicBezTo>
                <a:lnTo>
                  <a:pt x="0" y="25400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796" tIns="226796" rIns="226796" bIns="226796" numCol="1" spcCol="1270" anchor="ctr" anchorCtr="0">
            <a:noAutofit/>
          </a:bodyPr>
          <a:lstStyle/>
          <a:p>
            <a:pPr lvl="0" algn="ctr" defTabSz="1778000">
              <a:lnSpc>
                <a:spcPct val="90000"/>
              </a:lnSpc>
              <a:spcBef>
                <a:spcPct val="0"/>
              </a:spcBef>
              <a:spcAft>
                <a:spcPct val="35000"/>
              </a:spcAft>
            </a:pPr>
            <a:r>
              <a:rPr lang="en-US" sz="4000" kern="1200" dirty="0" smtClean="0"/>
              <a:t>Tag for Relevancy</a:t>
            </a:r>
            <a:endParaRPr lang="en-US" sz="4000" kern="1200" dirty="0"/>
          </a:p>
        </p:txBody>
      </p:sp>
      <p:sp>
        <p:nvSpPr>
          <p:cNvPr id="9" name="Freeform 8"/>
          <p:cNvSpPr/>
          <p:nvPr/>
        </p:nvSpPr>
        <p:spPr>
          <a:xfrm>
            <a:off x="7734251" y="3124199"/>
            <a:ext cx="2880360" cy="1524000"/>
          </a:xfrm>
          <a:custGeom>
            <a:avLst/>
            <a:gdLst>
              <a:gd name="connsiteX0" fmla="*/ 0 w 2880360"/>
              <a:gd name="connsiteY0" fmla="*/ 254005 h 1524000"/>
              <a:gd name="connsiteX1" fmla="*/ 254005 w 2880360"/>
              <a:gd name="connsiteY1" fmla="*/ 0 h 1524000"/>
              <a:gd name="connsiteX2" fmla="*/ 2626355 w 2880360"/>
              <a:gd name="connsiteY2" fmla="*/ 0 h 1524000"/>
              <a:gd name="connsiteX3" fmla="*/ 2880360 w 2880360"/>
              <a:gd name="connsiteY3" fmla="*/ 254005 h 1524000"/>
              <a:gd name="connsiteX4" fmla="*/ 2880360 w 2880360"/>
              <a:gd name="connsiteY4" fmla="*/ 1269995 h 1524000"/>
              <a:gd name="connsiteX5" fmla="*/ 2626355 w 2880360"/>
              <a:gd name="connsiteY5" fmla="*/ 1524000 h 1524000"/>
              <a:gd name="connsiteX6" fmla="*/ 254005 w 2880360"/>
              <a:gd name="connsiteY6" fmla="*/ 1524000 h 1524000"/>
              <a:gd name="connsiteX7" fmla="*/ 0 w 2880360"/>
              <a:gd name="connsiteY7" fmla="*/ 1269995 h 1524000"/>
              <a:gd name="connsiteX8" fmla="*/ 0 w 2880360"/>
              <a:gd name="connsiteY8" fmla="*/ 254005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524000">
                <a:moveTo>
                  <a:pt x="0" y="254005"/>
                </a:moveTo>
                <a:cubicBezTo>
                  <a:pt x="0" y="113722"/>
                  <a:pt x="113722" y="0"/>
                  <a:pt x="254005" y="0"/>
                </a:cubicBezTo>
                <a:lnTo>
                  <a:pt x="2626355" y="0"/>
                </a:lnTo>
                <a:cubicBezTo>
                  <a:pt x="2766638" y="0"/>
                  <a:pt x="2880360" y="113722"/>
                  <a:pt x="2880360" y="254005"/>
                </a:cubicBezTo>
                <a:lnTo>
                  <a:pt x="2880360" y="1269995"/>
                </a:lnTo>
                <a:cubicBezTo>
                  <a:pt x="2880360" y="1410278"/>
                  <a:pt x="2766638" y="1524000"/>
                  <a:pt x="2626355" y="1524000"/>
                </a:cubicBezTo>
                <a:lnTo>
                  <a:pt x="254005" y="1524000"/>
                </a:lnTo>
                <a:cubicBezTo>
                  <a:pt x="113722" y="1524000"/>
                  <a:pt x="0" y="1410278"/>
                  <a:pt x="0" y="1269995"/>
                </a:cubicBezTo>
                <a:lnTo>
                  <a:pt x="0" y="25400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6796" tIns="226796" rIns="226796" bIns="226796" numCol="1" spcCol="1270" anchor="ctr" anchorCtr="0">
            <a:noAutofit/>
          </a:bodyPr>
          <a:lstStyle/>
          <a:p>
            <a:pPr lvl="0" algn="ctr" defTabSz="1778000">
              <a:lnSpc>
                <a:spcPct val="90000"/>
              </a:lnSpc>
              <a:spcBef>
                <a:spcPct val="0"/>
              </a:spcBef>
              <a:spcAft>
                <a:spcPct val="35000"/>
              </a:spcAft>
            </a:pPr>
            <a:r>
              <a:rPr lang="en-US" sz="4000" kern="1200" dirty="0" smtClean="0"/>
              <a:t>Tag for Sentiment</a:t>
            </a:r>
            <a:endParaRPr lang="en-US" sz="4000" kern="1200" dirty="0"/>
          </a:p>
        </p:txBody>
      </p:sp>
    </p:spTree>
    <p:extLst>
      <p:ext uri="{BB962C8B-B14F-4D97-AF65-F5344CB8AC3E}">
        <p14:creationId xmlns:p14="http://schemas.microsoft.com/office/powerpoint/2010/main" val="209448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26053"/>
            <a:ext cx="9601200" cy="1142385"/>
          </a:xfrm>
        </p:spPr>
        <p:txBody>
          <a:bodyPr anchor="ctr"/>
          <a:lstStyle/>
          <a:p>
            <a:pPr algn="ctr"/>
            <a:r>
              <a:rPr lang="en-US" dirty="0" smtClean="0"/>
              <a:t>Data Collection</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951186686"/>
              </p:ext>
            </p:extLst>
          </p:nvPr>
        </p:nvGraphicFramePr>
        <p:xfrm>
          <a:off x="1277007" y="1981200"/>
          <a:ext cx="9619594" cy="3489435"/>
        </p:xfrm>
        <a:graphic>
          <a:graphicData uri="http://schemas.openxmlformats.org/drawingml/2006/table">
            <a:tbl>
              <a:tblPr firstRow="1" bandRow="1">
                <a:tableStyleId>{69012ECD-51FC-41F1-AA8D-1B2483CD663E}</a:tableStyleId>
              </a:tblPr>
              <a:tblGrid>
                <a:gridCol w="4809797"/>
                <a:gridCol w="4809797"/>
              </a:tblGrid>
              <a:tr h="697887">
                <a:tc gridSpan="2">
                  <a:txBody>
                    <a:bodyPr/>
                    <a:lstStyle/>
                    <a:p>
                      <a:pPr algn="ctr"/>
                      <a:r>
                        <a:rPr lang="en-US" sz="2400" dirty="0" smtClean="0"/>
                        <a:t>Final</a:t>
                      </a:r>
                      <a:r>
                        <a:rPr lang="en-US" sz="2400" baseline="0" dirty="0" smtClean="0"/>
                        <a:t> Test-Set</a:t>
                      </a:r>
                      <a:endParaRPr lang="en-US" sz="2400" dirty="0"/>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pPr algn="ctr"/>
                      <a:endParaRPr lang="en-US" sz="2400" dirty="0"/>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r h="2791548">
                <a:tc>
                  <a:txBody>
                    <a:bodyPr/>
                    <a:lstStyle/>
                    <a:p>
                      <a:pPr marL="342900" indent="-342900" algn="l">
                        <a:buFont typeface="Arial" panose="020B0604020202020204" pitchFamily="34" charset="0"/>
                        <a:buChar char="•"/>
                      </a:pPr>
                      <a:r>
                        <a:rPr lang="en-US" sz="2400" dirty="0" smtClean="0"/>
                        <a:t>Consisted</a:t>
                      </a:r>
                      <a:r>
                        <a:rPr lang="en-US" sz="2400" baseline="0" dirty="0" smtClean="0"/>
                        <a:t> of 1753 Tweets</a:t>
                      </a:r>
                    </a:p>
                    <a:p>
                      <a:pPr marL="342900" indent="-342900" algn="l">
                        <a:buFont typeface="Arial" panose="020B0604020202020204" pitchFamily="34" charset="0"/>
                        <a:buChar char="•"/>
                      </a:pPr>
                      <a:r>
                        <a:rPr lang="en-US" sz="2400" baseline="0" dirty="0" smtClean="0"/>
                        <a:t>944 Relevant tweets</a:t>
                      </a:r>
                    </a:p>
                    <a:p>
                      <a:pPr marL="342900" indent="-342900" algn="l">
                        <a:buFont typeface="Arial" panose="020B0604020202020204" pitchFamily="34" charset="0"/>
                        <a:buChar char="•"/>
                      </a:pPr>
                      <a:r>
                        <a:rPr lang="en-US" sz="2400" baseline="0" dirty="0" smtClean="0"/>
                        <a:t>Of those: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aseline="0" dirty="0" smtClean="0"/>
                        <a:t>          378 Positive</a:t>
                      </a:r>
                    </a:p>
                    <a:p>
                      <a:pPr marL="0" indent="0" algn="l">
                        <a:buFont typeface="Arial" panose="020B0604020202020204" pitchFamily="34" charset="0"/>
                        <a:buNone/>
                      </a:pPr>
                      <a:r>
                        <a:rPr lang="en-US" sz="2400" baseline="0" dirty="0" smtClean="0"/>
                        <a:t>          566 Negative</a:t>
                      </a:r>
                    </a:p>
                    <a:p>
                      <a:pPr marL="342900" indent="-342900" algn="l">
                        <a:buFont typeface="Arial" panose="020B0604020202020204" pitchFamily="34" charset="0"/>
                        <a:buChar char="•"/>
                      </a:pPr>
                      <a:r>
                        <a:rPr lang="en-US" sz="2400" baseline="0" dirty="0" smtClean="0"/>
                        <a:t>This is the set of tweets that our models were trained on</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l">
                        <a:buFont typeface="Arial" panose="020B0604020202020204" pitchFamily="34" charset="0"/>
                        <a:buNone/>
                      </a:pPr>
                      <a:endParaRPr lang="en-US" sz="2400" dirty="0"/>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3" name="Chart 12"/>
          <p:cNvGraphicFramePr/>
          <p:nvPr>
            <p:extLst>
              <p:ext uri="{D42A27DB-BD31-4B8C-83A1-F6EECF244321}">
                <p14:modId xmlns:p14="http://schemas.microsoft.com/office/powerpoint/2010/main" val="3052965566"/>
              </p:ext>
            </p:extLst>
          </p:nvPr>
        </p:nvGraphicFramePr>
        <p:xfrm>
          <a:off x="5423337" y="2727433"/>
          <a:ext cx="6227379" cy="2591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116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78439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731" y="409903"/>
            <a:ext cx="4845269" cy="2194560"/>
          </a:xfrm>
        </p:spPr>
        <p:txBody>
          <a:bodyPr anchor="ctr"/>
          <a:lstStyle/>
          <a:p>
            <a:pPr algn="ctr"/>
            <a:r>
              <a:rPr lang="en-US" dirty="0" smtClean="0"/>
              <a:t>Creating a Predictive Model</a:t>
            </a:r>
            <a:endParaRPr lang="en-US" dirty="0"/>
          </a:p>
        </p:txBody>
      </p:sp>
      <p:sp>
        <p:nvSpPr>
          <p:cNvPr id="13" name="Text Placeholder 12"/>
          <p:cNvSpPr>
            <a:spLocks noGrp="1"/>
          </p:cNvSpPr>
          <p:nvPr>
            <p:ph type="body" sz="half" idx="2"/>
          </p:nvPr>
        </p:nvSpPr>
        <p:spPr>
          <a:xfrm>
            <a:off x="7315200" y="3358055"/>
            <a:ext cx="4876800" cy="3358055"/>
          </a:xfrm>
        </p:spPr>
        <p:txBody>
          <a:bodyPr>
            <a:normAutofit/>
          </a:bodyPr>
          <a:lstStyle/>
          <a:p>
            <a:pPr marL="285750" indent="-285750">
              <a:buFont typeface="Arial" panose="020B0604020202020204" pitchFamily="34" charset="0"/>
              <a:buChar char="•"/>
            </a:pPr>
            <a:r>
              <a:rPr lang="en-US" sz="2400" dirty="0" smtClean="0"/>
              <a:t>Our first Decision Tree Model was very complex, with 55 elements and 28 leaves. The reasoning behind the complexity is the nature of political language, and the widespread use of sarcasm and humor. It managed to correctly classify 86% of the training set tweets.  </a:t>
            </a:r>
            <a:endParaRPr lang="en-US" sz="2400" dirty="0"/>
          </a:p>
        </p:txBody>
      </p:sp>
      <p:pic>
        <p:nvPicPr>
          <p:cNvPr id="14" name="Picture Placeholder 13"/>
          <p:cNvPicPr>
            <a:picLocks noGrp="1"/>
          </p:cNvPicPr>
          <p:nvPr>
            <p:ph type="pic" idx="1"/>
          </p:nvPr>
        </p:nvPicPr>
        <p:blipFill>
          <a:blip r:embed="rId3"/>
          <a:srcRect l="11537" r="11537"/>
          <a:stretch>
            <a:fillRect/>
          </a:stretch>
        </p:blipFill>
        <p:spPr>
          <a:prstGeom prst="rect">
            <a:avLst/>
          </a:prstGeom>
        </p:spPr>
      </p:pic>
    </p:spTree>
    <p:extLst>
      <p:ext uri="{BB962C8B-B14F-4D97-AF65-F5344CB8AC3E}">
        <p14:creationId xmlns:p14="http://schemas.microsoft.com/office/powerpoint/2010/main" val="344125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Creating a Predictive Model</a:t>
            </a:r>
            <a:endParaRPr lang="en-US" dirty="0"/>
          </a:p>
        </p:txBody>
      </p:sp>
      <p:sp>
        <p:nvSpPr>
          <p:cNvPr id="3" name="Content Placeholder 2"/>
          <p:cNvSpPr>
            <a:spLocks noGrp="1"/>
          </p:cNvSpPr>
          <p:nvPr>
            <p:ph idx="1"/>
          </p:nvPr>
        </p:nvSpPr>
        <p:spPr/>
        <p:txBody>
          <a:bodyPr>
            <a:normAutofit/>
          </a:bodyPr>
          <a:lstStyle/>
          <a:p>
            <a:pPr>
              <a:lnSpc>
                <a:spcPct val="110000"/>
              </a:lnSpc>
            </a:pPr>
            <a:r>
              <a:rPr lang="en-US" sz="2400" dirty="0" smtClean="0"/>
              <a:t>Our results were so good mainly because of a lack of Cross-Validation</a:t>
            </a:r>
            <a:endParaRPr lang="en-US" dirty="0"/>
          </a:p>
          <a:p>
            <a:pPr>
              <a:lnSpc>
                <a:spcPct val="110000"/>
              </a:lnSpc>
            </a:pPr>
            <a:r>
              <a:rPr lang="en-US" sz="2400" dirty="0" smtClean="0"/>
              <a:t>The most important aspects of our models moving forwards were:</a:t>
            </a:r>
          </a:p>
          <a:p>
            <a:pPr lvl="1">
              <a:lnSpc>
                <a:spcPct val="110000"/>
              </a:lnSpc>
            </a:pPr>
            <a:r>
              <a:rPr lang="en-US" sz="2200" dirty="0" smtClean="0"/>
              <a:t>Recall: In a democratic political system its especially important that every voice is accounted for</a:t>
            </a:r>
          </a:p>
          <a:p>
            <a:pPr lvl="1">
              <a:lnSpc>
                <a:spcPct val="110000"/>
              </a:lnSpc>
            </a:pPr>
            <a:r>
              <a:rPr lang="en-US" sz="2200" dirty="0" smtClean="0"/>
              <a:t>False Positives: Because we were looking at the election from a Trump-centric perspective, it was important to prevent as much positive bias as possible </a:t>
            </a:r>
          </a:p>
          <a:p>
            <a:pPr lvl="1">
              <a:lnSpc>
                <a:spcPct val="110000"/>
              </a:lnSpc>
            </a:pPr>
            <a:endParaRPr lang="en-US" sz="2200" dirty="0"/>
          </a:p>
        </p:txBody>
      </p:sp>
    </p:spTree>
    <p:extLst>
      <p:ext uri="{BB962C8B-B14F-4D97-AF65-F5344CB8AC3E}">
        <p14:creationId xmlns:p14="http://schemas.microsoft.com/office/powerpoint/2010/main" val="192549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763</Words>
  <Application>Microsoft Office PowerPoint</Application>
  <PresentationFormat>Custom</PresentationFormat>
  <Paragraphs>107</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Diamond Grid 16x9</vt:lpstr>
      <vt:lpstr>Tweet Analysis of the Presidential Election</vt:lpstr>
      <vt:lpstr>Choosing our Topic</vt:lpstr>
      <vt:lpstr>Data Collection</vt:lpstr>
      <vt:lpstr>Data Collection</vt:lpstr>
      <vt:lpstr>Data Collection</vt:lpstr>
      <vt:lpstr>Data Collection</vt:lpstr>
      <vt:lpstr>PowerPoint Presentation</vt:lpstr>
      <vt:lpstr>Creating a Predictive Model</vt:lpstr>
      <vt:lpstr>Creating a Predictive Model</vt:lpstr>
      <vt:lpstr>Creating a Predictive Model</vt:lpstr>
      <vt:lpstr>Creating a Predictive Model</vt:lpstr>
      <vt:lpstr>Conclusions</vt:lpstr>
      <vt:lpstr>Word Cloud Visualization</vt:lpstr>
      <vt:lpstr>Positive Sentiment Word Cloud</vt:lpstr>
      <vt:lpstr>Negative Sentiment Word Cloud</vt:lpstr>
      <vt:lpstr>Word Feature Visualization: “trump”</vt:lpstr>
      <vt:lpstr>Word Feature Visualization: “hillary” or “clinton”</vt:lpstr>
      <vt:lpstr>Word Feature Visualization: “vote”</vt:lpstr>
      <vt:lpstr>Positive Sentiment Tweets: Key Features</vt:lpstr>
      <vt:lpstr>Negative Sentiment Tweets: Key Features</vt:lpstr>
      <vt:lpstr>Overall Sentiment</vt:lpstr>
      <vt:lpstr>Overall Volume</vt:lpstr>
      <vt:lpstr>Closing Thoughts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2016-11-30T21:59:36Z</dcterms:created>
  <dcterms:modified xsi:type="dcterms:W3CDTF">2019-09-12T17:01:23Z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