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3" r:id="rId6"/>
    <p:sldId id="260" r:id="rId7"/>
    <p:sldId id="262" r:id="rId8"/>
    <p:sldId id="281" r:id="rId9"/>
    <p:sldId id="283" r:id="rId10"/>
    <p:sldId id="294" r:id="rId11"/>
    <p:sldId id="29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1833" autoAdjust="0"/>
  </p:normalViewPr>
  <p:slideViewPr>
    <p:cSldViewPr snapToGrid="0" showGuides="1">
      <p:cViewPr varScale="1">
        <p:scale>
          <a:sx n="93" d="100"/>
          <a:sy n="93" d="100"/>
        </p:scale>
        <p:origin x="1158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 folks, we are </a:t>
            </a:r>
            <a:r>
              <a:rPr lang="en-US" dirty="0" err="1"/>
              <a:t>QuantFin</a:t>
            </a:r>
            <a:r>
              <a:rPr lang="en-US" dirty="0"/>
              <a:t> and today, we’d like to start our presentation off by asking you guys to just take a quick mental guess of what percent of American adults are invested in the stock market.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78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endParaRPr lang="en-US" dirty="0"/>
          </a:p>
          <a:p>
            <a:r>
              <a:rPr lang="en-US" dirty="0"/>
              <a:t>“Normal people” (e.g. no finance background) who can’t afford premium data sources</a:t>
            </a:r>
          </a:p>
          <a:p>
            <a:r>
              <a:rPr lang="en-US" dirty="0"/>
              <a:t>People who want to trade but don’t want to learn</a:t>
            </a:r>
          </a:p>
          <a:p>
            <a:endParaRPr lang="en-US" dirty="0"/>
          </a:p>
          <a:p>
            <a:pPr>
              <a:buClr>
                <a:schemeClr val="accent2"/>
              </a:buClr>
            </a:pPr>
            <a:r>
              <a:rPr lang="en-US" b="1" dirty="0"/>
              <a:t>Get more people invested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Promoting sound investing principles and early starts will help people compound their wealth and secure financial security and prosperity</a:t>
            </a:r>
          </a:p>
          <a:p>
            <a:pPr>
              <a:buClr>
                <a:schemeClr val="accent2"/>
              </a:buClr>
            </a:pPr>
            <a:r>
              <a:rPr lang="en-US" b="1" dirty="0"/>
              <a:t>Why is this a challenge for people?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Many feel that they do not have enough capital to invest and make significant gains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Disparities in knowledge and access to resources of all kinds discourages new and/or small investors and maintains the endless cycle of generational wealth inequality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63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endParaRPr lang="en-US" dirty="0"/>
          </a:p>
          <a:p>
            <a:r>
              <a:rPr lang="en-US" dirty="0"/>
              <a:t>We viewed this as a unique opportunity to apply our AIMS background using</a:t>
            </a:r>
          </a:p>
          <a:p>
            <a:endParaRPr lang="en-US" dirty="0"/>
          </a:p>
          <a:p>
            <a:pPr lvl="0"/>
            <a:r>
              <a:rPr lang="en-US" dirty="0"/>
              <a:t>Algorithms</a:t>
            </a:r>
          </a:p>
          <a:p>
            <a:pPr lvl="1"/>
            <a:r>
              <a:rPr lang="en-US" dirty="0"/>
              <a:t>To automate investing activity which reduces costs and simplifies the processes of trading stocks</a:t>
            </a:r>
          </a:p>
          <a:p>
            <a:pPr lvl="0"/>
            <a:r>
              <a:rPr lang="en-US" dirty="0"/>
              <a:t>Cloud Infrastructure </a:t>
            </a:r>
          </a:p>
          <a:p>
            <a:pPr lvl="1"/>
            <a:r>
              <a:rPr lang="en-US" dirty="0"/>
              <a:t>To create an environment which host and updates our data daily while leveraging variable costs benefits</a:t>
            </a:r>
          </a:p>
          <a:p>
            <a:pPr lvl="0"/>
            <a:r>
              <a:rPr lang="en-US" dirty="0"/>
              <a:t>API Creation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improve ease of access and usability to higher level financial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675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75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 (API) /Zach (</a:t>
            </a:r>
            <a:r>
              <a:rPr lang="en-US" dirty="0" err="1"/>
              <a:t>QuantConnect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70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76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24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0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30CFA-805A-4FD3-B3A0-DAAA5993DA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3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1847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400" b="1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3400" b="1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QuantFin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 Boehnlein</a:t>
            </a:r>
          </a:p>
          <a:p>
            <a:r>
              <a:rPr lang="en-US" sz="1400" dirty="0"/>
              <a:t>05/04/2021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BDBF223D-B317-4861-B3FC-9CB24CAF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7342622" cy="1215566"/>
          </a:xfrm>
        </p:spPr>
        <p:txBody>
          <a:bodyPr/>
          <a:lstStyle/>
          <a:p>
            <a:r>
              <a:rPr lang="en-US" dirty="0"/>
              <a:t>Our Project</a:t>
            </a:r>
            <a:endParaRPr lang="en-US" b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133057A2-49C9-46F7-A64D-A4F29B50C4D0}"/>
              </a:ext>
            </a:extLst>
          </p:cNvPr>
          <p:cNvSpPr txBox="1">
            <a:spLocks/>
          </p:cNvSpPr>
          <p:nvPr/>
        </p:nvSpPr>
        <p:spPr>
          <a:xfrm>
            <a:off x="531378" y="2973788"/>
            <a:ext cx="6219744" cy="33825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Creating a trading algorithm and financial API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Increase access to financial markets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it accessible for tech illiterate people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Documentation and testing for those who are interested </a:t>
            </a:r>
          </a:p>
        </p:txBody>
      </p:sp>
    </p:spTree>
    <p:extLst>
      <p:ext uri="{BB962C8B-B14F-4D97-AF65-F5344CB8AC3E}">
        <p14:creationId xmlns:p14="http://schemas.microsoft.com/office/powerpoint/2010/main" val="154525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5198466" cy="1215566"/>
          </a:xfrm>
        </p:spPr>
        <p:txBody>
          <a:bodyPr>
            <a:normAutofit/>
          </a:bodyPr>
          <a:lstStyle/>
          <a:p>
            <a:r>
              <a:rPr lang="en-US" b="0" dirty="0"/>
              <a:t>Goals 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611630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Learn a new skill </a:t>
            </a:r>
          </a:p>
          <a:p>
            <a:pPr lvl="1"/>
            <a:r>
              <a:rPr lang="en-US" dirty="0"/>
              <a:t>Learning trading strategies and API building</a:t>
            </a:r>
          </a:p>
          <a:p>
            <a:pPr lvl="0"/>
            <a:r>
              <a:rPr lang="en-US" dirty="0"/>
              <a:t>Make some money </a:t>
            </a:r>
          </a:p>
          <a:p>
            <a:pPr lvl="1"/>
            <a:r>
              <a:rPr lang="en-US" dirty="0"/>
              <a:t>Looking for above average returns </a:t>
            </a:r>
          </a:p>
          <a:p>
            <a:pPr>
              <a:buClr>
                <a:schemeClr val="accent2"/>
              </a:buClr>
            </a:pPr>
            <a:r>
              <a:rPr lang="en-US" sz="2400" dirty="0"/>
              <a:t>Hands- off financial solutions</a:t>
            </a:r>
          </a:p>
          <a:p>
            <a:pPr>
              <a:buClr>
                <a:schemeClr val="accent2"/>
              </a:buClr>
            </a:pPr>
            <a:r>
              <a:rPr lang="en-US" sz="2400" dirty="0"/>
              <a:t>Easily testable and shareable </a:t>
            </a:r>
          </a:p>
          <a:p>
            <a:pPr>
              <a:buClr>
                <a:schemeClr val="accent2"/>
              </a:buClr>
            </a:pPr>
            <a:r>
              <a:rPr lang="en-US" sz="2400" dirty="0"/>
              <a:t>Multiple algorithms/strategies for user choice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30E5DA-8202-4781-B7B2-6283C77F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3" y="2242195"/>
            <a:ext cx="4337511" cy="26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A26F69-423D-4E90-BF0F-22421A3786AB}"/>
              </a:ext>
            </a:extLst>
          </p:cNvPr>
          <p:cNvSpPr>
            <a:spLocks noGrp="1"/>
          </p:cNvSpPr>
          <p:nvPr/>
        </p:nvSpPr>
        <p:spPr>
          <a:xfrm>
            <a:off x="7034300" y="1767155"/>
            <a:ext cx="4852898" cy="7585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1F97FCA-0E6D-4CCF-BA6A-B8FD656EBA26}"/>
              </a:ext>
            </a:extLst>
          </p:cNvPr>
          <p:cNvSpPr>
            <a:spLocks noGrp="1"/>
          </p:cNvSpPr>
          <p:nvPr/>
        </p:nvSpPr>
        <p:spPr>
          <a:xfrm>
            <a:off x="7034300" y="2525720"/>
            <a:ext cx="4852898" cy="324769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Breakout </a:t>
            </a:r>
          </a:p>
          <a:p>
            <a:pPr lvl="1"/>
            <a:r>
              <a:rPr lang="en-US" dirty="0"/>
              <a:t>Looking for key points above certain resistance levels </a:t>
            </a:r>
          </a:p>
          <a:p>
            <a:pPr lvl="1"/>
            <a:r>
              <a:rPr lang="en-US" dirty="0"/>
              <a:t>Stop loss to prevent loss</a:t>
            </a:r>
          </a:p>
          <a:p>
            <a:r>
              <a:rPr lang="en-US" dirty="0"/>
              <a:t>Mean reversion </a:t>
            </a:r>
          </a:p>
          <a:p>
            <a:pPr lvl="1"/>
            <a:r>
              <a:rPr lang="en-US" dirty="0"/>
              <a:t>Prices will revert to mean or average </a:t>
            </a:r>
          </a:p>
          <a:p>
            <a:pPr lvl="1"/>
            <a:r>
              <a:rPr lang="en-US" dirty="0"/>
              <a:t>Example is to buy a stock after it falls unusually low</a:t>
            </a:r>
          </a:p>
          <a:p>
            <a:r>
              <a:rPr lang="en-US" dirty="0"/>
              <a:t>Earnings reaction </a:t>
            </a:r>
          </a:p>
          <a:p>
            <a:pPr lvl="1"/>
            <a:r>
              <a:rPr lang="en-US" dirty="0"/>
              <a:t>Method to buy stocks based on negative reactions to earnings releases </a:t>
            </a:r>
          </a:p>
          <a:p>
            <a:pPr lvl="1"/>
            <a:r>
              <a:rPr lang="en-US" dirty="0"/>
              <a:t>Bet on corrections </a:t>
            </a:r>
          </a:p>
        </p:txBody>
      </p:sp>
      <p:pic>
        <p:nvPicPr>
          <p:cNvPr id="8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C4BBF0B6-E9A8-4BBC-9B60-E535D74B7D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47" y="2146437"/>
            <a:ext cx="5943600" cy="39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F0A1502-3DD1-45CE-84AB-A21C6A3305FD}"/>
              </a:ext>
            </a:extLst>
          </p:cNvPr>
          <p:cNvSpPr txBox="1">
            <a:spLocks/>
          </p:cNvSpPr>
          <p:nvPr/>
        </p:nvSpPr>
        <p:spPr>
          <a:xfrm>
            <a:off x="518678" y="2415523"/>
            <a:ext cx="6219744" cy="33825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Project Management Tools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Atlas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Confluence and Jira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Project Planning: 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User Story maps through Jira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3AFE89-133D-4E21-B9C1-30D8E71B9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80" y="68262"/>
            <a:ext cx="356704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3">
            <a:extLst>
              <a:ext uri="{FF2B5EF4-FFF2-40B4-BE49-F238E27FC236}">
                <a16:creationId xmlns:a16="http://schemas.microsoft.com/office/drawing/2014/main" id="{494E7984-B7A6-4030-BA91-35687B55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>
            <a:normAutofit/>
          </a:bodyPr>
          <a:lstStyle/>
          <a:p>
            <a:r>
              <a:rPr lang="en-US" dirty="0"/>
              <a:t>Agile Methods</a:t>
            </a:r>
            <a:endParaRPr lang="en-US" b="0" dirty="0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926E6A1-6B9A-43D5-941D-C9B7F20F2E08}"/>
              </a:ext>
            </a:extLst>
          </p:cNvPr>
          <p:cNvSpPr txBox="1">
            <a:spLocks/>
          </p:cNvSpPr>
          <p:nvPr/>
        </p:nvSpPr>
        <p:spPr>
          <a:xfrm>
            <a:off x="518678" y="2415523"/>
            <a:ext cx="6219744" cy="33825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Method: Scrum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Understandable</a:t>
            </a:r>
          </a:p>
          <a:p>
            <a:r>
              <a:rPr lang="en-US" dirty="0">
                <a:solidFill>
                  <a:schemeClr val="bg1"/>
                </a:solidFill>
              </a:rPr>
              <a:t>Advantages/Drawbacks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and solid UI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Paid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Demonstrations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CCAC122-D114-4123-B703-11D8B33F20B5}"/>
              </a:ext>
            </a:extLst>
          </p:cNvPr>
          <p:cNvSpPr txBox="1">
            <a:spLocks/>
          </p:cNvSpPr>
          <p:nvPr/>
        </p:nvSpPr>
        <p:spPr>
          <a:xfrm>
            <a:off x="1751837" y="783012"/>
            <a:ext cx="8421196" cy="31377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2826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50719E-2549-4BD8-AAC8-C874AF5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3711" y="1723927"/>
            <a:ext cx="3447885" cy="781188"/>
          </a:xfrm>
        </p:spPr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E8759-AEF2-4365-B38B-E408E163D7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A34E4B-5262-4973-A96D-4CE8A3E20B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853BDA-0FEE-422E-98FE-441A13B9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Retrospect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2F1B245-6A18-48E6-8918-2FD4ADCBF76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44354" y="2556038"/>
            <a:ext cx="5337693" cy="3074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Problem: Data collection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Go through all the data sources and format correct </a:t>
            </a:r>
          </a:p>
          <a:p>
            <a:pPr>
              <a:buClr>
                <a:schemeClr val="accent2"/>
              </a:buClr>
            </a:pPr>
            <a:r>
              <a:rPr lang="en-US" dirty="0"/>
              <a:t>Solution: Hard coding </a:t>
            </a:r>
          </a:p>
          <a:p>
            <a:pPr>
              <a:buClr>
                <a:schemeClr val="accent2"/>
              </a:buClr>
            </a:pPr>
            <a:r>
              <a:rPr lang="en-US" dirty="0"/>
              <a:t>Problem: Testing Code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Back test </a:t>
            </a:r>
          </a:p>
          <a:p>
            <a:pPr>
              <a:buClr>
                <a:schemeClr val="accent2"/>
              </a:buClr>
            </a:pPr>
            <a:r>
              <a:rPr lang="en-US" dirty="0"/>
              <a:t>Solution: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Pushing through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DEDF67-AB1A-4375-92E3-EAE1F6A07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62" y="2737750"/>
            <a:ext cx="4212484" cy="236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0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CCAC122-D114-4123-B703-11D8B33F20B5}"/>
              </a:ext>
            </a:extLst>
          </p:cNvPr>
          <p:cNvSpPr txBox="1">
            <a:spLocks/>
          </p:cNvSpPr>
          <p:nvPr/>
        </p:nvSpPr>
        <p:spPr>
          <a:xfrm>
            <a:off x="1885402" y="833088"/>
            <a:ext cx="8421196" cy="31377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534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2168</TotalTime>
  <Words>421</Words>
  <Application>Microsoft Office PowerPoint</Application>
  <PresentationFormat>Widescreen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Gill Sans SemiBold</vt:lpstr>
      <vt:lpstr>Times New Roman</vt:lpstr>
      <vt:lpstr>Office Theme</vt:lpstr>
      <vt:lpstr>QuantFin</vt:lpstr>
      <vt:lpstr>Our Project</vt:lpstr>
      <vt:lpstr>Goals </vt:lpstr>
      <vt:lpstr>Project Description </vt:lpstr>
      <vt:lpstr>Planning</vt:lpstr>
      <vt:lpstr>Agile Methods</vt:lpstr>
      <vt:lpstr>Demonstrations</vt:lpstr>
      <vt:lpstr>In 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goes here</dc:title>
  <dc:creator>Nathan Mark</dc:creator>
  <cp:lastModifiedBy>Boehnlein, Zachary</cp:lastModifiedBy>
  <cp:revision>92</cp:revision>
  <dcterms:created xsi:type="dcterms:W3CDTF">2021-02-22T18:20:46Z</dcterms:created>
  <dcterms:modified xsi:type="dcterms:W3CDTF">2021-05-04T21:30:26Z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