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6" r:id="rId1"/>
  </p:sldMasterIdLst>
  <p:sldIdLst>
    <p:sldId id="256" r:id="rId2"/>
    <p:sldId id="257" r:id="rId3"/>
    <p:sldId id="258" r:id="rId4"/>
    <p:sldId id="259" r:id="rId5"/>
    <p:sldId id="260"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68"/>
  </p:normalViewPr>
  <p:slideViewPr>
    <p:cSldViewPr snapToGrid="0" snapToObjects="1">
      <p:cViewPr varScale="1">
        <p:scale>
          <a:sx n="105" d="100"/>
          <a:sy n="105" d="100"/>
        </p:scale>
        <p:origin x="84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90B64D-0F17-EB4B-B7D4-B5EEB23E1AD0}" type="datetimeFigureOut">
              <a:rPr lang="en-US" smtClean="0"/>
              <a:t>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A9CCC810-7997-9141-BD63-124084FCB12F}" type="slidenum">
              <a:rPr lang="en-US" smtClean="0"/>
              <a:t>‹#›</a:t>
            </a:fld>
            <a:endParaRPr lang="en-US"/>
          </a:p>
        </p:txBody>
      </p:sp>
    </p:spTree>
    <p:extLst>
      <p:ext uri="{BB962C8B-B14F-4D97-AF65-F5344CB8AC3E}">
        <p14:creationId xmlns:p14="http://schemas.microsoft.com/office/powerpoint/2010/main" val="4110005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90B64D-0F17-EB4B-B7D4-B5EEB23E1AD0}" type="datetimeFigureOut">
              <a:rPr lang="en-US" smtClean="0"/>
              <a:t>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A9CCC810-7997-9141-BD63-124084FCB12F}" type="slidenum">
              <a:rPr lang="en-US" smtClean="0"/>
              <a:t>‹#›</a:t>
            </a:fld>
            <a:endParaRPr lang="en-US"/>
          </a:p>
        </p:txBody>
      </p:sp>
    </p:spTree>
    <p:extLst>
      <p:ext uri="{BB962C8B-B14F-4D97-AF65-F5344CB8AC3E}">
        <p14:creationId xmlns:p14="http://schemas.microsoft.com/office/powerpoint/2010/main" val="173644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90B64D-0F17-EB4B-B7D4-B5EEB23E1AD0}" type="datetimeFigureOut">
              <a:rPr lang="en-US" smtClean="0"/>
              <a:t>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A9CCC810-7997-9141-BD63-124084FCB12F}" type="slidenum">
              <a:rPr lang="en-US" smtClean="0"/>
              <a:t>‹#›</a:t>
            </a:fld>
            <a:endParaRPr lang="en-US"/>
          </a:p>
        </p:txBody>
      </p:sp>
    </p:spTree>
    <p:extLst>
      <p:ext uri="{BB962C8B-B14F-4D97-AF65-F5344CB8AC3E}">
        <p14:creationId xmlns:p14="http://schemas.microsoft.com/office/powerpoint/2010/main" val="3722134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90B64D-0F17-EB4B-B7D4-B5EEB23E1AD0}" type="datetimeFigureOut">
              <a:rPr lang="en-US" smtClean="0"/>
              <a:t>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A9CCC810-7997-9141-BD63-124084FCB12F}"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9621010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90B64D-0F17-EB4B-B7D4-B5EEB23E1AD0}" type="datetimeFigureOut">
              <a:rPr lang="en-US" smtClean="0"/>
              <a:t>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A9CCC810-7997-9141-BD63-124084FCB12F}" type="slidenum">
              <a:rPr lang="en-US" smtClean="0"/>
              <a:t>‹#›</a:t>
            </a:fld>
            <a:endParaRPr lang="en-US"/>
          </a:p>
        </p:txBody>
      </p:sp>
    </p:spTree>
    <p:extLst>
      <p:ext uri="{BB962C8B-B14F-4D97-AF65-F5344CB8AC3E}">
        <p14:creationId xmlns:p14="http://schemas.microsoft.com/office/powerpoint/2010/main" val="40973236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190B64D-0F17-EB4B-B7D4-B5EEB23E1AD0}" type="datetimeFigureOut">
              <a:rPr lang="en-US" smtClean="0"/>
              <a:t>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CCC810-7997-9141-BD63-124084FCB12F}" type="slidenum">
              <a:rPr lang="en-US" smtClean="0"/>
              <a:t>‹#›</a:t>
            </a:fld>
            <a:endParaRPr lang="en-US"/>
          </a:p>
        </p:txBody>
      </p:sp>
    </p:spTree>
    <p:extLst>
      <p:ext uri="{BB962C8B-B14F-4D97-AF65-F5344CB8AC3E}">
        <p14:creationId xmlns:p14="http://schemas.microsoft.com/office/powerpoint/2010/main" val="28754837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190B64D-0F17-EB4B-B7D4-B5EEB23E1AD0}" type="datetimeFigureOut">
              <a:rPr lang="en-US" smtClean="0"/>
              <a:t>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CCC810-7997-9141-BD63-124084FCB12F}" type="slidenum">
              <a:rPr lang="en-US" smtClean="0"/>
              <a:t>‹#›</a:t>
            </a:fld>
            <a:endParaRPr lang="en-US"/>
          </a:p>
        </p:txBody>
      </p:sp>
    </p:spTree>
    <p:extLst>
      <p:ext uri="{BB962C8B-B14F-4D97-AF65-F5344CB8AC3E}">
        <p14:creationId xmlns:p14="http://schemas.microsoft.com/office/powerpoint/2010/main" val="10307870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90B64D-0F17-EB4B-B7D4-B5EEB23E1AD0}" type="datetimeFigureOut">
              <a:rPr lang="en-US" smtClean="0"/>
              <a:t>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CCC810-7997-9141-BD63-124084FCB12F}" type="slidenum">
              <a:rPr lang="en-US" smtClean="0"/>
              <a:t>‹#›</a:t>
            </a:fld>
            <a:endParaRPr lang="en-US"/>
          </a:p>
        </p:txBody>
      </p:sp>
    </p:spTree>
    <p:extLst>
      <p:ext uri="{BB962C8B-B14F-4D97-AF65-F5344CB8AC3E}">
        <p14:creationId xmlns:p14="http://schemas.microsoft.com/office/powerpoint/2010/main" val="26980228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2190B64D-0F17-EB4B-B7D4-B5EEB23E1AD0}" type="datetimeFigureOut">
              <a:rPr lang="en-US" smtClean="0"/>
              <a:t>2/20/22</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A9CCC810-7997-9141-BD63-124084FCB12F}" type="slidenum">
              <a:rPr lang="en-US" smtClean="0"/>
              <a:t>‹#›</a:t>
            </a:fld>
            <a:endParaRPr lang="en-US"/>
          </a:p>
        </p:txBody>
      </p:sp>
    </p:spTree>
    <p:extLst>
      <p:ext uri="{BB962C8B-B14F-4D97-AF65-F5344CB8AC3E}">
        <p14:creationId xmlns:p14="http://schemas.microsoft.com/office/powerpoint/2010/main" val="4275624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90B64D-0F17-EB4B-B7D4-B5EEB23E1AD0}" type="datetimeFigureOut">
              <a:rPr lang="en-US" smtClean="0"/>
              <a:t>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CCC810-7997-9141-BD63-124084FCB12F}" type="slidenum">
              <a:rPr lang="en-US" smtClean="0"/>
              <a:t>‹#›</a:t>
            </a:fld>
            <a:endParaRPr lang="en-US"/>
          </a:p>
        </p:txBody>
      </p:sp>
    </p:spTree>
    <p:extLst>
      <p:ext uri="{BB962C8B-B14F-4D97-AF65-F5344CB8AC3E}">
        <p14:creationId xmlns:p14="http://schemas.microsoft.com/office/powerpoint/2010/main" val="1627820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90B64D-0F17-EB4B-B7D4-B5EEB23E1AD0}" type="datetimeFigureOut">
              <a:rPr lang="en-US" smtClean="0"/>
              <a:t>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A9CCC810-7997-9141-BD63-124084FCB12F}" type="slidenum">
              <a:rPr lang="en-US" smtClean="0"/>
              <a:t>‹#›</a:t>
            </a:fld>
            <a:endParaRPr lang="en-US"/>
          </a:p>
        </p:txBody>
      </p:sp>
    </p:spTree>
    <p:extLst>
      <p:ext uri="{BB962C8B-B14F-4D97-AF65-F5344CB8AC3E}">
        <p14:creationId xmlns:p14="http://schemas.microsoft.com/office/powerpoint/2010/main" val="4066254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90B64D-0F17-EB4B-B7D4-B5EEB23E1AD0}" type="datetimeFigureOut">
              <a:rPr lang="en-US" smtClean="0"/>
              <a:t>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CCC810-7997-9141-BD63-124084FCB12F}" type="slidenum">
              <a:rPr lang="en-US" smtClean="0"/>
              <a:t>‹#›</a:t>
            </a:fld>
            <a:endParaRPr lang="en-US"/>
          </a:p>
        </p:txBody>
      </p:sp>
    </p:spTree>
    <p:extLst>
      <p:ext uri="{BB962C8B-B14F-4D97-AF65-F5344CB8AC3E}">
        <p14:creationId xmlns:p14="http://schemas.microsoft.com/office/powerpoint/2010/main" val="4173115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90B64D-0F17-EB4B-B7D4-B5EEB23E1AD0}" type="datetimeFigureOut">
              <a:rPr lang="en-US" smtClean="0"/>
              <a:t>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CCC810-7997-9141-BD63-124084FCB12F}" type="slidenum">
              <a:rPr lang="en-US" smtClean="0"/>
              <a:t>‹#›</a:t>
            </a:fld>
            <a:endParaRPr lang="en-US"/>
          </a:p>
        </p:txBody>
      </p:sp>
    </p:spTree>
    <p:extLst>
      <p:ext uri="{BB962C8B-B14F-4D97-AF65-F5344CB8AC3E}">
        <p14:creationId xmlns:p14="http://schemas.microsoft.com/office/powerpoint/2010/main" val="2136818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90B64D-0F17-EB4B-B7D4-B5EEB23E1AD0}" type="datetimeFigureOut">
              <a:rPr lang="en-US" smtClean="0"/>
              <a:t>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CCC810-7997-9141-BD63-124084FCB12F}" type="slidenum">
              <a:rPr lang="en-US" smtClean="0"/>
              <a:t>‹#›</a:t>
            </a:fld>
            <a:endParaRPr lang="en-US"/>
          </a:p>
        </p:txBody>
      </p:sp>
    </p:spTree>
    <p:extLst>
      <p:ext uri="{BB962C8B-B14F-4D97-AF65-F5344CB8AC3E}">
        <p14:creationId xmlns:p14="http://schemas.microsoft.com/office/powerpoint/2010/main" val="232347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2190B64D-0F17-EB4B-B7D4-B5EEB23E1AD0}" type="datetimeFigureOut">
              <a:rPr lang="en-US" smtClean="0"/>
              <a:t>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CCC810-7997-9141-BD63-124084FCB12F}" type="slidenum">
              <a:rPr lang="en-US" smtClean="0"/>
              <a:t>‹#›</a:t>
            </a:fld>
            <a:endParaRPr lang="en-US"/>
          </a:p>
        </p:txBody>
      </p:sp>
    </p:spTree>
    <p:extLst>
      <p:ext uri="{BB962C8B-B14F-4D97-AF65-F5344CB8AC3E}">
        <p14:creationId xmlns:p14="http://schemas.microsoft.com/office/powerpoint/2010/main" val="4066053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90B64D-0F17-EB4B-B7D4-B5EEB23E1AD0}" type="datetimeFigureOut">
              <a:rPr lang="en-US" smtClean="0"/>
              <a:t>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CCC810-7997-9141-BD63-124084FCB12F}" type="slidenum">
              <a:rPr lang="en-US" smtClean="0"/>
              <a:t>‹#›</a:t>
            </a:fld>
            <a:endParaRPr lang="en-US"/>
          </a:p>
        </p:txBody>
      </p:sp>
    </p:spTree>
    <p:extLst>
      <p:ext uri="{BB962C8B-B14F-4D97-AF65-F5344CB8AC3E}">
        <p14:creationId xmlns:p14="http://schemas.microsoft.com/office/powerpoint/2010/main" val="100488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90B64D-0F17-EB4B-B7D4-B5EEB23E1AD0}" type="datetimeFigureOut">
              <a:rPr lang="en-US" smtClean="0"/>
              <a:t>2/20/22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9CCC810-7997-9141-BD63-124084FCB12F}" type="slidenum">
              <a:rPr lang="en-US" smtClean="0"/>
              <a:t>‹#›</a:t>
            </a:fld>
            <a:endParaRPr lang="en-US"/>
          </a:p>
        </p:txBody>
      </p:sp>
    </p:spTree>
    <p:extLst>
      <p:ext uri="{BB962C8B-B14F-4D97-AF65-F5344CB8AC3E}">
        <p14:creationId xmlns:p14="http://schemas.microsoft.com/office/powerpoint/2010/main" val="2246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190B64D-0F17-EB4B-B7D4-B5EEB23E1AD0}" type="datetimeFigureOut">
              <a:rPr lang="en-US" smtClean="0"/>
              <a:t>2/20/22</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A9CCC810-7997-9141-BD63-124084FCB12F}" type="slidenum">
              <a:rPr lang="en-US" smtClean="0"/>
              <a:t>‹#›</a:t>
            </a:fld>
            <a:endParaRPr lang="en-US"/>
          </a:p>
        </p:txBody>
      </p:sp>
    </p:spTree>
    <p:extLst>
      <p:ext uri="{BB962C8B-B14F-4D97-AF65-F5344CB8AC3E}">
        <p14:creationId xmlns:p14="http://schemas.microsoft.com/office/powerpoint/2010/main" val="3355655048"/>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A181A-2240-CF4E-B255-7EE389AB5762}"/>
              </a:ext>
            </a:extLst>
          </p:cNvPr>
          <p:cNvSpPr>
            <a:spLocks noGrp="1"/>
          </p:cNvSpPr>
          <p:nvPr>
            <p:ph type="ctrTitle"/>
          </p:nvPr>
        </p:nvSpPr>
        <p:spPr/>
        <p:txBody>
          <a:bodyPr/>
          <a:lstStyle/>
          <a:p>
            <a:r>
              <a:rPr lang="en-US" dirty="0"/>
              <a:t>Agile Presentation</a:t>
            </a:r>
          </a:p>
        </p:txBody>
      </p:sp>
      <p:sp>
        <p:nvSpPr>
          <p:cNvPr id="3" name="Subtitle 2">
            <a:extLst>
              <a:ext uri="{FF2B5EF4-FFF2-40B4-BE49-F238E27FC236}">
                <a16:creationId xmlns:a16="http://schemas.microsoft.com/office/drawing/2014/main" id="{A08F6237-2B8D-A14A-B86F-F0ED52EAE8A7}"/>
              </a:ext>
            </a:extLst>
          </p:cNvPr>
          <p:cNvSpPr>
            <a:spLocks noGrp="1"/>
          </p:cNvSpPr>
          <p:nvPr>
            <p:ph type="subTitle" idx="1"/>
          </p:nvPr>
        </p:nvSpPr>
        <p:spPr/>
        <p:txBody>
          <a:bodyPr>
            <a:normAutofit lnSpcReduction="10000"/>
          </a:bodyPr>
          <a:lstStyle/>
          <a:p>
            <a:r>
              <a:rPr lang="en-US" dirty="0"/>
              <a:t>Zachary Carper</a:t>
            </a:r>
          </a:p>
          <a:p>
            <a:r>
              <a:rPr lang="en-US" dirty="0"/>
              <a:t>20 February 2022</a:t>
            </a:r>
          </a:p>
          <a:p>
            <a:r>
              <a:rPr lang="en-US" dirty="0"/>
              <a:t>CS-250-T3648</a:t>
            </a:r>
          </a:p>
        </p:txBody>
      </p:sp>
    </p:spTree>
    <p:extLst>
      <p:ext uri="{BB962C8B-B14F-4D97-AF65-F5344CB8AC3E}">
        <p14:creationId xmlns:p14="http://schemas.microsoft.com/office/powerpoint/2010/main" val="3324223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0CAF9-51F4-C344-B797-99BADFCCFF9B}"/>
              </a:ext>
            </a:extLst>
          </p:cNvPr>
          <p:cNvSpPr>
            <a:spLocks noGrp="1"/>
          </p:cNvSpPr>
          <p:nvPr>
            <p:ph type="title"/>
          </p:nvPr>
        </p:nvSpPr>
        <p:spPr/>
        <p:txBody>
          <a:bodyPr/>
          <a:lstStyle/>
          <a:p>
            <a:r>
              <a:rPr lang="en-US" dirty="0"/>
              <a:t>What is covered?</a:t>
            </a:r>
          </a:p>
        </p:txBody>
      </p:sp>
      <p:sp>
        <p:nvSpPr>
          <p:cNvPr id="3" name="Content Placeholder 2">
            <a:extLst>
              <a:ext uri="{FF2B5EF4-FFF2-40B4-BE49-F238E27FC236}">
                <a16:creationId xmlns:a16="http://schemas.microsoft.com/office/drawing/2014/main" id="{5D7BD97F-E977-6044-8629-D86A16E9AEE1}"/>
              </a:ext>
            </a:extLst>
          </p:cNvPr>
          <p:cNvSpPr>
            <a:spLocks noGrp="1"/>
          </p:cNvSpPr>
          <p:nvPr>
            <p:ph idx="1"/>
          </p:nvPr>
        </p:nvSpPr>
        <p:spPr/>
        <p:txBody>
          <a:bodyPr>
            <a:normAutofit/>
          </a:bodyPr>
          <a:lstStyle/>
          <a:p>
            <a:r>
              <a:rPr lang="en-US" dirty="0"/>
              <a:t>Product Owner Role</a:t>
            </a:r>
          </a:p>
          <a:p>
            <a:r>
              <a:rPr lang="en-US" dirty="0"/>
              <a:t>Scrum Master Role</a:t>
            </a:r>
          </a:p>
          <a:p>
            <a:r>
              <a:rPr lang="en-US" dirty="0"/>
              <a:t>Development Role</a:t>
            </a:r>
          </a:p>
          <a:p>
            <a:r>
              <a:rPr lang="en-US" dirty="0"/>
              <a:t>Software Development Lifecycle</a:t>
            </a:r>
          </a:p>
          <a:p>
            <a:r>
              <a:rPr lang="en-US" dirty="0"/>
              <a:t>Difference between Agile and Waterfall methods</a:t>
            </a:r>
          </a:p>
          <a:p>
            <a:r>
              <a:rPr lang="en-US" dirty="0"/>
              <a:t>Factors to consider when using Agile and Waterfall methods</a:t>
            </a:r>
          </a:p>
          <a:p>
            <a:r>
              <a:rPr lang="en-US" dirty="0"/>
              <a:t>Sources</a:t>
            </a:r>
          </a:p>
          <a:p>
            <a:endParaRPr lang="en-US" dirty="0"/>
          </a:p>
          <a:p>
            <a:endParaRPr lang="en-US" dirty="0"/>
          </a:p>
        </p:txBody>
      </p:sp>
    </p:spTree>
    <p:extLst>
      <p:ext uri="{BB962C8B-B14F-4D97-AF65-F5344CB8AC3E}">
        <p14:creationId xmlns:p14="http://schemas.microsoft.com/office/powerpoint/2010/main" val="3196913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6CFB8-AB10-EC41-A756-00B77321DA25}"/>
              </a:ext>
            </a:extLst>
          </p:cNvPr>
          <p:cNvSpPr>
            <a:spLocks noGrp="1"/>
          </p:cNvSpPr>
          <p:nvPr>
            <p:ph type="title"/>
          </p:nvPr>
        </p:nvSpPr>
        <p:spPr/>
        <p:txBody>
          <a:bodyPr/>
          <a:lstStyle/>
          <a:p>
            <a:r>
              <a:rPr lang="en-US" dirty="0"/>
              <a:t>Product Owner</a:t>
            </a:r>
          </a:p>
        </p:txBody>
      </p:sp>
      <p:sp>
        <p:nvSpPr>
          <p:cNvPr id="3" name="Content Placeholder 2">
            <a:extLst>
              <a:ext uri="{FF2B5EF4-FFF2-40B4-BE49-F238E27FC236}">
                <a16:creationId xmlns:a16="http://schemas.microsoft.com/office/drawing/2014/main" id="{3485777D-6075-0D4F-A8B4-9F85BE2259E0}"/>
              </a:ext>
            </a:extLst>
          </p:cNvPr>
          <p:cNvSpPr>
            <a:spLocks noGrp="1"/>
          </p:cNvSpPr>
          <p:nvPr>
            <p:ph idx="1"/>
          </p:nvPr>
        </p:nvSpPr>
        <p:spPr/>
        <p:txBody>
          <a:bodyPr/>
          <a:lstStyle/>
          <a:p>
            <a:r>
              <a:rPr lang="en-US" dirty="0"/>
              <a:t>The product owner’s role in this process is to communicate efficiently with the development team and lay out what is needed in a clear and concise manner. [1]</a:t>
            </a:r>
          </a:p>
          <a:p>
            <a:r>
              <a:rPr lang="en-US" dirty="0"/>
              <a:t>The product owner is basically the face of the company and will be the one dealing directly with the development team. [1]</a:t>
            </a:r>
          </a:p>
          <a:p>
            <a:r>
              <a:rPr lang="en-US" dirty="0"/>
              <a:t>The product owner must take the stakeholders and companies input into consideration throughout this process to ensure all needs are being properly met. [1]</a:t>
            </a:r>
          </a:p>
        </p:txBody>
      </p:sp>
    </p:spTree>
    <p:extLst>
      <p:ext uri="{BB962C8B-B14F-4D97-AF65-F5344CB8AC3E}">
        <p14:creationId xmlns:p14="http://schemas.microsoft.com/office/powerpoint/2010/main" val="103992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4D3D6-7EE2-7146-A639-0428451015CC}"/>
              </a:ext>
            </a:extLst>
          </p:cNvPr>
          <p:cNvSpPr>
            <a:spLocks noGrp="1"/>
          </p:cNvSpPr>
          <p:nvPr>
            <p:ph type="title"/>
          </p:nvPr>
        </p:nvSpPr>
        <p:spPr/>
        <p:txBody>
          <a:bodyPr/>
          <a:lstStyle/>
          <a:p>
            <a:r>
              <a:rPr lang="en-US" dirty="0"/>
              <a:t>Scrum Master</a:t>
            </a:r>
          </a:p>
        </p:txBody>
      </p:sp>
      <p:sp>
        <p:nvSpPr>
          <p:cNvPr id="3" name="Content Placeholder 2">
            <a:extLst>
              <a:ext uri="{FF2B5EF4-FFF2-40B4-BE49-F238E27FC236}">
                <a16:creationId xmlns:a16="http://schemas.microsoft.com/office/drawing/2014/main" id="{F30D6262-3147-FB42-B4D1-0B82190F5DB7}"/>
              </a:ext>
            </a:extLst>
          </p:cNvPr>
          <p:cNvSpPr>
            <a:spLocks noGrp="1"/>
          </p:cNvSpPr>
          <p:nvPr>
            <p:ph idx="1"/>
          </p:nvPr>
        </p:nvSpPr>
        <p:spPr/>
        <p:txBody>
          <a:bodyPr/>
          <a:lstStyle/>
          <a:p>
            <a:r>
              <a:rPr lang="en-US" dirty="0"/>
              <a:t>The scrum master is the main buffer between the product owner and development team. [1]</a:t>
            </a:r>
          </a:p>
          <a:p>
            <a:r>
              <a:rPr lang="en-US" dirty="0"/>
              <a:t>The scrum master helps alleviate any issues as well as planning daily or weekly meeting with the development team and product owner to ensure everyone is on the same page throughout this development process. [1]</a:t>
            </a:r>
          </a:p>
          <a:p>
            <a:r>
              <a:rPr lang="en-US" dirty="0"/>
              <a:t>The scrum master ensures all core values are met, everyone stays on track, and that no outside issues negate the progress of the developmental team. [1]</a:t>
            </a:r>
          </a:p>
        </p:txBody>
      </p:sp>
    </p:spTree>
    <p:extLst>
      <p:ext uri="{BB962C8B-B14F-4D97-AF65-F5344CB8AC3E}">
        <p14:creationId xmlns:p14="http://schemas.microsoft.com/office/powerpoint/2010/main" val="2132655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9F18A-C3B6-6F45-B33C-79A900892C17}"/>
              </a:ext>
            </a:extLst>
          </p:cNvPr>
          <p:cNvSpPr>
            <a:spLocks noGrp="1"/>
          </p:cNvSpPr>
          <p:nvPr>
            <p:ph type="title"/>
          </p:nvPr>
        </p:nvSpPr>
        <p:spPr/>
        <p:txBody>
          <a:bodyPr/>
          <a:lstStyle/>
          <a:p>
            <a:r>
              <a:rPr lang="en-US" dirty="0"/>
              <a:t>Development Team</a:t>
            </a:r>
          </a:p>
        </p:txBody>
      </p:sp>
      <p:sp>
        <p:nvSpPr>
          <p:cNvPr id="3" name="Content Placeholder 2">
            <a:extLst>
              <a:ext uri="{FF2B5EF4-FFF2-40B4-BE49-F238E27FC236}">
                <a16:creationId xmlns:a16="http://schemas.microsoft.com/office/drawing/2014/main" id="{B51FD76C-EAE6-AA40-859D-4B1453350CB0}"/>
              </a:ext>
            </a:extLst>
          </p:cNvPr>
          <p:cNvSpPr>
            <a:spLocks noGrp="1"/>
          </p:cNvSpPr>
          <p:nvPr>
            <p:ph idx="1"/>
          </p:nvPr>
        </p:nvSpPr>
        <p:spPr/>
        <p:txBody>
          <a:bodyPr>
            <a:normAutofit fontScale="92500" lnSpcReduction="10000"/>
          </a:bodyPr>
          <a:lstStyle/>
          <a:p>
            <a:r>
              <a:rPr lang="en-US" dirty="0"/>
              <a:t>The development team consists of developers and testers that are the heart of the entire project. [1]</a:t>
            </a:r>
          </a:p>
          <a:p>
            <a:r>
              <a:rPr lang="en-US" dirty="0"/>
              <a:t>The developer will constantly build the project and stay in communication, providing full transparency of any issues throughout the project. [1]</a:t>
            </a:r>
          </a:p>
          <a:p>
            <a:r>
              <a:rPr lang="en-US" dirty="0"/>
              <a:t>The tester throughout the project will provide in-depth testing to alleviate any issues that may arise before competition of this project and it returning to the product owner and their company. [1]</a:t>
            </a:r>
          </a:p>
          <a:p>
            <a:r>
              <a:rPr lang="en-US" dirty="0"/>
              <a:t>Both parties will partake in the meetings held by the scrum master to answer and questions as well as bringing up any problems that are ongoing and different approaches that may be better take. [1]</a:t>
            </a:r>
          </a:p>
        </p:txBody>
      </p:sp>
    </p:spTree>
    <p:extLst>
      <p:ext uri="{BB962C8B-B14F-4D97-AF65-F5344CB8AC3E}">
        <p14:creationId xmlns:p14="http://schemas.microsoft.com/office/powerpoint/2010/main" val="2273853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D75DC-EF2F-564C-A738-1AD2A14745F7}"/>
              </a:ext>
            </a:extLst>
          </p:cNvPr>
          <p:cNvSpPr>
            <a:spLocks noGrp="1"/>
          </p:cNvSpPr>
          <p:nvPr>
            <p:ph type="title"/>
          </p:nvPr>
        </p:nvSpPr>
        <p:spPr/>
        <p:txBody>
          <a:bodyPr/>
          <a:lstStyle/>
          <a:p>
            <a:r>
              <a:rPr lang="en-US" dirty="0"/>
              <a:t>Software Development Lifecycle</a:t>
            </a:r>
          </a:p>
        </p:txBody>
      </p:sp>
      <p:sp>
        <p:nvSpPr>
          <p:cNvPr id="3" name="Content Placeholder 2">
            <a:extLst>
              <a:ext uri="{FF2B5EF4-FFF2-40B4-BE49-F238E27FC236}">
                <a16:creationId xmlns:a16="http://schemas.microsoft.com/office/drawing/2014/main" id="{8DEC1E50-6415-1143-A884-93D7D96505F8}"/>
              </a:ext>
            </a:extLst>
          </p:cNvPr>
          <p:cNvSpPr>
            <a:spLocks noGrp="1"/>
          </p:cNvSpPr>
          <p:nvPr>
            <p:ph idx="1"/>
          </p:nvPr>
        </p:nvSpPr>
        <p:spPr/>
        <p:txBody>
          <a:bodyPr>
            <a:normAutofit fontScale="92500"/>
          </a:bodyPr>
          <a:lstStyle/>
          <a:p>
            <a:r>
              <a:rPr lang="en-US" dirty="0"/>
              <a:t>Using the SDLC (software development lifecycle) in the agile environment is usually broken up in to 2-to-4-week sections. [2]</a:t>
            </a:r>
          </a:p>
          <a:p>
            <a:r>
              <a:rPr lang="en-US" dirty="0"/>
              <a:t>The agile method allows for full transparency throughout the entire lifecycle and focuses on the ability to achieve certain goals. [2]</a:t>
            </a:r>
          </a:p>
          <a:p>
            <a:r>
              <a:rPr lang="en-US" dirty="0"/>
              <a:t>The fast pace of an agile environment allows for deadlines to be hit in a timely manner, sometimes ahead of schedule allowing for a buffer zone for the product owner to really access the product before taking it. [2]</a:t>
            </a:r>
          </a:p>
          <a:p>
            <a:r>
              <a:rPr lang="en-US" dirty="0"/>
              <a:t>This pace also allows room for constant changes to be made throughout the process and is more open to last second changes. [2]</a:t>
            </a:r>
          </a:p>
        </p:txBody>
      </p:sp>
    </p:spTree>
    <p:extLst>
      <p:ext uri="{BB962C8B-B14F-4D97-AF65-F5344CB8AC3E}">
        <p14:creationId xmlns:p14="http://schemas.microsoft.com/office/powerpoint/2010/main" val="4011742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DCA84-1FF1-4646-82AF-5EC09E31BB5D}"/>
              </a:ext>
            </a:extLst>
          </p:cNvPr>
          <p:cNvSpPr>
            <a:spLocks noGrp="1"/>
          </p:cNvSpPr>
          <p:nvPr>
            <p:ph type="title"/>
          </p:nvPr>
        </p:nvSpPr>
        <p:spPr/>
        <p:txBody>
          <a:bodyPr>
            <a:normAutofit/>
          </a:bodyPr>
          <a:lstStyle/>
          <a:p>
            <a:r>
              <a:rPr lang="en-US" dirty="0"/>
              <a:t>Difference between Agile and Waterfall methods</a:t>
            </a:r>
          </a:p>
        </p:txBody>
      </p:sp>
      <p:sp>
        <p:nvSpPr>
          <p:cNvPr id="3" name="Content Placeholder 2">
            <a:extLst>
              <a:ext uri="{FF2B5EF4-FFF2-40B4-BE49-F238E27FC236}">
                <a16:creationId xmlns:a16="http://schemas.microsoft.com/office/drawing/2014/main" id="{3B48D57E-2877-BF45-81C4-67E25E57B886}"/>
              </a:ext>
            </a:extLst>
          </p:cNvPr>
          <p:cNvSpPr>
            <a:spLocks noGrp="1"/>
          </p:cNvSpPr>
          <p:nvPr>
            <p:ph idx="1"/>
          </p:nvPr>
        </p:nvSpPr>
        <p:spPr/>
        <p:txBody>
          <a:bodyPr>
            <a:normAutofit lnSpcReduction="10000"/>
          </a:bodyPr>
          <a:lstStyle/>
          <a:p>
            <a:r>
              <a:rPr lang="en-US" dirty="0"/>
              <a:t>The key difference between Agile and Waterfall are the main goals they have. Waterfall focuses on the product completion whereas Agile focuses on those 2-to-4-week iterations of progress. [3]</a:t>
            </a:r>
          </a:p>
          <a:p>
            <a:r>
              <a:rPr lang="en-US" dirty="0"/>
              <a:t>This may not sound significant, but it is. Utilizing Agile allows you to make changes throughout the process and gives a more versatile approach in comparison to Waterfall. [3]</a:t>
            </a:r>
          </a:p>
          <a:p>
            <a:r>
              <a:rPr lang="en-US" dirty="0"/>
              <a:t>The waterfall method is mainly focused on what you provide from the start and then they just focus on finishing it. There is not room for adjustments during the waterfall process which could be detrimental if last second ideas or sustains come to light. [3]</a:t>
            </a:r>
          </a:p>
        </p:txBody>
      </p:sp>
    </p:spTree>
    <p:extLst>
      <p:ext uri="{BB962C8B-B14F-4D97-AF65-F5344CB8AC3E}">
        <p14:creationId xmlns:p14="http://schemas.microsoft.com/office/powerpoint/2010/main" val="4264651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96E8C-FD8C-AD49-842D-83D0C87E223F}"/>
              </a:ext>
            </a:extLst>
          </p:cNvPr>
          <p:cNvSpPr>
            <a:spLocks noGrp="1"/>
          </p:cNvSpPr>
          <p:nvPr>
            <p:ph type="title"/>
          </p:nvPr>
        </p:nvSpPr>
        <p:spPr/>
        <p:txBody>
          <a:bodyPr>
            <a:normAutofit/>
          </a:bodyPr>
          <a:lstStyle/>
          <a:p>
            <a:r>
              <a:rPr lang="en-US" dirty="0"/>
              <a:t>Factors to consider when using Agile and Waterfall methods</a:t>
            </a:r>
          </a:p>
        </p:txBody>
      </p:sp>
      <p:sp>
        <p:nvSpPr>
          <p:cNvPr id="3" name="Content Placeholder 2">
            <a:extLst>
              <a:ext uri="{FF2B5EF4-FFF2-40B4-BE49-F238E27FC236}">
                <a16:creationId xmlns:a16="http://schemas.microsoft.com/office/drawing/2014/main" id="{F1DEED1C-3F6A-C346-8DB7-14C89E37A02F}"/>
              </a:ext>
            </a:extLst>
          </p:cNvPr>
          <p:cNvSpPr>
            <a:spLocks noGrp="1"/>
          </p:cNvSpPr>
          <p:nvPr>
            <p:ph idx="1"/>
          </p:nvPr>
        </p:nvSpPr>
        <p:spPr/>
        <p:txBody>
          <a:bodyPr>
            <a:normAutofit lnSpcReduction="10000"/>
          </a:bodyPr>
          <a:lstStyle/>
          <a:p>
            <a:r>
              <a:rPr lang="en-US" dirty="0"/>
              <a:t>A major factor to consider when comparing Agile and Waterfall is that only 8% of Agile projects fail in comparison to the 21% fail rate of waterfall projects. [3]</a:t>
            </a:r>
          </a:p>
          <a:p>
            <a:r>
              <a:rPr lang="en-US" dirty="0"/>
              <a:t>Agile will provide more transparency and communication throughout the process than Waterfall. [3]</a:t>
            </a:r>
          </a:p>
          <a:p>
            <a:r>
              <a:rPr lang="en-US" dirty="0"/>
              <a:t>Agile keeps the same team throughout the process unlike the waterfall method. [3]</a:t>
            </a:r>
          </a:p>
          <a:p>
            <a:r>
              <a:rPr lang="en-US" dirty="0"/>
              <a:t>Agile has a shared responsibility between members unlike Waterfall which is top-down which could be a good or bad thing depending on the team. [3]</a:t>
            </a:r>
          </a:p>
        </p:txBody>
      </p:sp>
    </p:spTree>
    <p:extLst>
      <p:ext uri="{BB962C8B-B14F-4D97-AF65-F5344CB8AC3E}">
        <p14:creationId xmlns:p14="http://schemas.microsoft.com/office/powerpoint/2010/main" val="387303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2AD61-C83C-8143-BDBE-1F6A8C2735FB}"/>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9C915B0B-36CA-3C4D-A501-2913D614BDB7}"/>
              </a:ext>
            </a:extLst>
          </p:cNvPr>
          <p:cNvSpPr>
            <a:spLocks noGrp="1"/>
          </p:cNvSpPr>
          <p:nvPr>
            <p:ph idx="1"/>
          </p:nvPr>
        </p:nvSpPr>
        <p:spPr/>
        <p:txBody>
          <a:bodyPr>
            <a:normAutofit lnSpcReduction="10000"/>
          </a:bodyPr>
          <a:lstStyle/>
          <a:p>
            <a:pPr marL="457200" indent="-457200">
              <a:buFont typeface="+mj-lt"/>
              <a:buAutoNum type="arabicPeriod"/>
            </a:pPr>
            <a:r>
              <a:rPr lang="en-US" dirty="0"/>
              <a:t>Atlassian. (n.d.). </a:t>
            </a:r>
            <a:r>
              <a:rPr lang="en-US" i="1" dirty="0"/>
              <a:t>Agile Scrum roles</a:t>
            </a:r>
            <a:r>
              <a:rPr lang="en-US" dirty="0"/>
              <a:t>. Atlassian. Retrieved February 20, 2022, from https://</a:t>
            </a:r>
            <a:r>
              <a:rPr lang="en-US" dirty="0" err="1"/>
              <a:t>www.atlassian.com</a:t>
            </a:r>
            <a:r>
              <a:rPr lang="en-US" dirty="0"/>
              <a:t>/agile/scrum/roles </a:t>
            </a:r>
          </a:p>
          <a:p>
            <a:pPr marL="457200" indent="-457200">
              <a:buFont typeface="+mj-lt"/>
              <a:buAutoNum type="arabicPeriod"/>
            </a:pPr>
            <a:r>
              <a:rPr lang="en-US" dirty="0"/>
              <a:t>Santos, J. M. D. (2022, February 7). Agile vs. Waterfall: Software Development Methodologies. Project. Retrieved February 20, 2022, from https://project-</a:t>
            </a:r>
            <a:r>
              <a:rPr lang="en-US" dirty="0" err="1"/>
              <a:t>management.com</a:t>
            </a:r>
            <a:r>
              <a:rPr lang="en-US" dirty="0"/>
              <a:t>/agile-vs-waterfall/ </a:t>
            </a:r>
          </a:p>
          <a:p>
            <a:pPr marL="457200" indent="-457200">
              <a:buFont typeface="+mj-lt"/>
              <a:buAutoNum type="arabicPeriod"/>
            </a:pPr>
            <a:r>
              <a:rPr lang="en-US" i="1" dirty="0"/>
              <a:t>What is the agile SDLC? Beginner's Guide</a:t>
            </a:r>
            <a:r>
              <a:rPr lang="en-US" dirty="0"/>
              <a:t>. </a:t>
            </a:r>
            <a:r>
              <a:rPr lang="en-US" dirty="0" err="1"/>
              <a:t>monday.com</a:t>
            </a:r>
            <a:r>
              <a:rPr lang="en-US" dirty="0"/>
              <a:t> Blog. (2022, February 7). Retrieved February 20, 2022, from https://</a:t>
            </a:r>
            <a:r>
              <a:rPr lang="en-US" dirty="0" err="1"/>
              <a:t>monday.com</a:t>
            </a:r>
            <a:r>
              <a:rPr lang="en-US" dirty="0"/>
              <a:t>/blog/</a:t>
            </a:r>
            <a:r>
              <a:rPr lang="en-US" dirty="0" err="1"/>
              <a:t>rnd</a:t>
            </a:r>
            <a:r>
              <a:rPr lang="en-US" dirty="0"/>
              <a:t>/agile-</a:t>
            </a:r>
            <a:r>
              <a:rPr lang="en-US" dirty="0" err="1"/>
              <a:t>sdlc</a:t>
            </a:r>
            <a:r>
              <a:rPr lang="en-US" dirty="0"/>
              <a:t>/ </a:t>
            </a:r>
          </a:p>
          <a:p>
            <a:pPr marL="457200" indent="-457200">
              <a:buFont typeface="+mj-lt"/>
              <a:buAutoNum type="arabicPeriod"/>
            </a:pP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3184032247"/>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{D95D06FE-77E7-9846-A8C0-B5F26D4C4EE7}tf10001057</Template>
  <TotalTime>76</TotalTime>
  <Words>791</Words>
  <Application>Microsoft Macintosh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Trebuchet MS</vt:lpstr>
      <vt:lpstr>Berlin</vt:lpstr>
      <vt:lpstr>Agile Presentation</vt:lpstr>
      <vt:lpstr>What is covered?</vt:lpstr>
      <vt:lpstr>Product Owner</vt:lpstr>
      <vt:lpstr>Scrum Master</vt:lpstr>
      <vt:lpstr>Development Team</vt:lpstr>
      <vt:lpstr>Software Development Lifecycle</vt:lpstr>
      <vt:lpstr>Difference between Agile and Waterfall methods</vt:lpstr>
      <vt:lpstr>Factors to consider when using Agile and Waterfall methods</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Presentation</dc:title>
  <dc:creator>Carper, Zachary</dc:creator>
  <cp:lastModifiedBy>Carper, Zachary</cp:lastModifiedBy>
  <cp:revision>5</cp:revision>
  <dcterms:created xsi:type="dcterms:W3CDTF">2022-02-20T16:58:21Z</dcterms:created>
  <dcterms:modified xsi:type="dcterms:W3CDTF">2022-02-20T18:14:40Z</dcterms:modified>
</cp:coreProperties>
</file>