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5143500" cx="9144000"/>
  <p:notesSz cx="6858000" cy="9144000"/>
  <p:embeddedFontLst>
    <p:embeddedFont>
      <p:font typeface="Ubuntu"/>
      <p:regular r:id="rId46"/>
      <p:bold r:id="rId47"/>
      <p:italic r:id="rId48"/>
      <p:boldItalic r:id="rId49"/>
    </p:embeddedFont>
    <p:embeddedFont>
      <p:font typeface="Economica"/>
      <p:regular r:id="rId50"/>
      <p:bold r:id="rId51"/>
      <p:italic r:id="rId52"/>
      <p:boldItalic r:id="rId53"/>
    </p:embeddedFont>
    <p:embeddedFont>
      <p:font typeface="Roboto"/>
      <p:regular r:id="rId54"/>
      <p:bold r:id="rId55"/>
      <p:italic r:id="rId56"/>
      <p:boldItalic r:id="rId57"/>
    </p:embeddedFont>
    <p:embeddedFont>
      <p:font typeface="Open Sans"/>
      <p:regular r:id="rId58"/>
      <p:bold r:id="rId59"/>
      <p:italic r:id="rId60"/>
      <p:boldItalic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Ubuntu-regular.fntdata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Ubuntu-italic.fntdata"/><Relationship Id="rId47" Type="http://schemas.openxmlformats.org/officeDocument/2006/relationships/font" Target="fonts/Ubuntu-bold.fntdata"/><Relationship Id="rId49" Type="http://schemas.openxmlformats.org/officeDocument/2006/relationships/font" Target="fonts/Ubuntu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1" Type="http://schemas.openxmlformats.org/officeDocument/2006/relationships/font" Target="fonts/OpenSans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OpenSans-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Economica-bold.fntdata"/><Relationship Id="rId50" Type="http://schemas.openxmlformats.org/officeDocument/2006/relationships/font" Target="fonts/Economica-regular.fntdata"/><Relationship Id="rId53" Type="http://schemas.openxmlformats.org/officeDocument/2006/relationships/font" Target="fonts/Economica-boldItalic.fntdata"/><Relationship Id="rId52" Type="http://schemas.openxmlformats.org/officeDocument/2006/relationships/font" Target="fonts/Economica-italic.fntdata"/><Relationship Id="rId11" Type="http://schemas.openxmlformats.org/officeDocument/2006/relationships/slide" Target="slides/slide6.xml"/><Relationship Id="rId55" Type="http://schemas.openxmlformats.org/officeDocument/2006/relationships/font" Target="fonts/Roboto-bold.fntdata"/><Relationship Id="rId10" Type="http://schemas.openxmlformats.org/officeDocument/2006/relationships/slide" Target="slides/slide5.xml"/><Relationship Id="rId54" Type="http://schemas.openxmlformats.org/officeDocument/2006/relationships/font" Target="fonts/Roboto-regular.fntdata"/><Relationship Id="rId13" Type="http://schemas.openxmlformats.org/officeDocument/2006/relationships/slide" Target="slides/slide8.xml"/><Relationship Id="rId57" Type="http://schemas.openxmlformats.org/officeDocument/2006/relationships/font" Target="fonts/Roboto-boldItalic.fntdata"/><Relationship Id="rId12" Type="http://schemas.openxmlformats.org/officeDocument/2006/relationships/slide" Target="slides/slide7.xml"/><Relationship Id="rId56" Type="http://schemas.openxmlformats.org/officeDocument/2006/relationships/font" Target="fonts/Roboto-italic.fntdata"/><Relationship Id="rId15" Type="http://schemas.openxmlformats.org/officeDocument/2006/relationships/slide" Target="slides/slide10.xml"/><Relationship Id="rId59" Type="http://schemas.openxmlformats.org/officeDocument/2006/relationships/font" Target="fonts/OpenSans-bold.fntdata"/><Relationship Id="rId14" Type="http://schemas.openxmlformats.org/officeDocument/2006/relationships/slide" Target="slides/slide9.xml"/><Relationship Id="rId58" Type="http://schemas.openxmlformats.org/officeDocument/2006/relationships/font" Target="fonts/OpenSans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e9c6e694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de9c6e694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bbe1660be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dbbe1660b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bbe1660b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bbe1660b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bbe1660be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bbe1660be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bbe1660be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dbbe1660b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bbe1660b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dbbe1660b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dbbe1660b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dbbe1660b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ed84ad05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ed84ad05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ed84ad05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ed84ad05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ed84ad05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ded84ad05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e9c6e69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de9c6e69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ed84ad05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ded84ad05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ed84ad05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ded84ad05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ed84ad05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ded84ad05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dbbe1660b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dbbe1660b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dbbe1660b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dbbe1660b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ecf75392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decf75392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dbbe1660b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dbbe1660b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decf75392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decf75392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decf75392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decf75392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decf75392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decf75392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bbe1660b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bbe1660b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decf75392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decf75392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dbbe1660b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dbbe1660b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dbbe1660b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dbbe1660b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bc90c2dd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dbc90c2dd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dbc90c2dde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dbc90c2dde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dbc90c2dde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dbc90c2dde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dbbe1660b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dbbe1660b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de9c6e6945_0_10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de9c6e6945_0_10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dbbe1660b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dbbe1660b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de9c6e6945_0_10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de9c6e6945_0_10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e9c6e694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e9c6e694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dec4d795e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dec4d795e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bbe1660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bbe1660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e9c6e694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e9c6e694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bbe1660b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bbe1660b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e9c6e694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e9c6e694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ecf75392e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ecf75392e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Relationship Id="rId4" Type="http://schemas.openxmlformats.org/officeDocument/2006/relationships/image" Target="../media/image4.png"/><Relationship Id="rId5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5.png"/><Relationship Id="rId4" Type="http://schemas.openxmlformats.org/officeDocument/2006/relationships/image" Target="../media/image2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18.png"/><Relationship Id="rId6" Type="http://schemas.openxmlformats.org/officeDocument/2006/relationships/image" Target="../media/image2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5.png"/><Relationship Id="rId4" Type="http://schemas.openxmlformats.org/officeDocument/2006/relationships/image" Target="../media/image2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owid/covid-19-data/tree/master/public/data/vaccinations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github.com/owid/covid-19-data/tree/master/public/data/vaccinations" TargetMode="External"/><Relationship Id="rId4" Type="http://schemas.openxmlformats.org/officeDocument/2006/relationships/hyperlink" Target="https://coronavirus.jhu.edu/map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355150" y="464550"/>
            <a:ext cx="4399200" cy="1157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8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Investigating COVID Vaccination Data</a:t>
            </a:r>
            <a:endParaRPr sz="358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113775" y="3690375"/>
            <a:ext cx="3789900" cy="7926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62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DCSI 521 Final Project Presentation</a:t>
            </a:r>
            <a:endParaRPr sz="162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62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62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Group 4: Zach Carlson, Julie Scheffler, </a:t>
            </a:r>
            <a:endParaRPr sz="162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62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Srijan Pandey, Fernando Ramirez</a:t>
            </a:r>
            <a:endParaRPr sz="162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Red States v. Blue States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b="1" lang="en">
                <a:latin typeface="Ubuntu"/>
                <a:ea typeface="Ubuntu"/>
                <a:cs typeface="Ubuntu"/>
                <a:sym typeface="Ubuntu"/>
              </a:rPr>
              <a:t>Hypothesis: 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 Considering how COVID and its vaccine have been politicized, do red (i.e. Republican) states have different vaccinate rates compared to blue (i.e. Democratic states?)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Combined the OWID data and M.I.T. election data.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Gave each state a </a:t>
            </a:r>
            <a:r>
              <a:rPr b="1" lang="en">
                <a:latin typeface="Ubuntu"/>
                <a:ea typeface="Ubuntu"/>
                <a:cs typeface="Ubuntu"/>
                <a:sym typeface="Ubuntu"/>
              </a:rPr>
              <a:t>political metric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Adjusted metric using weights.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Political Metric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b="1" lang="en">
                <a:latin typeface="Ubuntu"/>
                <a:ea typeface="Ubuntu"/>
                <a:cs typeface="Ubuntu"/>
                <a:sym typeface="Ubuntu"/>
              </a:rPr>
              <a:t>Problem:  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cannot sort each state based off last 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election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, considering there were swing states.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b="1" lang="en">
                <a:latin typeface="Ubuntu"/>
                <a:ea typeface="Ubuntu"/>
                <a:cs typeface="Ubuntu"/>
                <a:sym typeface="Ubuntu"/>
              </a:rPr>
              <a:t>Solution: 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Utilize historical election data to accurately sort states.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Gave each state a score based off the election results from 1976-2020.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If state voted majority Democratic -&gt; added a -1 to metric.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If state voted majority Republican -&gt; added a 1 to metric.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If a state was greater than 0, it mostly voted Republican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If a state was less than 0, it mostly voted Democratic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Political Metric, Optimized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b="1" lang="en">
                <a:latin typeface="Ubuntu"/>
                <a:ea typeface="Ubuntu"/>
                <a:cs typeface="Ubuntu"/>
                <a:sym typeface="Ubuntu"/>
              </a:rPr>
              <a:t>Problem: 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The political metric equation equally values the 1976 results to 2020, making California a neutral state, when it is in fact very blue.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b="1" lang="en">
                <a:latin typeface="Ubuntu"/>
                <a:ea typeface="Ubuntu"/>
                <a:cs typeface="Ubuntu"/>
                <a:sym typeface="Ubuntu"/>
              </a:rPr>
              <a:t>Solution: 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apply weights to each election year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Applied weights ranging from 0.01 (for 1976) to 1 (for 2020) to prioritize more recent elections over old 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elections.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Results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225225"/>
            <a:ext cx="4260300" cy="32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Using a scatter plot, a negative trend is shown where the higher the political metric (i.e. the more historically red), the lower the vaccinate rate.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2188" y="864275"/>
            <a:ext cx="3705225" cy="37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Results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1225225"/>
            <a:ext cx="4260300" cy="32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Simplified version of scatter plot, data for June 1st, 2021.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Democratic States had political metric &lt; 0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Republican States had political metric &gt; 0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b="1" lang="en">
                <a:latin typeface="Ubuntu"/>
                <a:ea typeface="Ubuntu"/>
                <a:cs typeface="Ubuntu"/>
                <a:sym typeface="Ubuntu"/>
              </a:rPr>
              <a:t>Using an independent two-sided t-test, the p-value &lt; 10</a:t>
            </a:r>
            <a:r>
              <a:rPr b="1" baseline="30000" lang="en">
                <a:latin typeface="Ubuntu"/>
                <a:ea typeface="Ubuntu"/>
                <a:cs typeface="Ubuntu"/>
                <a:sym typeface="Ubuntu"/>
              </a:rPr>
              <a:t>-13</a:t>
            </a:r>
            <a:endParaRPr b="1" baseline="300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5300" y="762000"/>
            <a:ext cx="4057650" cy="3619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4" name="Google Shape;144;p26"/>
          <p:cNvCxnSpPr/>
          <p:nvPr/>
        </p:nvCxnSpPr>
        <p:spPr>
          <a:xfrm flipH="1" rot="10800000">
            <a:off x="5938475" y="1047025"/>
            <a:ext cx="1699500" cy="9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" name="Google Shape;145;p26"/>
          <p:cNvSpPr txBox="1"/>
          <p:nvPr/>
        </p:nvSpPr>
        <p:spPr>
          <a:xfrm>
            <a:off x="6445300" y="1056025"/>
            <a:ext cx="524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****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AGENDA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Char char="●"/>
            </a:pPr>
            <a:r>
              <a:rPr lang="en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Project Overview</a:t>
            </a:r>
            <a:endParaRPr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Char char="●"/>
            </a:pPr>
            <a:r>
              <a:rPr lang="en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COVID Overview</a:t>
            </a:r>
            <a:endParaRPr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Char char="●"/>
            </a:pPr>
            <a:r>
              <a:rPr lang="en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Overview of Data Used</a:t>
            </a:r>
            <a:endParaRPr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Data Analysis: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</a:pPr>
            <a:r>
              <a:rPr lang="en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Red States v. Blue States</a:t>
            </a:r>
            <a:endParaRPr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Partial v. Fully Vaccinated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</a:pPr>
            <a:r>
              <a:rPr lang="en">
                <a:solidFill>
                  <a:schemeClr val="dk2"/>
                </a:solidFill>
                <a:highlight>
                  <a:schemeClr val="lt1"/>
                </a:highlight>
                <a:latin typeface="Ubuntu"/>
                <a:ea typeface="Ubuntu"/>
                <a:cs typeface="Ubuntu"/>
                <a:sym typeface="Ubuntu"/>
              </a:rPr>
              <a:t>Election Trends</a:t>
            </a:r>
            <a:endParaRPr>
              <a:solidFill>
                <a:schemeClr val="dk2"/>
              </a:solidFill>
              <a:highlight>
                <a:schemeClr val="lt1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</a:pPr>
            <a:r>
              <a:rPr lang="en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Manufacturer Data</a:t>
            </a:r>
            <a:endParaRPr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Char char="●"/>
            </a:pPr>
            <a:r>
              <a:rPr lang="en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Known Limitations of Project</a:t>
            </a:r>
            <a:endParaRPr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Char char="●"/>
            </a:pPr>
            <a:r>
              <a:rPr lang="en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Potential Future Development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Partially v. Fully Vaccinated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b="1" lang="en">
                <a:latin typeface="Ubuntu"/>
                <a:ea typeface="Ubuntu"/>
                <a:cs typeface="Ubuntu"/>
                <a:sym typeface="Ubuntu"/>
              </a:rPr>
              <a:t>Hypothesis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: People are skipping the second vaccine dose.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Combined the US Vaccination Data and the Manufacturer Data 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Doses vs. Fully Vaccinated - Raw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63" name="Google Shape;16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47100"/>
            <a:ext cx="8839198" cy="39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Doses vs. Fully - Trend Lines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69" name="Google Shape;16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47100"/>
            <a:ext cx="8839199" cy="3976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Doses vs. Fully - Trend Lines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5" name="Google Shape;175;p31"/>
          <p:cNvSpPr txBox="1"/>
          <p:nvPr/>
        </p:nvSpPr>
        <p:spPr>
          <a:xfrm>
            <a:off x="523550" y="1294725"/>
            <a:ext cx="79170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Slope of Daily Vaccination Doses: 9703.230414800968</a:t>
            </a:r>
            <a:endParaRPr sz="16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Slope of Daily Fully Vaccinated Rate: 4992.953679285366</a:t>
            </a:r>
            <a:endParaRPr sz="16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Percent Fully/Daily: 0.5145661254904644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" name="Google Shape;176;p31"/>
          <p:cNvSpPr txBox="1"/>
          <p:nvPr/>
        </p:nvSpPr>
        <p:spPr>
          <a:xfrm>
            <a:off x="650900" y="2405500"/>
            <a:ext cx="8016000" cy="18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Char char="●"/>
            </a:pP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Expectation for perfect dosage distribution would be perfect 50%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Char char="●"/>
            </a:pP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Factors that would affect this simple calculation: 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Not all vaccines given out, require two doses</a:t>
            </a:r>
            <a:endParaRPr sz="16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time required between the two doses is always the same</a:t>
            </a:r>
            <a:endParaRPr sz="16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Assumes no person skipped the second shot</a:t>
            </a:r>
            <a:endParaRPr sz="16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AGENDA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Project Overview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COVID Overview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Overview of Data Used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Data Analysis: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Red States v. Blue States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Partial v. Fully Vaccinated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</a:pPr>
            <a:r>
              <a:rPr lang="en">
                <a:highlight>
                  <a:schemeClr val="lt1"/>
                </a:highlight>
                <a:latin typeface="Ubuntu"/>
                <a:ea typeface="Ubuntu"/>
                <a:cs typeface="Ubuntu"/>
                <a:sym typeface="Ubuntu"/>
              </a:rPr>
              <a:t>Election Trends</a:t>
            </a:r>
            <a:endParaRPr>
              <a:highlight>
                <a:schemeClr val="lt1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Manufacturer Data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Known Limitations of Project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Potential Future Development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Simple Math - 2 Dose Vaccines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82" name="Google Shape;18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1325" y="2212300"/>
            <a:ext cx="6921326" cy="251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2"/>
          <p:cNvSpPr txBox="1"/>
          <p:nvPr/>
        </p:nvSpPr>
        <p:spPr>
          <a:xfrm>
            <a:off x="523550" y="1266425"/>
            <a:ext cx="8199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Combining Manufacturing Data and US Vaccination Data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Subtraction of total predicted vaccine - actual fully vaccinated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4" name="Google Shape;184;p32"/>
          <p:cNvSpPr txBox="1"/>
          <p:nvPr/>
        </p:nvSpPr>
        <p:spPr>
          <a:xfrm>
            <a:off x="1100150" y="4520900"/>
            <a:ext cx="7046700" cy="4002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April CDC paper says approximately 8% of 2nd doses missed.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Refining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90" name="Google Shape;190;p33"/>
          <p:cNvSpPr txBox="1"/>
          <p:nvPr/>
        </p:nvSpPr>
        <p:spPr>
          <a:xfrm>
            <a:off x="636750" y="1287650"/>
            <a:ext cx="7931100" cy="3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Char char="●"/>
            </a:pP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Actions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Char char="○"/>
            </a:pP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Removing J&amp;J vaccinations because single dose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Char char="○"/>
            </a:pP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Predicting 2nd dose date using known number of days between doses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Char char="■"/>
            </a:pP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Using 2nd dose date to predict expected number of vaccinations on which day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Char char="○"/>
            </a:pP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Removing data from beginning that is not totally accounted for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Char char="●"/>
            </a:pP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Problems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Char char="○"/>
            </a:pP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The dose numbers and dates were not lining up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Char char="○"/>
            </a:pP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There was a obvious delay in the data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Open Sans"/>
                <a:ea typeface="Open Sans"/>
                <a:cs typeface="Open Sans"/>
                <a:sym typeface="Open Sans"/>
              </a:rPr>
              <a:t>Could not </a:t>
            </a:r>
            <a:r>
              <a:rPr b="1" lang="en" sz="1700">
                <a:latin typeface="Open Sans"/>
                <a:ea typeface="Open Sans"/>
                <a:cs typeface="Open Sans"/>
                <a:sym typeface="Open Sans"/>
              </a:rPr>
              <a:t>pursue</a:t>
            </a:r>
            <a:r>
              <a:rPr b="1" lang="en" sz="1700">
                <a:latin typeface="Open Sans"/>
                <a:ea typeface="Open Sans"/>
                <a:cs typeface="Open Sans"/>
                <a:sym typeface="Open Sans"/>
              </a:rPr>
              <a:t> further without more data. </a:t>
            </a:r>
            <a:endParaRPr b="1" sz="17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Evidence of Problem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96" name="Google Shape;19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32950"/>
            <a:ext cx="8839200" cy="39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4"/>
          <p:cNvSpPr txBox="1"/>
          <p:nvPr/>
        </p:nvSpPr>
        <p:spPr>
          <a:xfrm>
            <a:off x="863150" y="1690925"/>
            <a:ext cx="2886600" cy="4002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Actual higher than predicted.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AGENDA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03" name="Google Shape;203;p3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Char char="●"/>
            </a:pPr>
            <a:r>
              <a:rPr lang="en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Project Overview</a:t>
            </a:r>
            <a:endParaRPr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Char char="●"/>
            </a:pPr>
            <a:r>
              <a:rPr lang="en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COVID Overview</a:t>
            </a:r>
            <a:endParaRPr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Char char="●"/>
            </a:pPr>
            <a:r>
              <a:rPr lang="en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Overview of Data Used</a:t>
            </a:r>
            <a:endParaRPr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Data Analysis: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</a:pPr>
            <a:r>
              <a:rPr lang="en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Red States v. Blue States</a:t>
            </a:r>
            <a:endParaRPr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</a:pPr>
            <a:r>
              <a:rPr lang="en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Partial v. Fully Vaccinated</a:t>
            </a:r>
            <a:endParaRPr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</a:pPr>
            <a:r>
              <a:rPr lang="en">
                <a:highlight>
                  <a:schemeClr val="lt1"/>
                </a:highlight>
                <a:latin typeface="Ubuntu"/>
                <a:ea typeface="Ubuntu"/>
                <a:cs typeface="Ubuntu"/>
                <a:sym typeface="Ubuntu"/>
              </a:rPr>
              <a:t>Election Trends</a:t>
            </a:r>
            <a:endParaRPr>
              <a:highlight>
                <a:schemeClr val="lt1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</a:pPr>
            <a:r>
              <a:rPr lang="en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Manufacturer Data</a:t>
            </a:r>
            <a:endParaRPr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Char char="●"/>
            </a:pPr>
            <a:r>
              <a:rPr lang="en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Known Limitations of Project</a:t>
            </a:r>
            <a:endParaRPr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Char char="●"/>
            </a:pPr>
            <a:r>
              <a:rPr lang="en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Potential Future Development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Historical and Current Election Trends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09" name="Google Shape;209;p36"/>
          <p:cNvSpPr txBox="1"/>
          <p:nvPr>
            <p:ph idx="1" type="body"/>
          </p:nvPr>
        </p:nvSpPr>
        <p:spPr>
          <a:xfrm>
            <a:off x="311700" y="1225225"/>
            <a:ext cx="8588100" cy="26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We wanted to know what are the election trends in different states. 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We wanted to understand what kind of political leaning a particular states have both currently and in the past. 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One reason we wanted to look at past records, was to see if a particular states are swing states. 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This gives us an idea about whether a state is strictly convervative, in the middle or strictly liberal state. 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7"/>
          <p:cNvSpPr txBox="1"/>
          <p:nvPr>
            <p:ph type="title"/>
          </p:nvPr>
        </p:nvSpPr>
        <p:spPr>
          <a:xfrm>
            <a:off x="56950" y="202100"/>
            <a:ext cx="94833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Identifying Number of Votes: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15" name="Google Shape;215;p37"/>
          <p:cNvSpPr txBox="1"/>
          <p:nvPr>
            <p:ph idx="1" type="body"/>
          </p:nvPr>
        </p:nvSpPr>
        <p:spPr>
          <a:xfrm>
            <a:off x="3557125" y="1872600"/>
            <a:ext cx="5478000" cy="31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We had to come up of a way to preprocess and reduce the initial data to create meaningful dataset.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We used sequence of transformation operations such as fillnas, aggregations and filters to come up with votes for individual parties. 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16" name="Google Shape;21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83200"/>
            <a:ext cx="5576801" cy="68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368709"/>
            <a:ext cx="2959500" cy="113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4100" y="4009270"/>
            <a:ext cx="2894700" cy="924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9" name="Google Shape;219;p37"/>
          <p:cNvCxnSpPr>
            <a:endCxn id="217" idx="0"/>
          </p:cNvCxnSpPr>
          <p:nvPr/>
        </p:nvCxnSpPr>
        <p:spPr>
          <a:xfrm>
            <a:off x="1778550" y="1828709"/>
            <a:ext cx="12900" cy="5400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" name="Google Shape;220;p37"/>
          <p:cNvCxnSpPr/>
          <p:nvPr/>
        </p:nvCxnSpPr>
        <p:spPr>
          <a:xfrm>
            <a:off x="1784400" y="3517975"/>
            <a:ext cx="14100" cy="4767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2020 State Political Leaning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26" name="Google Shape;22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999" y="1097175"/>
            <a:ext cx="3440400" cy="174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3324" y="1097174"/>
            <a:ext cx="4043525" cy="25151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8"/>
          <p:cNvSpPr txBox="1"/>
          <p:nvPr/>
        </p:nvSpPr>
        <p:spPr>
          <a:xfrm>
            <a:off x="507325" y="3756250"/>
            <a:ext cx="8193300" cy="8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Char char="●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Above we built a simple model to identify how democratic or republican leaning a state was in 2020. We use values from -100 to 100. A value of -100 would indicate that the state is absolutely republican leaning and a value of 100 would mean a state is completely democratic leaning.</a:t>
            </a:r>
            <a:endParaRPr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9"/>
          <p:cNvSpPr txBox="1"/>
          <p:nvPr>
            <p:ph type="title"/>
          </p:nvPr>
        </p:nvSpPr>
        <p:spPr>
          <a:xfrm>
            <a:off x="283225" y="6308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2020 States Political Leaning Look</a:t>
            </a:r>
            <a:endParaRPr/>
          </a:p>
        </p:txBody>
      </p:sp>
      <p:pic>
        <p:nvPicPr>
          <p:cNvPr id="234" name="Google Shape;23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525" y="2103700"/>
            <a:ext cx="7773226" cy="262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Previous Trends in Election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40" name="Google Shape;240;p40"/>
          <p:cNvSpPr txBox="1"/>
          <p:nvPr>
            <p:ph idx="1" type="body"/>
          </p:nvPr>
        </p:nvSpPr>
        <p:spPr>
          <a:xfrm>
            <a:off x="311700" y="1232325"/>
            <a:ext cx="3835800" cy="36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We also wanted to look into the 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kind of historical leaning a particular state has? 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Are political leaning of a state fixed or is easily changed were some questions we wanted to answer.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We used time series analysis techniques to answer these questions.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41" name="Google Shape;24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4125" y="1313850"/>
            <a:ext cx="2230900" cy="215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1650" y="1232325"/>
            <a:ext cx="2294175" cy="2149227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0"/>
          <p:cNvSpPr txBox="1"/>
          <p:nvPr/>
        </p:nvSpPr>
        <p:spPr>
          <a:xfrm>
            <a:off x="5513475" y="3638300"/>
            <a:ext cx="438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Strictly Conservative States Trends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1"/>
          <p:cNvSpPr txBox="1"/>
          <p:nvPr/>
        </p:nvSpPr>
        <p:spPr>
          <a:xfrm>
            <a:off x="0" y="0"/>
            <a:ext cx="9227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2020 States a Leaning Look</a:t>
            </a:r>
            <a:endParaRPr sz="42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249" name="Google Shape;24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00" y="887288"/>
            <a:ext cx="2238000" cy="2184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6875" y="974176"/>
            <a:ext cx="2373100" cy="212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7300" y="992850"/>
            <a:ext cx="2280075" cy="209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47375" y="1035000"/>
            <a:ext cx="2196625" cy="2022959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41"/>
          <p:cNvSpPr txBox="1"/>
          <p:nvPr/>
        </p:nvSpPr>
        <p:spPr>
          <a:xfrm>
            <a:off x="5691750" y="34604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Liberal States Trends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4" name="Google Shape;254;p41"/>
          <p:cNvSpPr txBox="1"/>
          <p:nvPr/>
        </p:nvSpPr>
        <p:spPr>
          <a:xfrm>
            <a:off x="921150" y="33821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Swing States Trends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5" name="Google Shape;255;p41"/>
          <p:cNvSpPr txBox="1"/>
          <p:nvPr/>
        </p:nvSpPr>
        <p:spPr>
          <a:xfrm>
            <a:off x="341550" y="4034175"/>
            <a:ext cx="852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See trends for all states in our Jupyter Notebook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AGENDA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Project Overview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Char char="●"/>
            </a:pPr>
            <a:r>
              <a:rPr lang="en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COVID Overview</a:t>
            </a:r>
            <a:endParaRPr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Char char="●"/>
            </a:pPr>
            <a:r>
              <a:rPr lang="en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Overview of Data Used</a:t>
            </a:r>
            <a:endParaRPr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Char char="●"/>
            </a:pPr>
            <a:r>
              <a:rPr lang="en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Data Analysis:</a:t>
            </a:r>
            <a:endParaRPr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</a:pPr>
            <a:r>
              <a:rPr lang="en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Red States v. Blue States</a:t>
            </a:r>
            <a:endParaRPr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</a:pPr>
            <a:r>
              <a:rPr lang="en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Partial v. Fully Vaccinated</a:t>
            </a:r>
            <a:endParaRPr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</a:pPr>
            <a:r>
              <a:rPr lang="en">
                <a:solidFill>
                  <a:schemeClr val="dk2"/>
                </a:solidFill>
                <a:highlight>
                  <a:schemeClr val="lt1"/>
                </a:highlight>
                <a:latin typeface="Ubuntu"/>
                <a:ea typeface="Ubuntu"/>
                <a:cs typeface="Ubuntu"/>
                <a:sym typeface="Ubuntu"/>
              </a:rPr>
              <a:t>Election Trends</a:t>
            </a:r>
            <a:endParaRPr>
              <a:solidFill>
                <a:schemeClr val="dk2"/>
              </a:solidFill>
              <a:highlight>
                <a:schemeClr val="lt1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</a:pPr>
            <a:r>
              <a:rPr lang="en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Manufacturer Data</a:t>
            </a:r>
            <a:endParaRPr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Char char="●"/>
            </a:pPr>
            <a:r>
              <a:rPr lang="en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Known Limitations of Project</a:t>
            </a:r>
            <a:endParaRPr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Char char="●"/>
            </a:pPr>
            <a:r>
              <a:rPr lang="en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Potential Future Development</a:t>
            </a:r>
            <a:endParaRPr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Other 2020 Election Insight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61" name="Google Shape;26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200" y="1913250"/>
            <a:ext cx="2593175" cy="158385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42"/>
          <p:cNvSpPr txBox="1"/>
          <p:nvPr/>
        </p:nvSpPr>
        <p:spPr>
          <a:xfrm>
            <a:off x="729188" y="1387700"/>
            <a:ext cx="294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Most Voted Candidates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63" name="Google Shape;263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7050" y="3896300"/>
            <a:ext cx="6897551" cy="61865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42"/>
          <p:cNvSpPr txBox="1"/>
          <p:nvPr/>
        </p:nvSpPr>
        <p:spPr>
          <a:xfrm>
            <a:off x="4072250" y="3254150"/>
            <a:ext cx="45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Which states value your political 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opinions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the most? 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AGENDA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70" name="Google Shape;270;p4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Char char="●"/>
            </a:pPr>
            <a:r>
              <a:rPr lang="en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Project Overview</a:t>
            </a:r>
            <a:endParaRPr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Char char="●"/>
            </a:pPr>
            <a:r>
              <a:rPr lang="en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COVID Overview</a:t>
            </a:r>
            <a:endParaRPr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Char char="●"/>
            </a:pPr>
            <a:r>
              <a:rPr lang="en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Overview of Data Used</a:t>
            </a:r>
            <a:endParaRPr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Char char="●"/>
            </a:pPr>
            <a:r>
              <a:rPr lang="en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Data Analysis:</a:t>
            </a:r>
            <a:endParaRPr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</a:pPr>
            <a:r>
              <a:rPr lang="en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Red States v. Blue States</a:t>
            </a:r>
            <a:endParaRPr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</a:pPr>
            <a:r>
              <a:rPr lang="en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Partial v. Fully Vaccinated</a:t>
            </a:r>
            <a:endParaRPr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</a:pPr>
            <a:r>
              <a:rPr lang="en">
                <a:solidFill>
                  <a:schemeClr val="dk2"/>
                </a:solidFill>
                <a:highlight>
                  <a:schemeClr val="lt1"/>
                </a:highlight>
                <a:latin typeface="Ubuntu"/>
                <a:ea typeface="Ubuntu"/>
                <a:cs typeface="Ubuntu"/>
                <a:sym typeface="Ubuntu"/>
              </a:rPr>
              <a:t>Election Trends</a:t>
            </a:r>
            <a:endParaRPr>
              <a:solidFill>
                <a:schemeClr val="dk2"/>
              </a:solidFill>
              <a:highlight>
                <a:schemeClr val="lt1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Manufacturer Data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Char char="●"/>
            </a:pPr>
            <a:r>
              <a:rPr lang="en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Known Limitations of Project</a:t>
            </a:r>
            <a:endParaRPr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Char char="●"/>
            </a:pPr>
            <a:r>
              <a:rPr lang="en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Potential Future Development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4"/>
          <p:cNvSpPr txBox="1"/>
          <p:nvPr>
            <p:ph type="title"/>
          </p:nvPr>
        </p:nvSpPr>
        <p:spPr>
          <a:xfrm>
            <a:off x="311700" y="468175"/>
            <a:ext cx="8520600" cy="67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 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Manuf &amp; World Vaccinations 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76" name="Google Shape;276;p4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b="1" lang="en">
                <a:latin typeface="Ubuntu"/>
                <a:ea typeface="Ubuntu"/>
                <a:cs typeface="Ubuntu"/>
                <a:sym typeface="Ubuntu"/>
              </a:rPr>
              <a:t>Hypothesis: 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 Considering the vast majority of countries (excluding the US, China. etc) do not have as such readily available vaccines, how is reporting total vaccinations going? 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Manufactures 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Sources for tracking vaccinations 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Total Vaccinations &amp; percentages of weekly death growth 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Manuf &amp; World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 Vaccinations Cont. 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82" name="Google Shape;28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300" y="1219175"/>
            <a:ext cx="5094500" cy="87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753" y="2166050"/>
            <a:ext cx="2310198" cy="2609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83400" y="1219175"/>
            <a:ext cx="295275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12325" y="2540125"/>
            <a:ext cx="2828925" cy="11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45"/>
          <p:cNvSpPr txBox="1"/>
          <p:nvPr/>
        </p:nvSpPr>
        <p:spPr>
          <a:xfrm>
            <a:off x="3629400" y="1858900"/>
            <a:ext cx="42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lphaUcPeriod"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7" name="Google Shape;287;p45"/>
          <p:cNvSpPr txBox="1"/>
          <p:nvPr/>
        </p:nvSpPr>
        <p:spPr>
          <a:xfrm>
            <a:off x="2860150" y="2540125"/>
            <a:ext cx="42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B.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8" name="Google Shape;288;p45"/>
          <p:cNvSpPr txBox="1"/>
          <p:nvPr/>
        </p:nvSpPr>
        <p:spPr>
          <a:xfrm>
            <a:off x="5233175" y="1765850"/>
            <a:ext cx="42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9" name="Google Shape;289;p45"/>
          <p:cNvSpPr txBox="1"/>
          <p:nvPr/>
        </p:nvSpPr>
        <p:spPr>
          <a:xfrm>
            <a:off x="5170475" y="2686750"/>
            <a:ext cx="42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0" name="Google Shape;290;p45"/>
          <p:cNvSpPr txBox="1"/>
          <p:nvPr/>
        </p:nvSpPr>
        <p:spPr>
          <a:xfrm>
            <a:off x="3846550" y="3897175"/>
            <a:ext cx="4789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Overall we see drastic difference from the number of United States vaccinations from 73.5% to the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next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leading country Germany with 7.5% of the total population (assumed) to be vaccinated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Manuf &amp; World Vaccinations Cont. 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96" name="Google Shape;29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74975"/>
            <a:ext cx="3718326" cy="211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6300" y="1427575"/>
            <a:ext cx="3795374" cy="200785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6"/>
          <p:cNvSpPr txBox="1"/>
          <p:nvPr/>
        </p:nvSpPr>
        <p:spPr>
          <a:xfrm>
            <a:off x="1885300" y="3922475"/>
            <a:ext cx="6263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US compared to Afghanistan we see the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discrepancies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in mediums of tracking dosing and the robustness of healthcare. This may do to complex multifactorial &amp;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multi-ethnic factors. 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Manuf &amp; World Vaccinations Cont. 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304" name="Google Shape;30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075" y="1445125"/>
            <a:ext cx="5572125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275" y="2267350"/>
            <a:ext cx="5743575" cy="504825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47"/>
          <p:cNvSpPr txBox="1"/>
          <p:nvPr/>
        </p:nvSpPr>
        <p:spPr>
          <a:xfrm>
            <a:off x="556725" y="3119000"/>
            <a:ext cx="5232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Future investigation should be pursued of how standard reporting of vaccinations and percentages of weekly death rates are compiled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AGENDA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12" name="Google Shape;312;p4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Char char="●"/>
            </a:pPr>
            <a:r>
              <a:rPr lang="en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Project Overview</a:t>
            </a:r>
            <a:endParaRPr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Char char="●"/>
            </a:pPr>
            <a:r>
              <a:rPr lang="en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COVID Overview</a:t>
            </a:r>
            <a:endParaRPr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Char char="●"/>
            </a:pPr>
            <a:r>
              <a:rPr lang="en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Overview of Data Used</a:t>
            </a:r>
            <a:endParaRPr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Char char="●"/>
            </a:pPr>
            <a:r>
              <a:rPr lang="en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Data Analysis:</a:t>
            </a:r>
            <a:endParaRPr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</a:pPr>
            <a:r>
              <a:rPr lang="en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Red States v. Blue States</a:t>
            </a:r>
            <a:endParaRPr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</a:pPr>
            <a:r>
              <a:rPr lang="en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Partial v. Fully Vaccinated</a:t>
            </a:r>
            <a:endParaRPr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</a:pPr>
            <a:r>
              <a:rPr lang="en">
                <a:solidFill>
                  <a:schemeClr val="dk2"/>
                </a:solidFill>
                <a:highlight>
                  <a:schemeClr val="lt1"/>
                </a:highlight>
                <a:latin typeface="Ubuntu"/>
                <a:ea typeface="Ubuntu"/>
                <a:cs typeface="Ubuntu"/>
                <a:sym typeface="Ubuntu"/>
              </a:rPr>
              <a:t>Election Trends</a:t>
            </a:r>
            <a:endParaRPr>
              <a:solidFill>
                <a:schemeClr val="dk2"/>
              </a:solidFill>
              <a:highlight>
                <a:schemeClr val="lt1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</a:pPr>
            <a:r>
              <a:rPr lang="en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Manufacturer Data</a:t>
            </a:r>
            <a:endParaRPr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Known Limitations of Project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Char char="●"/>
            </a:pPr>
            <a:r>
              <a:rPr lang="en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Potential Future Development</a:t>
            </a:r>
            <a:endParaRPr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Known Limitations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18" name="Google Shape;318;p4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b="1" lang="en">
                <a:latin typeface="Ubuntu"/>
                <a:ea typeface="Ubuntu"/>
                <a:cs typeface="Ubuntu"/>
                <a:sym typeface="Ubuntu"/>
              </a:rPr>
              <a:t>Red v. Blue States: 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The data needs to be re-analyzed each day to get up-to-date results.  The `date` must be manually changed, as well.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AGENDA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24" name="Google Shape;324;p5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Char char="●"/>
            </a:pPr>
            <a:r>
              <a:rPr lang="en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Project Overview</a:t>
            </a:r>
            <a:endParaRPr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Char char="●"/>
            </a:pPr>
            <a:r>
              <a:rPr lang="en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COVID Overview</a:t>
            </a:r>
            <a:endParaRPr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Char char="●"/>
            </a:pPr>
            <a:r>
              <a:rPr lang="en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Overview of Data Used</a:t>
            </a:r>
            <a:endParaRPr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Char char="●"/>
            </a:pPr>
            <a:r>
              <a:rPr lang="en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Data Analysis:</a:t>
            </a:r>
            <a:endParaRPr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</a:pPr>
            <a:r>
              <a:rPr lang="en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Red States v. Blue States</a:t>
            </a:r>
            <a:endParaRPr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</a:pPr>
            <a:r>
              <a:rPr lang="en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Partial v. Fully Vaccinated</a:t>
            </a:r>
            <a:endParaRPr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</a:pPr>
            <a:r>
              <a:rPr lang="en">
                <a:solidFill>
                  <a:schemeClr val="dk2"/>
                </a:solidFill>
                <a:highlight>
                  <a:schemeClr val="lt1"/>
                </a:highlight>
                <a:latin typeface="Ubuntu"/>
                <a:ea typeface="Ubuntu"/>
                <a:cs typeface="Ubuntu"/>
                <a:sym typeface="Ubuntu"/>
              </a:rPr>
              <a:t>Election Trends</a:t>
            </a:r>
            <a:endParaRPr>
              <a:solidFill>
                <a:schemeClr val="dk2"/>
              </a:solidFill>
              <a:highlight>
                <a:schemeClr val="lt1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</a:pPr>
            <a:r>
              <a:rPr lang="en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Manufacturer Data</a:t>
            </a:r>
            <a:endParaRPr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Char char="●"/>
            </a:pPr>
            <a:r>
              <a:rPr lang="en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Known Limitations of Project</a:t>
            </a:r>
            <a:endParaRPr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Potential Future Development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Potential Future Development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30" name="Google Shape;330;p5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b="1" lang="en">
                <a:latin typeface="Ubuntu"/>
                <a:ea typeface="Ubuntu"/>
                <a:cs typeface="Ubuntu"/>
                <a:sym typeface="Ubuntu"/>
              </a:rPr>
              <a:t>Red v. Blue States: 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look at the impact of senator/governor elections on vaccination counts.  Combine these results with the presidential elections as well.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b="1" lang="en">
                <a:latin typeface="Ubuntu"/>
                <a:ea typeface="Ubuntu"/>
                <a:cs typeface="Ubuntu"/>
                <a:sym typeface="Ubuntu"/>
              </a:rPr>
              <a:t>World: 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Investigate ongoing distribution of vaccinations as implementation for Global Vaccine Sharing starts 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b="1" lang="en">
                <a:latin typeface="Ubuntu"/>
                <a:ea typeface="Ubuntu"/>
                <a:cs typeface="Ubuntu"/>
                <a:sym typeface="Ubuntu"/>
              </a:rPr>
              <a:t>Election: 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Investigate trends in election and understand correlations between political opinion and world events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Intro: Project Overview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Our 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analysis will focus on COVID vaccination data provided by Our World in Data </a:t>
            </a:r>
            <a:r>
              <a:rPr lang="en" sz="1200">
                <a:latin typeface="Ubuntu"/>
                <a:ea typeface="Ubuntu"/>
                <a:cs typeface="Ubuntu"/>
                <a:sym typeface="Ubuntu"/>
              </a:rPr>
              <a:t>(</a:t>
            </a: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https://github.com/owid/covid-19-data/tree/master/public/data/vaccinations</a:t>
            </a: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). 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Questions: 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Are there correlation of US states and last presidential election and distribution of vaccines?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What do partially and fully vaccinated rates tell us? Can we draw any insights? 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How is COVID spreading world-wide in comparison to vaccination? What sources are cited to report these vaccination rates? 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Audience 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 hope to generate guidance and draw insights to assist further pandemic research and epidemiology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References 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36" name="Google Shape;336;p5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[1] </a:t>
            </a: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https://github.com/owid/covid-19-data/tree/master/public/data/vaccinations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[2] </a:t>
            </a: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4"/>
              </a:rPr>
              <a:t>https://coronavirus.jhu.edu/map.html</a:t>
            </a: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AGENDA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Char char="●"/>
            </a:pPr>
            <a:r>
              <a:rPr lang="en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Project Overview</a:t>
            </a:r>
            <a:endParaRPr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COVID Overview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Char char="●"/>
            </a:pPr>
            <a:r>
              <a:rPr lang="en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Overview of Data Used</a:t>
            </a:r>
            <a:endParaRPr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Char char="●"/>
            </a:pPr>
            <a:r>
              <a:rPr lang="en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Data Analysis:</a:t>
            </a:r>
            <a:endParaRPr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</a:pPr>
            <a:r>
              <a:rPr lang="en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Red States v. Blue States</a:t>
            </a:r>
            <a:endParaRPr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</a:pPr>
            <a:r>
              <a:rPr lang="en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Partial v. Fully Vaccinated</a:t>
            </a:r>
            <a:endParaRPr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</a:pPr>
            <a:r>
              <a:rPr lang="en">
                <a:solidFill>
                  <a:schemeClr val="dk2"/>
                </a:solidFill>
                <a:highlight>
                  <a:schemeClr val="lt1"/>
                </a:highlight>
                <a:latin typeface="Ubuntu"/>
                <a:ea typeface="Ubuntu"/>
                <a:cs typeface="Ubuntu"/>
                <a:sym typeface="Ubuntu"/>
              </a:rPr>
              <a:t>Election Trends</a:t>
            </a:r>
            <a:endParaRPr>
              <a:solidFill>
                <a:schemeClr val="dk2"/>
              </a:solidFill>
              <a:highlight>
                <a:schemeClr val="lt1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</a:pPr>
            <a:r>
              <a:rPr lang="en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Manufacturer Data</a:t>
            </a:r>
            <a:endParaRPr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Char char="●"/>
            </a:pPr>
            <a:r>
              <a:rPr lang="en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Known Limitations of Project</a:t>
            </a:r>
            <a:endParaRPr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Char char="●"/>
            </a:pPr>
            <a:r>
              <a:rPr lang="en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Potential Future Development</a:t>
            </a:r>
            <a:endParaRPr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COVID Overview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Currently there are over 141 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million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 COVID infections and over 3 million death due to COVID [2]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This analysis will give us a statistical look into 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vaccination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 efforts in the US and try to 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explain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 sentiments regarding the pandemic 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Furthermore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, our analysis will try to address questions asked by researched to pre-emptively take actions. 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Future considerations would be having a 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developed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 analysis with open-accessibility to 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communicate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 the state of living to the general public and health professionals alike. 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AGENDA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Char char="●"/>
            </a:pPr>
            <a:r>
              <a:rPr lang="en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Project Overview</a:t>
            </a:r>
            <a:endParaRPr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Char char="●"/>
            </a:pPr>
            <a:r>
              <a:rPr lang="en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COVID Overview</a:t>
            </a:r>
            <a:endParaRPr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Overview of Data Used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Char char="●"/>
            </a:pPr>
            <a:r>
              <a:rPr lang="en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Data Analysis:</a:t>
            </a:r>
            <a:endParaRPr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</a:pPr>
            <a:r>
              <a:rPr lang="en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Red States v. Blue States</a:t>
            </a:r>
            <a:endParaRPr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</a:pPr>
            <a:r>
              <a:rPr lang="en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Partial v. Fully Vaccinated</a:t>
            </a:r>
            <a:endParaRPr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</a:pPr>
            <a:r>
              <a:rPr lang="en">
                <a:solidFill>
                  <a:schemeClr val="dk2"/>
                </a:solidFill>
                <a:highlight>
                  <a:schemeClr val="lt1"/>
                </a:highlight>
                <a:latin typeface="Ubuntu"/>
                <a:ea typeface="Ubuntu"/>
                <a:cs typeface="Ubuntu"/>
                <a:sym typeface="Ubuntu"/>
              </a:rPr>
              <a:t>Election Trends</a:t>
            </a:r>
            <a:endParaRPr>
              <a:solidFill>
                <a:schemeClr val="dk2"/>
              </a:solidFill>
              <a:highlight>
                <a:schemeClr val="lt1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</a:pPr>
            <a:r>
              <a:rPr lang="en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Manufacturer Data</a:t>
            </a:r>
            <a:endParaRPr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Char char="●"/>
            </a:pPr>
            <a:r>
              <a:rPr lang="en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Known Limitations of Project</a:t>
            </a:r>
            <a:endParaRPr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Char char="●"/>
            </a:pPr>
            <a:r>
              <a:rPr lang="en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Potential Future Development</a:t>
            </a:r>
            <a:endParaRPr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Overview of Data Used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COVID Vaccination Data came from </a:t>
            </a:r>
            <a:r>
              <a:rPr b="1" lang="en">
                <a:latin typeface="Ubuntu"/>
                <a:ea typeface="Ubuntu"/>
                <a:cs typeface="Ubuntu"/>
                <a:sym typeface="Ubuntu"/>
              </a:rPr>
              <a:t>Our World in Data (OWID) 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and was downloaded from their public Github repository.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Presidential election Data from 1976-2020 came from the </a:t>
            </a:r>
            <a:r>
              <a:rPr b="1" lang="en">
                <a:latin typeface="Ubuntu"/>
                <a:ea typeface="Ubuntu"/>
                <a:cs typeface="Ubuntu"/>
                <a:sym typeface="Ubuntu"/>
              </a:rPr>
              <a:t>M.I.T. Election Data and Science Lab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 and the file was called 1976-2020-president.tab.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AGENDA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Char char="●"/>
            </a:pPr>
            <a:r>
              <a:rPr lang="en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Project Overview</a:t>
            </a:r>
            <a:endParaRPr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Char char="●"/>
            </a:pPr>
            <a:r>
              <a:rPr lang="en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COVID Overview</a:t>
            </a:r>
            <a:endParaRPr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Char char="●"/>
            </a:pPr>
            <a:r>
              <a:rPr lang="en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Overview of Data Used</a:t>
            </a:r>
            <a:endParaRPr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Data Analysis: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Red States v. Blue States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</a:pPr>
            <a:r>
              <a:rPr lang="en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Partial v. Fully Vaccinated</a:t>
            </a:r>
            <a:endParaRPr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</a:pPr>
            <a:r>
              <a:rPr lang="en">
                <a:solidFill>
                  <a:schemeClr val="dk2"/>
                </a:solidFill>
                <a:highlight>
                  <a:schemeClr val="lt1"/>
                </a:highlight>
                <a:latin typeface="Ubuntu"/>
                <a:ea typeface="Ubuntu"/>
                <a:cs typeface="Ubuntu"/>
                <a:sym typeface="Ubuntu"/>
              </a:rPr>
              <a:t>Election Trends</a:t>
            </a:r>
            <a:endParaRPr>
              <a:solidFill>
                <a:schemeClr val="dk2"/>
              </a:solidFill>
              <a:highlight>
                <a:schemeClr val="lt1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</a:pPr>
            <a:r>
              <a:rPr lang="en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Manufacturer Data</a:t>
            </a:r>
            <a:endParaRPr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Char char="●"/>
            </a:pPr>
            <a:r>
              <a:rPr lang="en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Known Limitations of Project</a:t>
            </a:r>
            <a:endParaRPr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Char char="●"/>
            </a:pPr>
            <a:r>
              <a:rPr lang="en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Potential Future Development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