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Ubuntu Light"/>
      <p:regular r:id="rId40"/>
      <p:bold r:id="rId41"/>
      <p:italic r:id="rId42"/>
      <p:boldItalic r:id="rId43"/>
    </p:embeddedFon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dIi6YvIiWbk5SHtarzPn0EzE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052DB-0C94-4F88-BEA0-E2BBFB443E62}">
  <a:tblStyle styleId="{D6A052DB-0C94-4F88-BEA0-E2BBFB443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regular.fntdata"/><Relationship Id="rId42" Type="http://schemas.openxmlformats.org/officeDocument/2006/relationships/font" Target="fonts/UbuntuLight-italic.fntdata"/><Relationship Id="rId41" Type="http://schemas.openxmlformats.org/officeDocument/2006/relationships/font" Target="fonts/UbuntuLight-bold.fntdata"/><Relationship Id="rId44" Type="http://schemas.openxmlformats.org/officeDocument/2006/relationships/font" Target="fonts/Economica-regular.fntdata"/><Relationship Id="rId43" Type="http://schemas.openxmlformats.org/officeDocument/2006/relationships/font" Target="fonts/UbuntuLight-boldItalic.fntdata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Ubuntu-bold.fntdata"/><Relationship Id="rId36" Type="http://schemas.openxmlformats.org/officeDocument/2006/relationships/font" Target="fonts/Ubuntu-regular.fntdata"/><Relationship Id="rId39" Type="http://schemas.openxmlformats.org/officeDocument/2006/relationships/font" Target="fonts/Ubuntu-boldItalic.fntdata"/><Relationship Id="rId38" Type="http://schemas.openxmlformats.org/officeDocument/2006/relationships/font" Target="fonts/Ubuntu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2e1cc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c2e1cc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2e1cce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c2e1cce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2e1cce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c2e1cce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2e1cce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c2e1cce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e1cd1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c2e1cd1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2e1cd1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c2e1cd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archive.ics.uci.edu/ml/datasets/Heart+Disease" TargetMode="External"/><Relationship Id="rId5" Type="http://schemas.openxmlformats.org/officeDocument/2006/relationships/hyperlink" Target="https://github.com/zachcarlson/HeartAttackPredictor/blob/main/HeartAttackPredictor.ipynb" TargetMode="External"/><Relationship Id="rId6" Type="http://schemas.openxmlformats.org/officeDocument/2006/relationships/hyperlink" Target="https://www.wbur.org/news/2020/06/15/see-doctor-use-telemedicine-coronavir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33750"/>
            <a:ext cx="3519900" cy="962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304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27"/>
          <p:cNvSpPr txBox="1"/>
          <p:nvPr>
            <p:ph idx="1" type="body"/>
          </p:nvPr>
        </p:nvSpPr>
        <p:spPr>
          <a:xfrm>
            <a:off x="311700" y="19122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heart_pipeline.shape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(242, 30)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75" y="1241675"/>
            <a:ext cx="5149299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c2e1cceae_0_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0" name="Google Shape;180;gec2e1cceae_0_140"/>
          <p:cNvGraphicFramePr/>
          <p:nvPr/>
        </p:nvGraphicFramePr>
        <p:xfrm>
          <a:off x="906163" y="1147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{D6A052DB-0C94-4F88-BEA0-E2BBFB443E62}</a:tableStyleId>
              </a:tblPr>
              <a:tblGrid>
                <a:gridCol w="1968825"/>
                <a:gridCol w="1457725"/>
                <a:gridCol w="1429250"/>
                <a:gridCol w="1397650"/>
                <a:gridCol w="1078225"/>
              </a:tblGrid>
              <a:tr h="10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Softmax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Forest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11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0.90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  <a:tr h="108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e1cceae_0_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0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gec2e1cceae_0_185"/>
          <p:cNvSpPr txBox="1"/>
          <p:nvPr/>
        </p:nvSpPr>
        <p:spPr>
          <a:xfrm>
            <a:off x="311700" y="1559925"/>
            <a:ext cx="389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maintain 95% variance with 14 features - half of the total, 30.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gec2e1ccea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75" y="1559925"/>
            <a:ext cx="3809813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2e1cceae_0_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gec2e1cceae_0_192"/>
          <p:cNvSpPr txBox="1"/>
          <p:nvPr/>
        </p:nvSpPr>
        <p:spPr>
          <a:xfrm>
            <a:off x="311700" y="1619125"/>
            <a:ext cx="39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2D/3D visualization show two clusters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argely overlap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gec2e1cceae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299625"/>
            <a:ext cx="4267076" cy="28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c2e1cceae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1225"/>
            <a:ext cx="3047850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2e1cceae_0_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1" name="Google Shape;201;gec2e1cceae_0_180"/>
          <p:cNvGraphicFramePr/>
          <p:nvPr/>
        </p:nvGraphicFramePr>
        <p:xfrm>
          <a:off x="2072450" y="1541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{D6A052DB-0C94-4F88-BEA0-E2BBFB443E62}</a:tableStyleId>
              </a:tblPr>
              <a:tblGrid>
                <a:gridCol w="1715450"/>
                <a:gridCol w="896550"/>
                <a:gridCol w="912550"/>
                <a:gridCol w="1474550"/>
              </a:tblGrid>
              <a:tr h="7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KernelPCA+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0.82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2e1cd1f0_0_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Ensemble Learning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7" name="Google Shape;207;gec2e1cd1f0_0_2"/>
          <p:cNvGraphicFramePr/>
          <p:nvPr/>
        </p:nvGraphicFramePr>
        <p:xfrm>
          <a:off x="2072450" y="1582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{D6A052DB-0C94-4F88-BEA0-E2BBFB443E62}</a:tableStyleId>
              </a:tblPr>
              <a:tblGrid>
                <a:gridCol w="1761800"/>
                <a:gridCol w="1692275"/>
                <a:gridCol w="1922325"/>
              </a:tblGrid>
              <a:tr h="6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XGBoost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VotingClassifier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2e1cd1f0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&amp; Final Report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gec2e1cd1f0_0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best estimator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SVC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accuracy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score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0.89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recall score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0.97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Used MinMaxScaler(), OneHotEncoder(), and removed a feature to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Dimensionality reduction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Ensemble Learning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040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Does not consider ANNs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Small dataset (only 300 instances)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Did not fully investigate source and origin of MCI’s data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308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225225"/>
            <a:ext cx="8520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>
                <a:latin typeface="Ubuntu Light"/>
                <a:ea typeface="Ubuntu Light"/>
                <a:cs typeface="Ubuntu Light"/>
                <a:sym typeface="Ubuntu Light"/>
              </a:rPr>
              <a:t>(Background Image) </a:t>
            </a: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6"/>
              </a:rPr>
              <a:t>https://www.wbur.org/news/2020/06/15/see-doctor-use-telemedicine-coronavirus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 sz="3750">
                <a:latin typeface="Ubuntu"/>
                <a:ea typeface="Ubuntu"/>
                <a:cs typeface="Ubuntu"/>
                <a:sym typeface="Ubuntu"/>
              </a:rPr>
              <a:t>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