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Ubuntu"/>
      <p:regular r:id="rId38"/>
      <p:bold r:id="rId39"/>
      <p:italic r:id="rId40"/>
      <p:boldItalic r:id="rId41"/>
    </p:embeddedFont>
    <p:embeddedFont>
      <p:font typeface="Ubuntu Light"/>
      <p:regular r:id="rId42"/>
      <p:bold r:id="rId43"/>
      <p:italic r:id="rId44"/>
      <p:boldItalic r:id="rId45"/>
    </p:embeddedFont>
    <p:embeddedFont>
      <p:font typeface="Economica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4" roundtripDataSignature="AMtx7mgg/f8hs0XGs2Lpb7kd4SrcG0WE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B642C9-2413-4672-8EE3-AA25BBE354FC}">
  <a:tblStyle styleId="{4BB642C9-2413-4672-8EE3-AA25BBE354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-italic.fntdata"/><Relationship Id="rId42" Type="http://schemas.openxmlformats.org/officeDocument/2006/relationships/font" Target="fonts/UbuntuLight-regular.fntdata"/><Relationship Id="rId41" Type="http://schemas.openxmlformats.org/officeDocument/2006/relationships/font" Target="fonts/Ubuntu-boldItalic.fntdata"/><Relationship Id="rId44" Type="http://schemas.openxmlformats.org/officeDocument/2006/relationships/font" Target="fonts/UbuntuLight-italic.fntdata"/><Relationship Id="rId43" Type="http://schemas.openxmlformats.org/officeDocument/2006/relationships/font" Target="fonts/UbuntuLight-bold.fntdata"/><Relationship Id="rId46" Type="http://schemas.openxmlformats.org/officeDocument/2006/relationships/font" Target="fonts/Economica-regular.fntdata"/><Relationship Id="rId45" Type="http://schemas.openxmlformats.org/officeDocument/2006/relationships/font" Target="fonts/Ubuntu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Economica-italic.fntdata"/><Relationship Id="rId47" Type="http://schemas.openxmlformats.org/officeDocument/2006/relationships/font" Target="fonts/Economica-bold.fntdata"/><Relationship Id="rId49" Type="http://schemas.openxmlformats.org/officeDocument/2006/relationships/font" Target="fonts/Economic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Ubuntu-bold.fntdata"/><Relationship Id="rId38" Type="http://schemas.openxmlformats.org/officeDocument/2006/relationships/font" Target="fonts/Ubuntu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2e1ccea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ec2e1cce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c2e1ccea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c2e1ccea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2e1cce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c2e1cce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c2e1ccea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ec2e1ccea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c2e1cce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ec2e1cce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c2e1ccea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ec2e1ccea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c2e1ccea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c2e1ccea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c2e1ccea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c2e1ccea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c2e1cce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ec2e1cce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c2e1ccea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ec2e1ccea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c2e1ccea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ec2e1ccea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c2e1ccea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ec2e1ccea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c2e1ccea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ec2e1ccea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c2e1cd1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ec2e1cd1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c2e1cce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ec2e1cce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c2e1cd1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ec2e1cd1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c2e1ccea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ec2e1cce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c2e1ccea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ec2e1cce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c391591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ec391591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2e1ccea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ec2e1ccea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c391591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ec391591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c2e1cce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ec2e1cce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4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4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5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4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4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4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kaggle.com/rashikrahmanpritom/heart-attack-analysis-prediction-dataset" TargetMode="External"/><Relationship Id="rId4" Type="http://schemas.openxmlformats.org/officeDocument/2006/relationships/hyperlink" Target="https://archive.ics.uci.edu/ml/datasets/Heart+Disease" TargetMode="External"/><Relationship Id="rId5" Type="http://schemas.openxmlformats.org/officeDocument/2006/relationships/hyperlink" Target="https://github.com/zachcarlson/HeartAttackPredictor/blob/main/HeartAttackPredictor.ipynb" TargetMode="External"/><Relationship Id="rId6" Type="http://schemas.openxmlformats.org/officeDocument/2006/relationships/hyperlink" Target="https://en.wikipedia.org/wiki/ST_segment" TargetMode="External"/><Relationship Id="rId7" Type="http://schemas.openxmlformats.org/officeDocument/2006/relationships/hyperlink" Target="https://towardsdatascience.com/heart-disease-uci-diagnosis-prediction-b1943ee835a7" TargetMode="External"/><Relationship Id="rId8" Type="http://schemas.openxmlformats.org/officeDocument/2006/relationships/hyperlink" Target="https://www.wbur.org/news/2020/06/15/see-doctor-use-telemedicine-coronaviru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355150" y="464550"/>
            <a:ext cx="4399200" cy="1157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Predicting Heart Attack Risk</a:t>
            </a:r>
            <a:endParaRPr sz="358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113775" y="3633750"/>
            <a:ext cx="3519900" cy="962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DSCI 631 Final Project Presentation</a:t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Zach Carlson, Andrew Napolitano, Tyler Beard</a:t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EDA and Pipeline Set Up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" name="Google Shape;119;p8"/>
          <p:cNvSpPr txBox="1"/>
          <p:nvPr>
            <p:ph idx="1" type="body"/>
          </p:nvPr>
        </p:nvSpPr>
        <p:spPr>
          <a:xfrm>
            <a:off x="311700" y="1225225"/>
            <a:ext cx="4260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heart.info()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0" name="Google Shape;12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50" y="1794125"/>
            <a:ext cx="2918649" cy="301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8"/>
          <p:cNvSpPr txBox="1"/>
          <p:nvPr/>
        </p:nvSpPr>
        <p:spPr>
          <a:xfrm>
            <a:off x="4572000" y="1566250"/>
            <a:ext cx="45261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All features have datatype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int64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, expect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oldpeak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, which has the datatype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float64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No missing/null values.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c2e1cceae_0_51"/>
          <p:cNvSpPr txBox="1"/>
          <p:nvPr>
            <p:ph idx="1" type="body"/>
          </p:nvPr>
        </p:nvSpPr>
        <p:spPr>
          <a:xfrm>
            <a:off x="311700" y="1225225"/>
            <a:ext cx="4260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heart.describe()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7" name="Google Shape;127;gec2e1cceae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8264"/>
            <a:ext cx="4624051" cy="1954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ec2e1cceae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757" y="1856398"/>
            <a:ext cx="4193870" cy="19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ec2e1cceae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59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ec2e1cceae_0_60"/>
          <p:cNvSpPr txBox="1"/>
          <p:nvPr/>
        </p:nvSpPr>
        <p:spPr>
          <a:xfrm>
            <a:off x="5403675" y="4074525"/>
            <a:ext cx="253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Light"/>
                <a:ea typeface="Ubuntu Light"/>
                <a:cs typeface="Ubuntu Light"/>
                <a:sym typeface="Ubuntu Light"/>
              </a:rPr>
              <a:t>Histogram of all features</a:t>
            </a:r>
            <a:endParaRPr sz="18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ec2e1cceae_0_69"/>
          <p:cNvPicPr preferRelativeResize="0"/>
          <p:nvPr/>
        </p:nvPicPr>
        <p:blipFill rotWithShape="1">
          <a:blip r:embed="rId3">
            <a:alphaModFix/>
          </a:blip>
          <a:srcRect b="2289" l="1220" r="-1219" t="-2290"/>
          <a:stretch/>
        </p:blipFill>
        <p:spPr>
          <a:xfrm>
            <a:off x="4696375" y="1602425"/>
            <a:ext cx="4002273" cy="26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ec2e1cceae_0_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Balance Assessment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" name="Google Shape;141;gec2e1cceae_0_69"/>
          <p:cNvSpPr txBox="1"/>
          <p:nvPr/>
        </p:nvSpPr>
        <p:spPr>
          <a:xfrm>
            <a:off x="678650" y="1944875"/>
            <a:ext cx="5832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heart[</a:t>
            </a:r>
            <a:r>
              <a:rPr lang="en" sz="1800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"output"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hist()</a:t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balance_output(heart)</a:t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45.5%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54.4%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c2e1cceae_0_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Balance Assessment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" name="Google Shape;147;gec2e1cceae_0_82"/>
          <p:cNvSpPr txBox="1"/>
          <p:nvPr/>
        </p:nvSpPr>
        <p:spPr>
          <a:xfrm>
            <a:off x="567275" y="1306925"/>
            <a:ext cx="30426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Training Set (80% of dataset)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44.6%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55.4%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8" name="Google Shape;148;gec2e1cceae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75" y="2066400"/>
            <a:ext cx="3962624" cy="264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ec2e1cceae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97" y="2010500"/>
            <a:ext cx="4046530" cy="26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ec2e1cceae_0_82"/>
          <p:cNvSpPr txBox="1"/>
          <p:nvPr/>
        </p:nvSpPr>
        <p:spPr>
          <a:xfrm>
            <a:off x="5125125" y="1306925"/>
            <a:ext cx="3000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 Set (20% of dataset)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49.2%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50.8%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ec2e1cceae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00" y="0"/>
            <a:ext cx="7585004" cy="505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c2e1cceae_0_107"/>
          <p:cNvSpPr txBox="1"/>
          <p:nvPr/>
        </p:nvSpPr>
        <p:spPr>
          <a:xfrm>
            <a:off x="0" y="1725150"/>
            <a:ext cx="2538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Highest correlation 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Between: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age-thalachh (-0.31)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Oldpeak-thalachh (-0.37)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Discard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oldpeak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.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thalachh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is more correlated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1" name="Google Shape;161;gec2e1cceae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000" y="454813"/>
            <a:ext cx="7055324" cy="423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c2e1cceae_0_1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Removal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oldpeak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improves accuracy by 2%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LogisticRegression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gec2e1cceae_0_1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Feature Selection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8" name="Google Shape;168;gec2e1cceae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900" y="2268850"/>
            <a:ext cx="6784076" cy="23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c2e1cceae_0_127"/>
          <p:cNvSpPr txBox="1"/>
          <p:nvPr>
            <p:ph idx="1" type="body"/>
          </p:nvPr>
        </p:nvSpPr>
        <p:spPr>
          <a:xfrm>
            <a:off x="311700" y="1912250"/>
            <a:ext cx="29124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MinMaxScaler()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OneHotEncoder()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heart_pipeline.shape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(242, 30)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74" name="Google Shape;174;gec2e1cceae_0_1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Pipeline Set Up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5" name="Google Shape;175;gec2e1cceae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675" y="1241675"/>
            <a:ext cx="5149299" cy="24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c2e1cceae_0_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1" name="Google Shape;181;gec2e1cceae_0_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c2e1cceae_0_1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ML Algorithms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87" name="Google Shape;187;gec2e1cceae_0_140"/>
          <p:cNvGraphicFramePr/>
          <p:nvPr/>
        </p:nvGraphicFramePr>
        <p:xfrm>
          <a:off x="906163" y="1147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{4BB642C9-2413-4672-8EE3-AA25BBE354FC}</a:tableStyleId>
              </a:tblPr>
              <a:tblGrid>
                <a:gridCol w="1968825"/>
                <a:gridCol w="1457725"/>
                <a:gridCol w="1429250"/>
                <a:gridCol w="1397650"/>
                <a:gridCol w="1078225"/>
              </a:tblGrid>
              <a:tr h="109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Logistic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Regression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Softmax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Regression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Random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Forest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SVC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</a:tr>
              <a:tr h="118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“At Risk” Recall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0.90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</a:tr>
              <a:tr h="108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Accuracy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0.85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0.89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c2e1cceae_0_1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00">
                <a:latin typeface="Ubuntu"/>
                <a:ea typeface="Ubuntu"/>
                <a:cs typeface="Ubuntu"/>
                <a:sym typeface="Ubuntu"/>
              </a:rPr>
              <a:t>Dimensionality Reduction</a:t>
            </a:r>
            <a:endParaRPr sz="37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3" name="Google Shape;193;gec2e1cceae_0_185"/>
          <p:cNvSpPr txBox="1"/>
          <p:nvPr/>
        </p:nvSpPr>
        <p:spPr>
          <a:xfrm>
            <a:off x="311700" y="1559925"/>
            <a:ext cx="389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Can maintain 95% variance with 14 features - half of the total, 30.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4" name="Google Shape;194;gec2e1cceae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475" y="1559925"/>
            <a:ext cx="3809813" cy="25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c2e1cceae_0_1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Dimensionality Reduction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0" name="Google Shape;200;gec2e1cceae_0_192"/>
          <p:cNvSpPr txBox="1"/>
          <p:nvPr/>
        </p:nvSpPr>
        <p:spPr>
          <a:xfrm>
            <a:off x="311700" y="1619125"/>
            <a:ext cx="399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2D/3D visualization show two clusters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argely overlap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1" name="Google Shape;201;gec2e1cceae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25" y="1299625"/>
            <a:ext cx="4267076" cy="284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ec2e1cceae_0_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51225"/>
            <a:ext cx="3047850" cy="25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c2e1cceae_0_1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Dimensionality Reduction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08" name="Google Shape;208;gec2e1cceae_0_180"/>
          <p:cNvGraphicFramePr/>
          <p:nvPr/>
        </p:nvGraphicFramePr>
        <p:xfrm>
          <a:off x="2072450" y="15413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{4BB642C9-2413-4672-8EE3-AA25BBE354FC}</a:tableStyleId>
              </a:tblPr>
              <a:tblGrid>
                <a:gridCol w="1715450"/>
                <a:gridCol w="896550"/>
                <a:gridCol w="912550"/>
                <a:gridCol w="1474550"/>
              </a:tblGrid>
              <a:tr h="71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SVC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PCA+ SVC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KernelPCA+ SVC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8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“At Risk” Recall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Accuracy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0.89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0.82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0.85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c2e1cd1f0_0_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Ensemble Learning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14" name="Google Shape;214;gec2e1cd1f0_0_2"/>
          <p:cNvGraphicFramePr/>
          <p:nvPr/>
        </p:nvGraphicFramePr>
        <p:xfrm>
          <a:off x="2072450" y="1582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{4BB642C9-2413-4672-8EE3-AA25BBE354FC}</a:tableStyleId>
              </a:tblPr>
              <a:tblGrid>
                <a:gridCol w="1761800"/>
                <a:gridCol w="1692275"/>
                <a:gridCol w="1922325"/>
              </a:tblGrid>
              <a:tr h="67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XGBoost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VotingClassifier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8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“At Risk” Recall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Accuracy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c2e1cceae_0_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0" name="Google Shape;220;gec2e1cceae_0_1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c2e1cd1f0_0_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Summary &amp; Final Report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Google Shape;226;gec2e1cd1f0_0_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The best estimator was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SVC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accuracy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score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0.89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The recall score was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0.97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Used MinMaxScaler(), OneHotEncoder(), and removed a feature to improve accuracy.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Dimensionality reduction did not improve accuracy.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Ensemble Learning did not improve accuracy.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c2e1cceae_0_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2" name="Google Shape;232;gec2e1cceae_0_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311700" y="1040800"/>
            <a:ext cx="54780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Does not consider ANNs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Small dataset (only 300 instances)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Did not fully investigate source and origin of MCI’s data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38" name="Google Shape;238;p25"/>
          <p:cNvSpPr txBox="1"/>
          <p:nvPr>
            <p:ph type="title"/>
          </p:nvPr>
        </p:nvSpPr>
        <p:spPr>
          <a:xfrm>
            <a:off x="311700" y="3085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Known Limitations of Project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c2e1cceae_0_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4" name="Google Shape;244;gec2e1cceae_0_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c39159155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Potential</a:t>
            </a:r>
            <a:r>
              <a:rPr lang="en" sz="3750">
                <a:latin typeface="Ubuntu"/>
                <a:ea typeface="Ubuntu"/>
                <a:cs typeface="Ubuntu"/>
                <a:sym typeface="Ubuntu"/>
              </a:rPr>
              <a:t> Future Development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0" name="Google Shape;250;gec39159155_0_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Implement ANNs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Look into Deep Learning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Find larger datasets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Investigate origins of data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Add more features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References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311700" y="1225225"/>
            <a:ext cx="852060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https://www.kaggle.com/rashikrahmanpritom/heart-attack-analysis-prediction-dataset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4"/>
              </a:rPr>
              <a:t>https://archive.ics.uci.edu/ml/datasets/Heart+Disease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5"/>
              </a:rPr>
              <a:t>https://github.com/zachcarlson/HeartAttackPredictor/blob/main/HeartAttackPredictor.ipynb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6"/>
              </a:rPr>
              <a:t>https://en.wikipedia.org/wiki/ST_segment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7"/>
              </a:rPr>
              <a:t>https://towardsdatascience.com/heart-disease-uci-diagnosis-prediction-b1943ee835a7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>
                <a:latin typeface="Ubuntu Light"/>
                <a:ea typeface="Ubuntu Light"/>
                <a:cs typeface="Ubuntu Light"/>
                <a:sym typeface="Ubuntu Light"/>
              </a:rPr>
              <a:t>(Background Image) </a:t>
            </a: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8"/>
              </a:rPr>
              <a:t>https://www.wbur.org/news/2020/06/15/see-doctor-use-telemedicine-coronavirus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Intro: Project Overview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Heart Attack Risk Prediction</a:t>
            </a:r>
            <a:endParaRPr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Dataset on Kaggle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1 </a:t>
            </a:r>
            <a:endParaRPr baseline="30000"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Originally sourced from UCI Machine Learning Repository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2</a:t>
            </a:r>
            <a:endParaRPr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Public repository available for download on Github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3</a:t>
            </a:r>
            <a:endParaRPr baseline="30000" sz="20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0" y="4543200"/>
            <a:ext cx="92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Data</a:t>
            </a:r>
            <a:r>
              <a:rPr lang="en" sz="3750">
                <a:latin typeface="Ubuntu"/>
                <a:ea typeface="Ubuntu"/>
                <a:cs typeface="Ubuntu"/>
                <a:sym typeface="Ubuntu"/>
              </a:rPr>
              <a:t> Overview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300 instances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13 features and 1 target variable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5" y="2096700"/>
            <a:ext cx="8623227" cy="248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c2e1cceae_0_42"/>
          <p:cNvSpPr txBox="1"/>
          <p:nvPr>
            <p:ph idx="1" type="body"/>
          </p:nvPr>
        </p:nvSpPr>
        <p:spPr>
          <a:xfrm>
            <a:off x="311700" y="65577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age: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Age of the person (years)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sex: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Sex of the person (M or F)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cp: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Chest pain type 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rtbps: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Resting blood pressure (mm Hg)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hol: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Cholesterol level (mg/dL)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f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bs: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Fasting blood sugar (categorical, if &gt; 120 mg/dL)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estecg: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Resting EKG results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halachh: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Maximum heart rate achieved (bpm)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e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xng: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Exercise Induced Angina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ldpeak: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ST depression </a:t>
            </a:r>
            <a:r>
              <a:rPr baseline="30000" lang="en" sz="1829">
                <a:latin typeface="Ubuntu Light"/>
                <a:ea typeface="Ubuntu Light"/>
                <a:cs typeface="Ubuntu Light"/>
                <a:sym typeface="Ubuntu Light"/>
              </a:rPr>
              <a:t>4, 5</a:t>
            </a:r>
            <a:endParaRPr baseline="30000"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lp: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Slope of ST segment </a:t>
            </a:r>
            <a:r>
              <a:rPr baseline="30000" lang="en" sz="1829">
                <a:latin typeface="Ubuntu Light"/>
                <a:ea typeface="Ubuntu Light"/>
                <a:cs typeface="Ubuntu Light"/>
                <a:sym typeface="Ubuntu Light"/>
              </a:rPr>
              <a:t>4, 5</a:t>
            </a:r>
            <a:endParaRPr baseline="30000"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aa: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Number of major vessels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hall: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Thalassemia (blood disorder)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utput: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Target variable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ec3915915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124" y="523638"/>
            <a:ext cx="4153001" cy="409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ec39159155_0_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3750">
                <a:latin typeface="Consolas"/>
                <a:ea typeface="Consolas"/>
                <a:cs typeface="Consolas"/>
                <a:sym typeface="Consolas"/>
              </a:rPr>
              <a:t>ldpeak</a:t>
            </a:r>
            <a:r>
              <a:rPr lang="en" sz="3750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" sz="3750">
                <a:latin typeface="Consolas"/>
                <a:ea typeface="Consolas"/>
                <a:cs typeface="Consolas"/>
                <a:sym typeface="Consolas"/>
              </a:rPr>
              <a:t>slp</a:t>
            </a:r>
            <a:endParaRPr sz="37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gec39159155_0_6"/>
          <p:cNvSpPr txBox="1"/>
          <p:nvPr/>
        </p:nvSpPr>
        <p:spPr>
          <a:xfrm>
            <a:off x="311700" y="2056475"/>
            <a:ext cx="431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Both relate to the ST segment of a heartbeat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ldpeak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: ST depression induced by exercise relative to rest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lp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: slope of the peak exercise ST segment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c2e1cceae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3" name="Google Shape;113;gec2e1cceae_0_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