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Ubuntu"/>
      <p:regular r:id="rId31"/>
      <p:bold r:id="rId32"/>
      <p:italic r:id="rId33"/>
      <p:boldItalic r:id="rId34"/>
    </p:embeddedFont>
    <p:embeddedFont>
      <p:font typeface="Ubuntu Light"/>
      <p:regular r:id="rId35"/>
      <p:bold r:id="rId36"/>
      <p:italic r:id="rId37"/>
      <p:boldItalic r:id="rId38"/>
    </p:embeddedFont>
    <p:embeddedFont>
      <p:font typeface="Economica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7" roundtripDataSignature="AMtx7mirBfROewmV/Y8xShHX3lBld/2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5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italic.fntdata"/><Relationship Id="rId10" Type="http://schemas.openxmlformats.org/officeDocument/2006/relationships/slide" Target="slides/slide5.xml"/><Relationship Id="rId32" Type="http://schemas.openxmlformats.org/officeDocument/2006/relationships/font" Target="fonts/Ubuntu-bold.fntdata"/><Relationship Id="rId13" Type="http://schemas.openxmlformats.org/officeDocument/2006/relationships/slide" Target="slides/slide8.xml"/><Relationship Id="rId35" Type="http://schemas.openxmlformats.org/officeDocument/2006/relationships/font" Target="fonts/UbuntuLight-regular.fntdata"/><Relationship Id="rId12" Type="http://schemas.openxmlformats.org/officeDocument/2006/relationships/slide" Target="slides/slide7.xml"/><Relationship Id="rId34" Type="http://schemas.openxmlformats.org/officeDocument/2006/relationships/font" Target="fonts/Ubuntu-boldItalic.fntdata"/><Relationship Id="rId15" Type="http://schemas.openxmlformats.org/officeDocument/2006/relationships/slide" Target="slides/slide10.xml"/><Relationship Id="rId37" Type="http://schemas.openxmlformats.org/officeDocument/2006/relationships/font" Target="fonts/UbuntuLight-italic.fntdata"/><Relationship Id="rId14" Type="http://schemas.openxmlformats.org/officeDocument/2006/relationships/slide" Target="slides/slide9.xml"/><Relationship Id="rId36" Type="http://schemas.openxmlformats.org/officeDocument/2006/relationships/font" Target="fonts/UbuntuLight-bold.fntdata"/><Relationship Id="rId17" Type="http://schemas.openxmlformats.org/officeDocument/2006/relationships/slide" Target="slides/slide12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38" Type="http://schemas.openxmlformats.org/officeDocument/2006/relationships/font" Target="fonts/Ubuntu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c2e1cce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c2e1cce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2e1ccea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ec2e1ccea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2e1cce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ec2e1cce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2e1ccea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c2e1ccea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2e1cce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ec2e1cce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2e1cce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c2e1cce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c2e1ccea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c2e1ccea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2e1ccea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c2e1ccea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c2e1cce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ec2e1cce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c2e1c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ec2e1c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c2e1cce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ec2e1cce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2e1cce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ec2e1cce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2e1ccea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ec2e1ccea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c2e1cce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c2e1cce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4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4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4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4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kaggle.com/rashikrahmanpritom/heart-attack-analysis-prediction-dataset" TargetMode="External"/><Relationship Id="rId4" Type="http://schemas.openxmlformats.org/officeDocument/2006/relationships/hyperlink" Target="https://github.com/zachcarlson/HeartAttackPredictor/blob/main/HeartAttackPredictor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4355150" y="464550"/>
            <a:ext cx="4399200" cy="11574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Predicting Heart Attack Risk</a:t>
            </a:r>
            <a:endParaRPr sz="358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113775" y="3690375"/>
            <a:ext cx="3789900" cy="792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DCSI 631 Final Project Presentation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62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Group 4: Zach Carlson, Andrew Napolitano, Tyler Beard</a:t>
            </a:r>
            <a:endParaRPr sz="162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c2e1cceae_0_51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heart.describe()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0" name="Google Shape;120;gec2e1ccea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78264"/>
            <a:ext cx="4624051" cy="195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ec2e1cceae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57" y="1856398"/>
            <a:ext cx="419387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ec2e1cceae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59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c2e1cceae_0_60"/>
          <p:cNvSpPr txBox="1"/>
          <p:nvPr/>
        </p:nvSpPr>
        <p:spPr>
          <a:xfrm>
            <a:off x="5403675" y="4074525"/>
            <a:ext cx="253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Light"/>
                <a:ea typeface="Ubuntu Light"/>
                <a:cs typeface="Ubuntu Light"/>
                <a:sym typeface="Ubuntu Light"/>
              </a:rPr>
              <a:t>Histogram of all features</a:t>
            </a:r>
            <a:endParaRPr sz="18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ec2e1cceae_0_69"/>
          <p:cNvPicPr preferRelativeResize="0"/>
          <p:nvPr/>
        </p:nvPicPr>
        <p:blipFill rotWithShape="1">
          <a:blip r:embed="rId3">
            <a:alphaModFix/>
          </a:blip>
          <a:srcRect b="2289" l="1220" r="-1219" t="-2290"/>
          <a:stretch/>
        </p:blipFill>
        <p:spPr>
          <a:xfrm>
            <a:off x="4696375" y="1602425"/>
            <a:ext cx="4002273" cy="26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ec2e1cceae_0_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gec2e1cceae_0_69"/>
          <p:cNvSpPr txBox="1"/>
          <p:nvPr/>
        </p:nvSpPr>
        <p:spPr>
          <a:xfrm>
            <a:off x="678650" y="1944875"/>
            <a:ext cx="5832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heart[</a:t>
            </a:r>
            <a:r>
              <a:rPr lang="en" sz="1800">
                <a:solidFill>
                  <a:srgbClr val="BA212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"output"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666666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hist()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balance_output(heart)</a:t>
            </a:r>
            <a:endParaRPr sz="18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45.5%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54.4%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c2e1cceae_0_8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Balance Assessment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gec2e1cceae_0_82"/>
          <p:cNvSpPr txBox="1"/>
          <p:nvPr/>
        </p:nvSpPr>
        <p:spPr>
          <a:xfrm>
            <a:off x="567275" y="1306925"/>
            <a:ext cx="26631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(80%)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44.6%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55.4%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ec2e1cceae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5" y="2066400"/>
            <a:ext cx="3962624" cy="264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ec2e1cceae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97" y="2010500"/>
            <a:ext cx="4046530" cy="26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ec2e1cceae_0_82"/>
          <p:cNvSpPr txBox="1"/>
          <p:nvPr/>
        </p:nvSpPr>
        <p:spPr>
          <a:xfrm>
            <a:off x="5125125" y="1306925"/>
            <a:ext cx="3000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Set (20% of datase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Not Risk: 49.2%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Percentage Risk: 50.8%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ec2e1cceae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500" y="0"/>
            <a:ext cx="7585004" cy="505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2e1cceae_0_107"/>
          <p:cNvSpPr txBox="1"/>
          <p:nvPr/>
        </p:nvSpPr>
        <p:spPr>
          <a:xfrm>
            <a:off x="0" y="1725150"/>
            <a:ext cx="2538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Highest correlation 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Between: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age-thalachh (-0.31)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Oldpeak-thalachh (-0.37)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Discard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.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thalachh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is more correlated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4" name="Google Shape;154;gec2e1ccea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0" y="454813"/>
            <a:ext cx="7055324" cy="423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2e1cceae_0_1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Removal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improves accuracy by 2%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LogisticRegression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gec2e1cceae_0_1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>
                <a:latin typeface="Ubuntu"/>
                <a:ea typeface="Ubuntu"/>
                <a:cs typeface="Ubuntu"/>
                <a:sym typeface="Ubuntu"/>
              </a:rPr>
              <a:t>Feature Selection</a:t>
            </a:r>
            <a:endParaRPr sz="3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1" name="Google Shape;161;gec2e1ccea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00" y="2268850"/>
            <a:ext cx="6784076" cy="23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2e1cceae_0_127"/>
          <p:cNvSpPr txBox="1"/>
          <p:nvPr>
            <p:ph idx="1" type="body"/>
          </p:nvPr>
        </p:nvSpPr>
        <p:spPr>
          <a:xfrm>
            <a:off x="311700" y="2022150"/>
            <a:ext cx="2912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MinMaxScaler()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OneHotEncoder()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67" name="Google Shape;167;gec2e1cceae_0_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100">
                <a:latin typeface="Ubuntu"/>
                <a:ea typeface="Ubuntu"/>
                <a:cs typeface="Ubuntu"/>
                <a:sym typeface="Ubuntu"/>
              </a:rPr>
              <a:t>Pipeline Set Up</a:t>
            </a:r>
            <a:endParaRPr sz="31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8" name="Google Shape;168;gec2e1cceae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325" y="1370263"/>
            <a:ext cx="4333976" cy="205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c2e1cceae_0_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4" name="Google Shape;174;gec2e1cceae_0_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ML Algorithms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c2e1cceae_0_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gec2e1cceae_0_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Summary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classification_report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2e1cceae_0_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gec2e1cceae_0_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56950" y="202100"/>
            <a:ext cx="948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Known Limitations of Project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0" y="985800"/>
            <a:ext cx="54780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c2e1cceae_0_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0" name="Google Shape;210;gec2e1cceae_0_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References 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https://www.kaggle.com/rashikrahmanpritom/heart-attack-analysis-prediction-dataset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</a:rPr>
              <a:t>https://archive.ics.uci.edu/ml/datasets/Heart+Disease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Ubuntu Light"/>
              <a:buAutoNum type="arabicPeriod"/>
            </a:pPr>
            <a:r>
              <a:rPr lang="en" sz="1500" u="sng">
                <a:solidFill>
                  <a:schemeClr val="hlink"/>
                </a:solidFill>
                <a:latin typeface="Ubuntu Light"/>
                <a:ea typeface="Ubuntu Light"/>
                <a:cs typeface="Ubuntu Light"/>
                <a:sym typeface="Ubuntu Light"/>
                <a:hlinkClick r:id="rId4"/>
              </a:rPr>
              <a:t>https://github.com/zachcarlson/HeartAttackPredictor/blob/main/HeartAttackPredictor.ipynb</a:t>
            </a:r>
            <a:endParaRPr sz="1500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Intro: Project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Heart Attack Risk Prediction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Dataset on Kaggle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1 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Originally sourced from UCI Machine Learning Repository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2</a:t>
            </a:r>
            <a:endParaRPr sz="20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Ubuntu Light"/>
              <a:buChar char="●"/>
            </a:pPr>
            <a:r>
              <a:rPr lang="en" sz="2000">
                <a:latin typeface="Ubuntu Light"/>
                <a:ea typeface="Ubuntu Light"/>
                <a:cs typeface="Ubuntu Light"/>
                <a:sym typeface="Ubuntu Light"/>
              </a:rPr>
              <a:t>Public repository available for download on Github </a:t>
            </a:r>
            <a:r>
              <a:rPr baseline="30000" lang="en" sz="2000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20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0" y="4543200"/>
            <a:ext cx="9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Data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Overview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300 instances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Light"/>
              <a:buChar char="●"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13 features and 1 target variable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5" name="Google Shape;9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75" y="2096700"/>
            <a:ext cx="8623227" cy="2480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c2e1cceae_0_42"/>
          <p:cNvSpPr txBox="1"/>
          <p:nvPr>
            <p:ph idx="1" type="body"/>
          </p:nvPr>
        </p:nvSpPr>
        <p:spPr>
          <a:xfrm>
            <a:off x="311700" y="6557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age: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Age of the person (years)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sex: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Sex of the person (M or F)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cp: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Chest pain type 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rtbps: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blood pressure (mm Hg)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hol: 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Cholesterol level (mg/dL)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f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bs: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Fasting blood sugar (categorical, if &gt; 120 mg/dL)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estecg: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Resting EKG results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halachh: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Maximum heart rate achieved (bpm)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xng: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Exercise Induced Angina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ldpeak: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ST depression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lp: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Slope of ST segment </a:t>
            </a:r>
            <a:r>
              <a:rPr baseline="30000" lang="en" sz="1829">
                <a:latin typeface="Ubuntu Light"/>
                <a:ea typeface="Ubuntu Light"/>
                <a:cs typeface="Ubuntu Light"/>
                <a:sym typeface="Ubuntu Light"/>
              </a:rPr>
              <a:t>3</a:t>
            </a:r>
            <a:endParaRPr baseline="30000"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c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aa: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Number of major vessels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hall: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Thalassemia (blood disorder)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Ubuntu"/>
              <a:buChar char="●"/>
            </a:pP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829">
                <a:latin typeface="Ubuntu"/>
                <a:ea typeface="Ubuntu"/>
                <a:cs typeface="Ubuntu"/>
                <a:sym typeface="Ubuntu"/>
              </a:rPr>
              <a:t>utput: </a:t>
            </a:r>
            <a:r>
              <a:rPr lang="en" sz="1829">
                <a:latin typeface="Ubuntu Light"/>
                <a:ea typeface="Ubuntu Light"/>
                <a:cs typeface="Ubuntu Light"/>
                <a:sym typeface="Ubuntu Light"/>
              </a:rPr>
              <a:t>Target variable</a:t>
            </a:r>
            <a:endParaRPr sz="1829"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2e1cceae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AGENDA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" name="Google Shape;106;gec2e1cceae_0_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Project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Data Overview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Ubuntu Light"/>
              <a:buChar char="●"/>
            </a:pPr>
            <a:r>
              <a:rPr lang="en" sz="2200">
                <a:latin typeface="Ubuntu Light"/>
                <a:ea typeface="Ubuntu Light"/>
                <a:cs typeface="Ubuntu Light"/>
                <a:sym typeface="Ubuntu Light"/>
              </a:rPr>
              <a:t>EDA and Pipeline Set Up</a:t>
            </a:r>
            <a:endParaRPr sz="2200"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ML Algorithms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Summary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Final Report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Known Limitations of Project</a:t>
            </a:r>
            <a:endParaRPr sz="2200"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Ubuntu Light"/>
              <a:buChar char="●"/>
            </a:pPr>
            <a:r>
              <a:rPr lang="en" sz="2200">
                <a:solidFill>
                  <a:schemeClr val="dk2"/>
                </a:solidFill>
                <a:latin typeface="Ubuntu Light"/>
                <a:ea typeface="Ubuntu Light"/>
                <a:cs typeface="Ubuntu Light"/>
                <a:sym typeface="Ubuntu Light"/>
              </a:rPr>
              <a:t>Potential Future Development</a:t>
            </a:r>
            <a:endParaRPr>
              <a:solidFill>
                <a:schemeClr val="dk2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EDA and Pipeline Set Up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25225"/>
            <a:ext cx="4260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heart.info()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3" name="Google Shape;1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50" y="1794125"/>
            <a:ext cx="2918649" cy="301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4572000" y="1566250"/>
            <a:ext cx="45261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All features have datatype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int64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expect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oldpeak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, which has the datatype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float64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 Light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Ubuntu Light"/>
                <a:ea typeface="Ubuntu Light"/>
                <a:cs typeface="Ubuntu Light"/>
                <a:sym typeface="Ubuntu Light"/>
              </a:rPr>
              <a:t>No missing/null values.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