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3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352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350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3096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71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964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0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6001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7628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165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9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003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770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2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565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4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7F6A1D9-D323-4F4E-8655-25E2D32CE742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98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levant.software/blog/agile-software-development-lifecycle-phases-explained/" TargetMode="External"/><Relationship Id="rId2" Type="http://schemas.openxmlformats.org/officeDocument/2006/relationships/hyperlink" Target="https://managedagile.com/what-does-it-mean-to-be-an-agile-developer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8CFD87-83F3-AC0B-80EB-6F74FBB566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32" b="190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3D3747-62F2-9125-A3A3-8323B68D5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6780" y="978409"/>
            <a:ext cx="4496529" cy="3678268"/>
          </a:xfrm>
        </p:spPr>
        <p:txBody>
          <a:bodyPr anchor="t">
            <a:normAutofit/>
          </a:bodyPr>
          <a:lstStyle/>
          <a:p>
            <a:r>
              <a:rPr lang="en-US" sz="6000"/>
              <a:t>Scrum-Agile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10B83-D45E-0A3A-294D-072ED38B6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3288" y="4729138"/>
            <a:ext cx="4488812" cy="1150453"/>
          </a:xfrm>
        </p:spPr>
        <p:txBody>
          <a:bodyPr anchor="b">
            <a:normAutofit/>
          </a:bodyPr>
          <a:lstStyle/>
          <a:p>
            <a:r>
              <a:rPr lang="en-US" sz="1100" dirty="0" err="1"/>
              <a:t>Z.Davis</a:t>
            </a:r>
            <a:endParaRPr lang="en-US" sz="1100" dirty="0"/>
          </a:p>
          <a:p>
            <a:r>
              <a:rPr lang="en-US" sz="1100" dirty="0"/>
              <a:t>CS 250</a:t>
            </a:r>
          </a:p>
          <a:p>
            <a:r>
              <a:rPr lang="en-US" sz="1100" dirty="0"/>
              <a:t>Professor Maryann Krupa</a:t>
            </a:r>
          </a:p>
          <a:p>
            <a:r>
              <a:rPr lang="en-US" sz="1100" dirty="0"/>
              <a:t>Feb 21, 2025</a:t>
            </a:r>
          </a:p>
        </p:txBody>
      </p:sp>
    </p:spTree>
    <p:extLst>
      <p:ext uri="{BB962C8B-B14F-4D97-AF65-F5344CB8AC3E}">
        <p14:creationId xmlns:p14="http://schemas.microsoft.com/office/powerpoint/2010/main" val="41992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1CD7-8CEB-92D1-BA0C-04F9A0B0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Agile Roles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C328EA6-30CC-BEC6-E518-29759D19E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577431"/>
              </p:ext>
            </p:extLst>
          </p:nvPr>
        </p:nvGraphicFramePr>
        <p:xfrm>
          <a:off x="4594225" y="1067045"/>
          <a:ext cx="6683376" cy="42508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05642">
                  <a:extLst>
                    <a:ext uri="{9D8B030D-6E8A-4147-A177-3AD203B41FA5}">
                      <a16:colId xmlns:a16="http://schemas.microsoft.com/office/drawing/2014/main" val="2357680353"/>
                    </a:ext>
                  </a:extLst>
                </a:gridCol>
                <a:gridCol w="4577734">
                  <a:extLst>
                    <a:ext uri="{9D8B030D-6E8A-4147-A177-3AD203B41FA5}">
                      <a16:colId xmlns:a16="http://schemas.microsoft.com/office/drawing/2014/main" val="4010887651"/>
                    </a:ext>
                  </a:extLst>
                </a:gridCol>
              </a:tblGrid>
              <a:tr h="1193585">
                <a:tc>
                  <a:txBody>
                    <a:bodyPr/>
                    <a:lstStyle/>
                    <a:p>
                      <a:r>
                        <a:rPr lang="en-US" sz="2100" b="0"/>
                        <a:t>Product Owner</a:t>
                      </a:r>
                    </a:p>
                  </a:txBody>
                  <a:tcPr marL="104700" marR="104700" marT="52350" marB="5235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/>
                        <a:t>Set Goals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/>
                        <a:t>Ensure backlog is stocked and clearly defined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/>
                        <a:t>Order the backlog/Prioritize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/>
                        <a:t>Update and refine backlog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/>
                        <a:t>Collect feedback from stakeholders, users, and customers on product increments</a:t>
                      </a:r>
                    </a:p>
                  </a:txBody>
                  <a:tcPr marL="104700" marR="104700" marT="52350" marB="52350"/>
                </a:tc>
                <a:extLst>
                  <a:ext uri="{0D108BD9-81ED-4DB2-BD59-A6C34878D82A}">
                    <a16:rowId xmlns:a16="http://schemas.microsoft.com/office/drawing/2014/main" val="669967973"/>
                  </a:ext>
                </a:extLst>
              </a:tr>
              <a:tr h="1368086">
                <a:tc>
                  <a:txBody>
                    <a:bodyPr/>
                    <a:lstStyle/>
                    <a:p>
                      <a:r>
                        <a:rPr lang="en-US" sz="2100"/>
                        <a:t>Scrum Master</a:t>
                      </a:r>
                    </a:p>
                  </a:txBody>
                  <a:tcPr marL="104700" marR="104700" marT="52350" marB="5235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/>
                        <a:t>Facilitate meetings, conversations, and improvements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/>
                        <a:t>Communicate clearly the goals and scope of the project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/>
                        <a:t>Facilitate scrum events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/>
                        <a:t>Help remove impediments to the team’s progress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/>
                        <a:t>Coach the team when the needed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/>
                        <a:t>Lead the team with a servant leader mentality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/>
                    </a:p>
                  </a:txBody>
                  <a:tcPr marL="104700" marR="104700" marT="52350" marB="52350"/>
                </a:tc>
                <a:extLst>
                  <a:ext uri="{0D108BD9-81ED-4DB2-BD59-A6C34878D82A}">
                    <a16:rowId xmlns:a16="http://schemas.microsoft.com/office/drawing/2014/main" val="1297634869"/>
                  </a:ext>
                </a:extLst>
              </a:tr>
              <a:tr h="670083">
                <a:tc>
                  <a:txBody>
                    <a:bodyPr/>
                    <a:lstStyle/>
                    <a:p>
                      <a:r>
                        <a:rPr lang="en-US" sz="2100"/>
                        <a:t>Developer</a:t>
                      </a:r>
                    </a:p>
                  </a:txBody>
                  <a:tcPr marL="104700" marR="104700" marT="52350" marB="5235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/>
                        <a:t>Manage the sprint backlog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/>
                        <a:t>Inspect and adapt through daily scrum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/>
                        <a:t>Contribute to the sprint goal</a:t>
                      </a:r>
                    </a:p>
                  </a:txBody>
                  <a:tcPr marL="104700" marR="104700" marT="52350" marB="52350"/>
                </a:tc>
                <a:extLst>
                  <a:ext uri="{0D108BD9-81ED-4DB2-BD59-A6C34878D82A}">
                    <a16:rowId xmlns:a16="http://schemas.microsoft.com/office/drawing/2014/main" val="2292737355"/>
                  </a:ext>
                </a:extLst>
              </a:tr>
              <a:tr h="1019084">
                <a:tc>
                  <a:txBody>
                    <a:bodyPr/>
                    <a:lstStyle/>
                    <a:p>
                      <a:r>
                        <a:rPr lang="en-US" sz="2100"/>
                        <a:t>Tester</a:t>
                      </a:r>
                    </a:p>
                  </a:txBody>
                  <a:tcPr marL="104700" marR="104700" marT="52350" marB="5235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/>
                        <a:t>Ensure the product is matching the goals of the client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/>
                        <a:t>Ensure quality code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/>
                        <a:t>Develop test points and automatic testing to help the flow and development of the program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/>
                        <a:t>Create clear pass/fail requirements </a:t>
                      </a:r>
                    </a:p>
                  </a:txBody>
                  <a:tcPr marL="104700" marR="104700" marT="52350" marB="52350"/>
                </a:tc>
                <a:extLst>
                  <a:ext uri="{0D108BD9-81ED-4DB2-BD59-A6C34878D82A}">
                    <a16:rowId xmlns:a16="http://schemas.microsoft.com/office/drawing/2014/main" val="32981212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16A59EE-5892-8019-6019-A8F6EE2CF797}"/>
              </a:ext>
            </a:extLst>
          </p:cNvPr>
          <p:cNvSpPr txBox="1"/>
          <p:nvPr/>
        </p:nvSpPr>
        <p:spPr>
          <a:xfrm>
            <a:off x="4594225" y="551764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Scrum Team | Scrum Alliance. (n.d.). https://resources.scrumalliance.org/Article/scrum-team</a:t>
            </a:r>
          </a:p>
        </p:txBody>
      </p:sp>
    </p:spTree>
    <p:extLst>
      <p:ext uri="{BB962C8B-B14F-4D97-AF65-F5344CB8AC3E}">
        <p14:creationId xmlns:p14="http://schemas.microsoft.com/office/powerpoint/2010/main" val="378591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A8D352-3D6B-EEFC-3498-0FCC10CCA1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6655" b="9075"/>
          <a:stretch/>
        </p:blipFill>
        <p:spPr>
          <a:xfrm>
            <a:off x="-26" y="-1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3879DD-4C30-01B4-3783-A4445996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863" y="0"/>
            <a:ext cx="3054137" cy="12884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Agile Life Cycle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872B5-CB1C-9DA9-79DF-A1E5E33DBCBD}"/>
              </a:ext>
            </a:extLst>
          </p:cNvPr>
          <p:cNvSpPr txBox="1"/>
          <p:nvPr/>
        </p:nvSpPr>
        <p:spPr>
          <a:xfrm>
            <a:off x="-75" y="6488668"/>
            <a:ext cx="10391327" cy="369332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Dziuba</a:t>
            </a:r>
            <a:r>
              <a:rPr lang="en-US" sz="9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, A., &amp; </a:t>
            </a:r>
            <a:r>
              <a:rPr lang="en-US" sz="9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Dziuba</a:t>
            </a:r>
            <a:r>
              <a:rPr lang="en-US" sz="9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, A. (2024, October 3). Navigating the agile software development life cycle: phases, tools, roadmap. Relevant Software. https://relevant.software/blog/agile-software-development-lifecycle-phases-explained/</a:t>
            </a:r>
          </a:p>
        </p:txBody>
      </p:sp>
    </p:spTree>
    <p:extLst>
      <p:ext uri="{BB962C8B-B14F-4D97-AF65-F5344CB8AC3E}">
        <p14:creationId xmlns:p14="http://schemas.microsoft.com/office/powerpoint/2010/main" val="156456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147868-7D1B-714E-241E-460336F625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299854"/>
              </p:ext>
            </p:extLst>
          </p:nvPr>
        </p:nvGraphicFramePr>
        <p:xfrm>
          <a:off x="1722009" y="660770"/>
          <a:ext cx="10363200" cy="4351746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1570216608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503128924"/>
                    </a:ext>
                  </a:extLst>
                </a:gridCol>
              </a:tblGrid>
              <a:tr h="72529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1.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Stake holders and product owners meet to outline projects scope and priorities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Discuss costs, completion time, and requirements to determine projects feasibility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56028"/>
                  </a:ext>
                </a:extLst>
              </a:tr>
              <a:tr h="725291">
                <a:tc>
                  <a:txBody>
                    <a:bodyPr/>
                    <a:lstStyle/>
                    <a:p>
                      <a:r>
                        <a:rPr lang="en-US" dirty="0"/>
                        <a:t>2. Inception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Team selection and tool gathering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Create a mock-up of the user interface analyze competitor’s strength and weakness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Architecture discussion where the team discusses best framework and tools needed for completion of the project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94766"/>
                  </a:ext>
                </a:extLst>
              </a:tr>
              <a:tr h="725291">
                <a:tc>
                  <a:txBody>
                    <a:bodyPr/>
                    <a:lstStyle/>
                    <a:p>
                      <a:r>
                        <a:rPr lang="en-US" dirty="0"/>
                        <a:t>3. 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The programming phase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Iteratively create the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18984"/>
                  </a:ext>
                </a:extLst>
              </a:tr>
              <a:tr h="725291">
                <a:tc>
                  <a:txBody>
                    <a:bodyPr/>
                    <a:lstStyle/>
                    <a:p>
                      <a:r>
                        <a:rPr lang="en-US" dirty="0"/>
                        <a:t>4.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Test the features of the program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Ensure all features behave as intended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022947"/>
                  </a:ext>
                </a:extLst>
              </a:tr>
              <a:tr h="725291">
                <a:tc>
                  <a:txBody>
                    <a:bodyPr/>
                    <a:lstStyle/>
                    <a:p>
                      <a:r>
                        <a:rPr lang="en-US" dirty="0"/>
                        <a:t>5.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This is the release phase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Show users the progress being made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34971"/>
                  </a:ext>
                </a:extLst>
              </a:tr>
              <a:tr h="725291">
                <a:tc>
                  <a:txBody>
                    <a:bodyPr/>
                    <a:lstStyle/>
                    <a:p>
                      <a:r>
                        <a:rPr lang="en-US" dirty="0"/>
                        <a:t>6.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Listen to customer feedback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React to request for new features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455944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DACD251B-6F08-4188-9C73-DFBECFCDE056}"/>
              </a:ext>
            </a:extLst>
          </p:cNvPr>
          <p:cNvSpPr/>
          <p:nvPr/>
        </p:nvSpPr>
        <p:spPr>
          <a:xfrm>
            <a:off x="754213" y="674119"/>
            <a:ext cx="967796" cy="46721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E84767C-6627-FCD5-7541-3F6241F94EA6}"/>
              </a:ext>
            </a:extLst>
          </p:cNvPr>
          <p:cNvSpPr/>
          <p:nvPr/>
        </p:nvSpPr>
        <p:spPr>
          <a:xfrm rot="10800000">
            <a:off x="754213" y="4390676"/>
            <a:ext cx="967796" cy="46721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AC75211-3B6B-C7D9-36FE-43F65D5C483F}"/>
              </a:ext>
            </a:extLst>
          </p:cNvPr>
          <p:cNvSpPr/>
          <p:nvPr/>
        </p:nvSpPr>
        <p:spPr>
          <a:xfrm rot="16200000">
            <a:off x="-1023417" y="2456754"/>
            <a:ext cx="3286056" cy="6185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9489F1-A5F4-10F9-65EF-416827294235}"/>
              </a:ext>
            </a:extLst>
          </p:cNvPr>
          <p:cNvSpPr txBox="1"/>
          <p:nvPr/>
        </p:nvSpPr>
        <p:spPr>
          <a:xfrm>
            <a:off x="1722008" y="0"/>
            <a:ext cx="518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328C8C-166E-55D6-7684-699B32BC0788}"/>
              </a:ext>
            </a:extLst>
          </p:cNvPr>
          <p:cNvSpPr txBox="1"/>
          <p:nvPr/>
        </p:nvSpPr>
        <p:spPr>
          <a:xfrm>
            <a:off x="6899160" y="0"/>
            <a:ext cx="518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Definition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559FDD-44B4-F369-1598-1D764E72361D}"/>
              </a:ext>
            </a:extLst>
          </p:cNvPr>
          <p:cNvCxnSpPr>
            <a:cxnSpLocks/>
          </p:cNvCxnSpPr>
          <p:nvPr/>
        </p:nvCxnSpPr>
        <p:spPr>
          <a:xfrm flipV="1">
            <a:off x="6899160" y="0"/>
            <a:ext cx="0" cy="66077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63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DC5215-0F0F-62D5-206F-9CB1D8218B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5000"/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2000"/>
                    </a14:imgEffect>
                    <a14:imgEffect>
                      <a14:colorTemperature colorTemp="5900"/>
                    </a14:imgEffect>
                    <a14:imgEffect>
                      <a14:saturation sat="201000"/>
                    </a14:imgEffect>
                    <a14:imgEffect>
                      <a14:brightnessContrast bright="-58000" contrast="-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1627" y="1168291"/>
            <a:ext cx="7722342" cy="4867275"/>
          </a:xfrm>
          <a:prstGeom prst="rect">
            <a:avLst/>
          </a:prstGeom>
          <a:ln>
            <a:noFill/>
          </a:ln>
          <a:effectLst>
            <a:reflection stA="0" endPos="65000" dist="50800" dir="5400000" sy="-100000" algn="bl" rotWithShape="0"/>
          </a:effectLst>
          <a:scene3d>
            <a:camera prst="orthographicFront"/>
            <a:lightRig rig="threePt" dir="t"/>
          </a:scene3d>
          <a:sp3d extrusionH="57150" contourW="38100">
            <a:bevelT w="50800" h="139700"/>
            <a:bevelB w="50800"/>
          </a:sp3d>
        </p:spPr>
      </p:pic>
      <p:pic>
        <p:nvPicPr>
          <p:cNvPr id="2050" name="Picture 2" descr="Image result for waterfall">
            <a:extLst>
              <a:ext uri="{FF2B5EF4-FFF2-40B4-BE49-F238E27FC236}">
                <a16:creationId xmlns:a16="http://schemas.microsoft.com/office/drawing/2014/main" id="{4C66D23E-FD01-BDB7-7A11-EA1113845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7" r="33313"/>
          <a:stretch/>
        </p:blipFill>
        <p:spPr bwMode="auto">
          <a:xfrm>
            <a:off x="20" y="10"/>
            <a:ext cx="407053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557587-7735-2BC2-CE16-AB1A3B32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554" y="0"/>
            <a:ext cx="8121445" cy="1596177"/>
          </a:xfrm>
        </p:spPr>
        <p:txBody>
          <a:bodyPr>
            <a:normAutofit/>
          </a:bodyPr>
          <a:lstStyle/>
          <a:p>
            <a:r>
              <a:rPr lang="en-US" dirty="0"/>
              <a:t>The Waterfall Method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8F44F05-A36A-A34B-3BD9-4E1786435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211" y="6111942"/>
            <a:ext cx="786917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(2024c, October 18).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 Software Engineering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https://www.geeksforgeeks.org/waterfall-model/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45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3E6E5-1BE4-1D51-5808-18F3CDB7F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628" y="1584757"/>
            <a:ext cx="5842371" cy="5273243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to Understand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Individual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Clearly Defined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Clear Milestones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Works well for smaller project where requirements are well understood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14180C-0577-6800-3C6A-C280BF01964F}"/>
              </a:ext>
            </a:extLst>
          </p:cNvPr>
          <p:cNvCxnSpPr/>
          <p:nvPr/>
        </p:nvCxnSpPr>
        <p:spPr>
          <a:xfrm>
            <a:off x="913795" y="707492"/>
            <a:ext cx="3130319" cy="0"/>
          </a:xfrm>
          <a:prstGeom prst="line">
            <a:avLst/>
          </a:prstGeom>
          <a:ln w="127000" cap="flat">
            <a:beve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5F79E1-5DCC-F113-0073-6790BE947A00}"/>
              </a:ext>
            </a:extLst>
          </p:cNvPr>
          <p:cNvSpPr txBox="1"/>
          <p:nvPr/>
        </p:nvSpPr>
        <p:spPr>
          <a:xfrm>
            <a:off x="6096000" y="1584756"/>
            <a:ext cx="5944712" cy="527608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Feedback path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Difficult to accommodate changes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overlapping of phases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Limited flexibility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Stakeholder involvement is limited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 testing phase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Potentially longer development 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F9F88-0DD9-5C7E-10F9-72FE20563B6A}"/>
              </a:ext>
            </a:extLst>
          </p:cNvPr>
          <p:cNvSpPr txBox="1"/>
          <p:nvPr/>
        </p:nvSpPr>
        <p:spPr>
          <a:xfrm>
            <a:off x="253627" y="1215425"/>
            <a:ext cx="58423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Advantages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AED29-EB23-7A7A-CB70-A1D33D3C6C55}"/>
              </a:ext>
            </a:extLst>
          </p:cNvPr>
          <p:cNvSpPr txBox="1"/>
          <p:nvPr/>
        </p:nvSpPr>
        <p:spPr>
          <a:xfrm>
            <a:off x="6095997" y="1215425"/>
            <a:ext cx="5944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Disadvantages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AD4A00-124A-69D6-7B7D-DD5FE07436AD}"/>
              </a:ext>
            </a:extLst>
          </p:cNvPr>
          <p:cNvSpPr txBox="1"/>
          <p:nvPr/>
        </p:nvSpPr>
        <p:spPr>
          <a:xfrm>
            <a:off x="4647942" y="843249"/>
            <a:ext cx="2896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Waterfall pros/cons</a:t>
            </a:r>
          </a:p>
        </p:txBody>
      </p:sp>
    </p:spTree>
    <p:extLst>
      <p:ext uri="{BB962C8B-B14F-4D97-AF65-F5344CB8AC3E}">
        <p14:creationId xmlns:p14="http://schemas.microsoft.com/office/powerpoint/2010/main" val="227384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525BA9-A43C-4507-B537-1C1FE195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0084-855D-64BA-98AB-8D3DE57A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66801"/>
            <a:ext cx="4539343" cy="4724400"/>
          </a:xfrm>
        </p:spPr>
        <p:txBody>
          <a:bodyPr>
            <a:normAutofit/>
          </a:bodyPr>
          <a:lstStyle/>
          <a:p>
            <a:pPr marL="265500" indent="-228600">
              <a:buFont typeface="+mj-lt"/>
              <a:buAutoNum type="arabicPeriod"/>
            </a:pPr>
            <a:r>
              <a:rPr lang="en-US" sz="1200" b="1" dirty="0">
                <a:effectLst/>
              </a:rPr>
              <a:t>Requirement phase</a:t>
            </a:r>
          </a:p>
          <a:p>
            <a:pPr marL="642600" lvl="1" indent="-228600">
              <a:buFont typeface="+mj-lt"/>
              <a:buAutoNum type="arabicPeriod"/>
            </a:pPr>
            <a:r>
              <a:rPr lang="en-US" sz="1000" dirty="0">
                <a:effectLst/>
              </a:rPr>
              <a:t>New requirement would have to be documented and approved</a:t>
            </a:r>
          </a:p>
          <a:p>
            <a:pPr marL="265500" indent="-228600">
              <a:buFont typeface="+mj-lt"/>
              <a:buAutoNum type="arabicPeriod"/>
            </a:pPr>
            <a:r>
              <a:rPr lang="en-US" sz="1200" b="1" dirty="0">
                <a:effectLst/>
              </a:rPr>
              <a:t>Design Phase</a:t>
            </a:r>
          </a:p>
          <a:p>
            <a:pPr marL="642600" lvl="1" indent="-228600">
              <a:buFont typeface="+mj-lt"/>
              <a:buAutoNum type="arabicPeriod"/>
            </a:pPr>
            <a:r>
              <a:rPr lang="en-US" sz="1000" dirty="0">
                <a:effectLst/>
              </a:rPr>
              <a:t>Design documents would have to be updated to reflect the changes</a:t>
            </a:r>
          </a:p>
          <a:p>
            <a:pPr marL="265500" indent="-228600">
              <a:buFont typeface="+mj-lt"/>
              <a:buAutoNum type="arabicPeriod"/>
            </a:pPr>
            <a:r>
              <a:rPr lang="en-US" sz="1200" b="1" dirty="0">
                <a:effectLst/>
              </a:rPr>
              <a:t>Implementation Phase</a:t>
            </a:r>
          </a:p>
          <a:p>
            <a:pPr marL="642600" lvl="1" indent="-228600">
              <a:buFont typeface="+mj-lt"/>
              <a:buAutoNum type="arabicPeriod"/>
            </a:pPr>
            <a:r>
              <a:rPr lang="en-US" sz="1000" dirty="0">
                <a:effectLst/>
              </a:rPr>
              <a:t>Developers would have to adjust code</a:t>
            </a:r>
          </a:p>
          <a:p>
            <a:pPr marL="642600" lvl="1" indent="-228600">
              <a:buFont typeface="+mj-lt"/>
              <a:buAutoNum type="arabicPeriod"/>
            </a:pPr>
            <a:r>
              <a:rPr lang="en-US" sz="1000" dirty="0">
                <a:effectLst/>
              </a:rPr>
              <a:t>Could involved significant reworking to the existing codebase</a:t>
            </a:r>
          </a:p>
          <a:p>
            <a:pPr marL="265500" indent="-228600">
              <a:buFont typeface="+mj-lt"/>
              <a:buAutoNum type="arabicPeriod"/>
            </a:pPr>
            <a:r>
              <a:rPr lang="en-US" sz="1200" b="1" dirty="0">
                <a:effectLst/>
              </a:rPr>
              <a:t>Testing Phase</a:t>
            </a:r>
          </a:p>
          <a:p>
            <a:pPr marL="642600" lvl="1" indent="-228600">
              <a:buFont typeface="+mj-lt"/>
              <a:buAutoNum type="arabicPeriod"/>
            </a:pPr>
            <a:r>
              <a:rPr lang="en-US" sz="1000" dirty="0">
                <a:effectLst/>
              </a:rPr>
              <a:t>The new feature would have to be thoroughly tested </a:t>
            </a:r>
          </a:p>
          <a:p>
            <a:pPr marL="642600" lvl="1" indent="-228600">
              <a:buFont typeface="+mj-lt"/>
              <a:buAutoNum type="arabicPeriod"/>
            </a:pPr>
            <a:r>
              <a:rPr lang="en-US" sz="1000" dirty="0">
                <a:effectLst/>
              </a:rPr>
              <a:t>Could uncover new or existing issues which would cause further delays</a:t>
            </a:r>
          </a:p>
          <a:p>
            <a:pPr marL="265500" indent="-228600">
              <a:buFont typeface="+mj-lt"/>
              <a:buAutoNum type="arabicPeriod"/>
            </a:pPr>
            <a:r>
              <a:rPr lang="en-US" sz="1200" b="1" dirty="0">
                <a:effectLst/>
              </a:rPr>
              <a:t>Deployment Phase</a:t>
            </a:r>
          </a:p>
          <a:p>
            <a:pPr marL="642600" lvl="1" indent="-228600">
              <a:buFont typeface="+mj-lt"/>
              <a:buAutoNum type="arabicPeriod"/>
            </a:pPr>
            <a:r>
              <a:rPr lang="en-US" sz="1000" dirty="0">
                <a:effectLst/>
              </a:rPr>
              <a:t>All delays would cause deployment date to fall back impacting overall project timeline</a:t>
            </a:r>
          </a:p>
          <a:p>
            <a:pPr marL="414000" lvl="1" indent="0">
              <a:buNone/>
            </a:pPr>
            <a:endParaRPr lang="en-US" sz="1000" dirty="0"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FD794E-584A-4E6D-9325-2FCF354F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4657345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1DFF2C-5A04-407E-915B-ED139C42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68E60-F671-DD72-824E-FECEFF99502E}"/>
              </a:ext>
            </a:extLst>
          </p:cNvPr>
          <p:cNvSpPr txBox="1"/>
          <p:nvPr/>
        </p:nvSpPr>
        <p:spPr>
          <a:xfrm>
            <a:off x="7080089" y="107181"/>
            <a:ext cx="388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Agile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76EEB-6442-FE79-B8DB-3553E6025EAA}"/>
              </a:ext>
            </a:extLst>
          </p:cNvPr>
          <p:cNvSpPr txBox="1"/>
          <p:nvPr/>
        </p:nvSpPr>
        <p:spPr>
          <a:xfrm>
            <a:off x="324722" y="107181"/>
            <a:ext cx="437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Waterfall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469249-215C-3121-C0C6-6F1C144034DA}"/>
              </a:ext>
            </a:extLst>
          </p:cNvPr>
          <p:cNvSpPr/>
          <p:nvPr/>
        </p:nvSpPr>
        <p:spPr>
          <a:xfrm>
            <a:off x="3672017" y="112542"/>
            <a:ext cx="45165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Change of Requirements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B16920-985C-233A-E6D2-0F1E0BED16AB}"/>
              </a:ext>
            </a:extLst>
          </p:cNvPr>
          <p:cNvSpPr txBox="1"/>
          <p:nvPr/>
        </p:nvSpPr>
        <p:spPr>
          <a:xfrm>
            <a:off x="6233939" y="1181378"/>
            <a:ext cx="43650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Re-prioritize the backlog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Hold a meeting to make the team aware of the changes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Implementation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Developers make the required changes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Testing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feature is thoroughly tested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Deployment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Gather feedback from end users</a:t>
            </a:r>
          </a:p>
        </p:txBody>
      </p:sp>
    </p:spTree>
    <p:extLst>
      <p:ext uri="{BB962C8B-B14F-4D97-AF65-F5344CB8AC3E}">
        <p14:creationId xmlns:p14="http://schemas.microsoft.com/office/powerpoint/2010/main" val="90953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7CB6-6B0C-5702-3A3F-B418C67E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VS Waterfall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E5BDB-55DF-9B07-2CAD-E5A7155D4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A5CC6-FC78-8F60-7D9C-B701839814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Flexible </a:t>
            </a:r>
          </a:p>
          <a:p>
            <a:r>
              <a:rPr lang="en-US" dirty="0"/>
              <a:t>Potential for future changes</a:t>
            </a:r>
          </a:p>
          <a:p>
            <a:r>
              <a:rPr lang="en-US" dirty="0"/>
              <a:t>Better for complex projects</a:t>
            </a:r>
          </a:p>
          <a:p>
            <a:r>
              <a:rPr lang="en-US" dirty="0"/>
              <a:t>Continuous Risk management</a:t>
            </a:r>
          </a:p>
          <a:p>
            <a:r>
              <a:rPr lang="en-US" dirty="0"/>
              <a:t>Incremental development provides value to stakeholders</a:t>
            </a:r>
          </a:p>
          <a:p>
            <a:r>
              <a:rPr lang="en-US" dirty="0"/>
              <a:t>Continuously receives stakeholder involvement 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64F69-EA2F-E14F-9415-0DF2D764A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E15E1-C17B-EA35-BF66-BDE6F7DEA9A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Well, suited for well-defined/stable requirements</a:t>
            </a:r>
          </a:p>
          <a:p>
            <a:r>
              <a:rPr lang="en-US" dirty="0"/>
              <a:t>Limited stakeholder involvement </a:t>
            </a:r>
          </a:p>
          <a:p>
            <a:r>
              <a:rPr lang="en-US" dirty="0"/>
              <a:t>Suitable for smaller/less complex projects</a:t>
            </a:r>
          </a:p>
          <a:p>
            <a:r>
              <a:rPr lang="en-US" dirty="0"/>
              <a:t>Rigid structure</a:t>
            </a:r>
          </a:p>
          <a:p>
            <a:r>
              <a:rPr lang="en-US" dirty="0"/>
              <a:t>Risks are identified early but unforeseen issues pose significant problems</a:t>
            </a:r>
          </a:p>
          <a:p>
            <a:r>
              <a:rPr lang="en-US" dirty="0"/>
              <a:t>Linear timeline with a single delivery</a:t>
            </a:r>
          </a:p>
        </p:txBody>
      </p:sp>
    </p:spTree>
    <p:extLst>
      <p:ext uri="{BB962C8B-B14F-4D97-AF65-F5344CB8AC3E}">
        <p14:creationId xmlns:p14="http://schemas.microsoft.com/office/powerpoint/2010/main" val="95110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5379-E703-BC5D-8F2A-6D6F6FAAF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60881"/>
            <a:ext cx="9440034" cy="79345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D0D91-A308-01B1-8746-580519E56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839" y="1394961"/>
            <a:ext cx="11106290" cy="5566493"/>
          </a:xfrm>
        </p:spPr>
        <p:txBody>
          <a:bodyPr>
            <a:normAutofit/>
          </a:bodyPr>
          <a:lstStyle/>
          <a:p>
            <a:pPr marL="457200" marR="0" indent="-457200" algn="l"/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Kneafsey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 (2023, March 31).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 Principles - Effective communication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Scrum.org. https://www.scrum.org/resources/blog/agile-principles-effective-communication</a:t>
            </a:r>
          </a:p>
          <a:p>
            <a:pPr marL="457200" marR="0" indent="-457200" algn="l"/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marR="0" indent="-457200" algn="l"/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Cobb, C. (2021, January 5).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an agile developer? How is the role different?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Agile Project Management. </a:t>
            </a:r>
            <a:r>
              <a:rPr lang="en-US" sz="12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https://managedagile.com/what-does-it-mean-to-be-an-agile-developer/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 algn="l"/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marR="0" indent="-457200" algn="l"/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Dziuba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&amp;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Dziuba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(2024, October 3). Navigating the agile software development life cycle: phases, tools, roadmap.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Relevant Software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2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https://relevant.software/blog/agile-software-development-lifecycle-phases-explained/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 algn="l"/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marR="0" indent="-457200" algn="l"/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Scrum Team | Scrum Alliance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(n.d.). https://resources.scrumalliance.org/Article/scrum-team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2580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103</TotalTime>
  <Words>715</Words>
  <Application>Microsoft Office PowerPoint</Application>
  <PresentationFormat>Widescreen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Calisto MT</vt:lpstr>
      <vt:lpstr>Times New Roman</vt:lpstr>
      <vt:lpstr>Wingdings 2</vt:lpstr>
      <vt:lpstr>Slate</vt:lpstr>
      <vt:lpstr>Scrum-Agile</vt:lpstr>
      <vt:lpstr>Agile Roles</vt:lpstr>
      <vt:lpstr>Agile Life Cycle</vt:lpstr>
      <vt:lpstr>PowerPoint Presentation</vt:lpstr>
      <vt:lpstr>The Waterfall Method</vt:lpstr>
      <vt:lpstr>PowerPoint Presentation</vt:lpstr>
      <vt:lpstr>PowerPoint Presentation</vt:lpstr>
      <vt:lpstr>Agile VS Waterfall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zachery davis</dc:creator>
  <cp:lastModifiedBy>zachery davis</cp:lastModifiedBy>
  <cp:revision>1</cp:revision>
  <dcterms:created xsi:type="dcterms:W3CDTF">2025-02-21T19:32:25Z</dcterms:created>
  <dcterms:modified xsi:type="dcterms:W3CDTF">2025-02-21T21:16:19Z</dcterms:modified>
</cp:coreProperties>
</file>