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5" r:id="rId1"/>
  </p:sldMasterIdLst>
  <p:sldIdLst>
    <p:sldId id="256" r:id="rId2"/>
    <p:sldId id="258" r:id="rId3"/>
    <p:sldId id="259" r:id="rId4"/>
    <p:sldId id="261" r:id="rId5"/>
    <p:sldId id="265" r:id="rId6"/>
    <p:sldId id="264" r:id="rId7"/>
    <p:sldId id="270" r:id="rId8"/>
    <p:sldId id="271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5C6ABA8-4413-8C48-8C8B-E0A4B6A9DC9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3B1240-F642-874B-8CCD-9BAB0391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7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A8-4413-8C48-8C8B-E0A4B6A9DC9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1240-F642-874B-8CCD-9BAB0391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A8-4413-8C48-8C8B-E0A4B6A9DC9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1240-F642-874B-8CCD-9BAB0391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60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A8-4413-8C48-8C8B-E0A4B6A9DC9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1240-F642-874B-8CCD-9BAB0391598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85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A8-4413-8C48-8C8B-E0A4B6A9DC9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1240-F642-874B-8CCD-9BAB0391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5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A8-4413-8C48-8C8B-E0A4B6A9DC9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1240-F642-874B-8CCD-9BAB0391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82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A8-4413-8C48-8C8B-E0A4B6A9DC9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1240-F642-874B-8CCD-9BAB0391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24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A8-4413-8C48-8C8B-E0A4B6A9DC9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1240-F642-874B-8CCD-9BAB0391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8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A8-4413-8C48-8C8B-E0A4B6A9DC9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1240-F642-874B-8CCD-9BAB0391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8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A8-4413-8C48-8C8B-E0A4B6A9DC9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1240-F642-874B-8CCD-9BAB0391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A8-4413-8C48-8C8B-E0A4B6A9DC9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1240-F642-874B-8CCD-9BAB0391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A8-4413-8C48-8C8B-E0A4B6A9DC9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1240-F642-874B-8CCD-9BAB0391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6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A8-4413-8C48-8C8B-E0A4B6A9DC9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1240-F642-874B-8CCD-9BAB0391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7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A8-4413-8C48-8C8B-E0A4B6A9DC9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1240-F642-874B-8CCD-9BAB0391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A8-4413-8C48-8C8B-E0A4B6A9DC9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1240-F642-874B-8CCD-9BAB0391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4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A8-4413-8C48-8C8B-E0A4B6A9DC9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1240-F642-874B-8CCD-9BAB0391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8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A8-4413-8C48-8C8B-E0A4B6A9DC9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1240-F642-874B-8CCD-9BAB0391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3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6ABA8-4413-8C48-8C8B-E0A4B6A9DC9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B1240-F642-874B-8CCD-9BAB0391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07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  <p:sldLayoutId id="2147484088" r:id="rId13"/>
    <p:sldLayoutId id="2147484089" r:id="rId14"/>
    <p:sldLayoutId id="2147484090" r:id="rId15"/>
    <p:sldLayoutId id="2147484091" r:id="rId16"/>
    <p:sldLayoutId id="21474840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038F-5CB3-6148-A5B1-8688BCE09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953626" cy="2387600"/>
          </a:xfrm>
        </p:spPr>
        <p:txBody>
          <a:bodyPr/>
          <a:lstStyle/>
          <a:p>
            <a:r>
              <a:rPr lang="en-US" sz="6000" dirty="0"/>
              <a:t>Housing prices in </a:t>
            </a:r>
            <a:r>
              <a:rPr lang="en-US" sz="6000" dirty="0" err="1"/>
              <a:t>ames</a:t>
            </a:r>
            <a:r>
              <a:rPr lang="en-US" sz="6000" dirty="0"/>
              <a:t>, </a:t>
            </a:r>
            <a:r>
              <a:rPr lang="en-US" sz="6000" dirty="0" err="1"/>
              <a:t>Ia</a:t>
            </a:r>
            <a:r>
              <a:rPr lang="en-US" sz="6000" dirty="0"/>
              <a:t>:</a:t>
            </a:r>
            <a:br>
              <a:rPr lang="en-US" sz="6000" dirty="0"/>
            </a:br>
            <a:r>
              <a:rPr lang="en-US" sz="2800" dirty="0"/>
              <a:t>building and evaluating a linear regression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BD68B-73D8-2441-BC7A-BC41A2FB5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By: Zach Green</a:t>
            </a:r>
          </a:p>
          <a:p>
            <a:r>
              <a:rPr lang="en-US" dirty="0"/>
              <a:t>8/23/2018</a:t>
            </a:r>
          </a:p>
        </p:txBody>
      </p:sp>
    </p:spTree>
    <p:extLst>
      <p:ext uri="{BB962C8B-B14F-4D97-AF65-F5344CB8AC3E}">
        <p14:creationId xmlns:p14="http://schemas.microsoft.com/office/powerpoint/2010/main" val="55536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65B2-9D8A-C649-9EFD-CED81FA8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2743"/>
            <a:ext cx="9905998" cy="1478570"/>
          </a:xfrm>
        </p:spPr>
        <p:txBody>
          <a:bodyPr/>
          <a:lstStyle/>
          <a:p>
            <a:r>
              <a:rPr lang="en-US" dirty="0"/>
              <a:t>What can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EF19-4177-7745-A470-74CEDF312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11312"/>
            <a:ext cx="9905999" cy="4846637"/>
          </a:xfrm>
        </p:spPr>
        <p:txBody>
          <a:bodyPr>
            <a:normAutofit/>
          </a:bodyPr>
          <a:lstStyle/>
          <a:p>
            <a:r>
              <a:rPr lang="en-US" sz="3600" dirty="0"/>
              <a:t>Features that are important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Neighborhood</a:t>
            </a:r>
          </a:p>
          <a:p>
            <a:pPr lvl="1"/>
            <a:r>
              <a:rPr lang="en-US" sz="2400" dirty="0"/>
              <a:t>Overall quality</a:t>
            </a:r>
          </a:p>
          <a:p>
            <a:pPr lvl="2"/>
            <a:r>
              <a:rPr lang="en-US" sz="2000" dirty="0"/>
              <a:t>Basement quality</a:t>
            </a:r>
          </a:p>
          <a:p>
            <a:pPr lvl="2"/>
            <a:r>
              <a:rPr lang="en-US" sz="2000" dirty="0"/>
              <a:t>Kitchen quality</a:t>
            </a:r>
          </a:p>
          <a:p>
            <a:pPr lvl="1"/>
            <a:r>
              <a:rPr lang="en-US" sz="2400" dirty="0"/>
              <a:t>Lot frontage</a:t>
            </a:r>
          </a:p>
          <a:p>
            <a:pPr lvl="1"/>
            <a:r>
              <a:rPr lang="en-US" sz="2400" dirty="0"/>
              <a:t>Age</a:t>
            </a:r>
          </a:p>
          <a:p>
            <a:pPr lvl="1"/>
            <a:r>
              <a:rPr lang="en-US" sz="2400" dirty="0"/>
              <a:t>Building type and style</a:t>
            </a:r>
          </a:p>
        </p:txBody>
      </p:sp>
    </p:spTree>
    <p:extLst>
      <p:ext uri="{BB962C8B-B14F-4D97-AF65-F5344CB8AC3E}">
        <p14:creationId xmlns:p14="http://schemas.microsoft.com/office/powerpoint/2010/main" val="113033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85A2-F71C-3A4B-8556-08E1BB04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9" y="237330"/>
            <a:ext cx="6066631" cy="1478570"/>
          </a:xfrm>
        </p:spPr>
        <p:txBody>
          <a:bodyPr>
            <a:normAutofit/>
          </a:bodyPr>
          <a:lstStyle/>
          <a:p>
            <a:r>
              <a:rPr lang="en-US" sz="4400" dirty="0"/>
              <a:t>Ames is cool…right?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211A-4228-0647-BA94-74EF8E8BA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862" y="1776808"/>
            <a:ext cx="6489701" cy="1841689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"</a:t>
            </a:r>
            <a:r>
              <a:rPr lang="en-US" sz="3200" i="1" dirty="0">
                <a:effectLst/>
              </a:rPr>
              <a:t>One of the Greatest Places You've Never Heard Of</a:t>
            </a:r>
            <a:r>
              <a:rPr lang="en-US" sz="3200" dirty="0">
                <a:effectLst/>
              </a:rPr>
              <a:t>" </a:t>
            </a:r>
            <a:endParaRPr lang="en-US" sz="3200" dirty="0"/>
          </a:p>
          <a:p>
            <a:pPr marL="457200" lvl="1" indent="0">
              <a:buNone/>
            </a:pPr>
            <a:r>
              <a:rPr lang="en-US" dirty="0">
                <a:effectLst/>
              </a:rPr>
              <a:t>-Mother Earth News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50552-6C4D-C246-B68F-9C24F029D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563" y="673427"/>
            <a:ext cx="4691062" cy="3078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F086EA-3203-FA47-87E4-35E98F2B748D}"/>
              </a:ext>
            </a:extLst>
          </p:cNvPr>
          <p:cNvSpPr txBox="1"/>
          <p:nvPr/>
        </p:nvSpPr>
        <p:spPr>
          <a:xfrm>
            <a:off x="804862" y="3886268"/>
            <a:ext cx="11614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Caldwell</a:t>
            </a:r>
            <a:r>
              <a:rPr lang="en-US" sz="3600" dirty="0">
                <a:effectLst/>
              </a:rPr>
              <a:t> family from Ames survived the Titanic.</a:t>
            </a:r>
            <a:endParaRPr lang="en-US" sz="3600" dirty="0"/>
          </a:p>
          <a:p>
            <a:pPr lvl="1"/>
            <a:r>
              <a:rPr lang="en-US" sz="2400" dirty="0"/>
              <a:t>"How little did that happy group, who with reverent thoughts, were worshiping God, realize that within a few hours the majority of them would meet him,” </a:t>
            </a:r>
          </a:p>
          <a:p>
            <a:pPr lvl="2"/>
            <a:r>
              <a:rPr lang="en-US" dirty="0"/>
              <a:t>–Albert Caldwell on the church service before the Titanic sank.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2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410B-1F63-C14B-AF24-A0FF46DD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4181"/>
            <a:ext cx="9905998" cy="1478570"/>
          </a:xfrm>
        </p:spPr>
        <p:txBody>
          <a:bodyPr/>
          <a:lstStyle/>
          <a:p>
            <a:r>
              <a:rPr lang="en-US" dirty="0"/>
              <a:t>What are we looking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19EA-1045-364F-B0C6-16AA89E4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1949449"/>
            <a:ext cx="6831012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Take a look at all factors that could influence housing prices and determine which factors are important</a:t>
            </a:r>
          </a:p>
          <a:p>
            <a:pPr lvl="1"/>
            <a:endParaRPr lang="en-US" sz="2400" dirty="0"/>
          </a:p>
          <a:p>
            <a:r>
              <a:rPr lang="en-US" dirty="0"/>
              <a:t>Develop and evaluate a model that predicts sale price</a:t>
            </a:r>
          </a:p>
          <a:p>
            <a:pPr lvl="1"/>
            <a:endParaRPr lang="en-US" sz="2400" dirty="0"/>
          </a:p>
          <a:p>
            <a:r>
              <a:rPr lang="en-US" dirty="0"/>
              <a:t>The data we have:</a:t>
            </a:r>
          </a:p>
          <a:p>
            <a:pPr lvl="1"/>
            <a:r>
              <a:rPr lang="en-US" dirty="0"/>
              <a:t>78 features with info about the house</a:t>
            </a:r>
          </a:p>
          <a:p>
            <a:pPr lvl="1"/>
            <a:r>
              <a:rPr lang="en-US" dirty="0"/>
              <a:t>2051 data points from 2006 – 2010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03055-8394-8747-AA33-6025C6F1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62" y="1682751"/>
            <a:ext cx="4446587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4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B8E5-8800-1845-99E9-0D095523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6784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/>
              <a:t>Its munge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5071-3A6C-5945-8030-01DEAF0BC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8" y="1617528"/>
            <a:ext cx="6530977" cy="4626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Dropped all unbalanced features</a:t>
            </a:r>
          </a:p>
          <a:p>
            <a:pPr lvl="1"/>
            <a:endParaRPr lang="en-US" dirty="0"/>
          </a:p>
          <a:p>
            <a:r>
              <a:rPr lang="en-US" dirty="0"/>
              <a:t>Null values filled with 0 or ”None”</a:t>
            </a:r>
          </a:p>
          <a:p>
            <a:pPr lvl="1"/>
            <a:r>
              <a:rPr lang="en-US" dirty="0"/>
              <a:t>Filled Nans in columns about Basement, garage, and lot frontage.</a:t>
            </a:r>
          </a:p>
          <a:p>
            <a:pPr lvl="1"/>
            <a:endParaRPr lang="en-US" dirty="0"/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Sale date- changed to months since 1/1/2006</a:t>
            </a:r>
          </a:p>
          <a:p>
            <a:pPr lvl="1"/>
            <a:r>
              <a:rPr lang="en-US" dirty="0"/>
              <a:t>Age - Calculate from Year built</a:t>
            </a:r>
          </a:p>
          <a:p>
            <a:pPr lvl="1"/>
            <a:r>
              <a:rPr lang="en-US" dirty="0"/>
              <a:t>Total baths- 2 full baths and 1 half bath = 2.5 total baths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D55D5-54F8-E147-B87D-FCE17F35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5" y="1617528"/>
            <a:ext cx="4613570" cy="371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1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EAC4-ED47-BA40-BC5B-C2FACB1A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5BC1-6F25-864E-9710-E6E24194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unbalanced features.</a:t>
            </a:r>
          </a:p>
          <a:p>
            <a:pPr lvl="1"/>
            <a:endParaRPr lang="en-US" dirty="0"/>
          </a:p>
          <a:p>
            <a:r>
              <a:rPr lang="en-US" dirty="0"/>
              <a:t>Make interaction terms on all continuous features and 3 discrete features.</a:t>
            </a:r>
          </a:p>
          <a:p>
            <a:pPr lvl="1"/>
            <a:r>
              <a:rPr lang="en-US" dirty="0"/>
              <a:t>interactions added after making dummies:</a:t>
            </a:r>
          </a:p>
          <a:p>
            <a:pPr lvl="1"/>
            <a:r>
              <a:rPr lang="en-US" dirty="0"/>
              <a:t>'Neighborhood', 'Overall Quality', 'Overall Condition’</a:t>
            </a:r>
          </a:p>
          <a:p>
            <a:pPr lvl="1"/>
            <a:endParaRPr lang="en-US" dirty="0"/>
          </a:p>
          <a:p>
            <a:r>
              <a:rPr lang="en-US" dirty="0"/>
              <a:t>Make dummies on all remaining discrete features.</a:t>
            </a:r>
          </a:p>
        </p:txBody>
      </p:sp>
    </p:spTree>
    <p:extLst>
      <p:ext uri="{BB962C8B-B14F-4D97-AF65-F5344CB8AC3E}">
        <p14:creationId xmlns:p14="http://schemas.microsoft.com/office/powerpoint/2010/main" val="335582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C0D8-17FE-E041-905C-6DB51408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9893"/>
            <a:ext cx="9905998" cy="1478570"/>
          </a:xfrm>
        </p:spPr>
        <p:txBody>
          <a:bodyPr/>
          <a:lstStyle/>
          <a:p>
            <a:r>
              <a:rPr lang="en-US" dirty="0"/>
              <a:t>Build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E796-AEAE-B64B-BF4D-E437CFEE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8463"/>
            <a:ext cx="9905999" cy="435133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Standardizing and regularization</a:t>
            </a:r>
          </a:p>
          <a:p>
            <a:pPr lvl="1"/>
            <a:r>
              <a:rPr lang="en-US" sz="2400" dirty="0"/>
              <a:t>Standard scaled</a:t>
            </a:r>
          </a:p>
          <a:p>
            <a:pPr lvl="1"/>
            <a:r>
              <a:rPr lang="en-US" sz="2400" dirty="0"/>
              <a:t>Ridge regularization</a:t>
            </a:r>
          </a:p>
          <a:p>
            <a:pPr lvl="2"/>
            <a:r>
              <a:rPr lang="en-US" dirty="0"/>
              <a:t>Alpha = 0.1</a:t>
            </a:r>
          </a:p>
          <a:p>
            <a:pPr lvl="1"/>
            <a:endParaRPr lang="en-US" dirty="0"/>
          </a:p>
          <a:p>
            <a:r>
              <a:rPr lang="en-US" sz="2800" dirty="0"/>
              <a:t>Recursive Feature Elimination</a:t>
            </a:r>
          </a:p>
          <a:p>
            <a:pPr lvl="1"/>
            <a:r>
              <a:rPr lang="en-US" sz="2400" dirty="0"/>
              <a:t>2009 features, dummy variables, and interaction terms to check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2009</a:t>
            </a:r>
            <a:r>
              <a:rPr lang="en-US" dirty="0"/>
              <a:t> = 5.88 x 10</a:t>
            </a:r>
            <a:r>
              <a:rPr lang="en-US" baseline="30000" dirty="0"/>
              <a:t>605</a:t>
            </a:r>
            <a:r>
              <a:rPr lang="en-US" dirty="0"/>
              <a:t> possible combinations</a:t>
            </a:r>
            <a:endParaRPr lang="en-US" baseline="30000" dirty="0"/>
          </a:p>
          <a:p>
            <a:pPr lvl="1"/>
            <a:r>
              <a:rPr lang="en-US" sz="2400" dirty="0"/>
              <a:t>This model is limited to 35 features</a:t>
            </a:r>
          </a:p>
        </p:txBody>
      </p:sp>
    </p:spTree>
    <p:extLst>
      <p:ext uri="{BB962C8B-B14F-4D97-AF65-F5344CB8AC3E}">
        <p14:creationId xmlns:p14="http://schemas.microsoft.com/office/powerpoint/2010/main" val="356909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E7F2-8536-5941-9527-0FB3FCF1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75" y="0"/>
            <a:ext cx="9905998" cy="1300163"/>
          </a:xfrm>
        </p:spPr>
        <p:txBody>
          <a:bodyPr>
            <a:normAutofit/>
          </a:bodyPr>
          <a:lstStyle/>
          <a:p>
            <a:r>
              <a:rPr lang="en-US" sz="4400" dirty="0"/>
              <a:t>Evaluating this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DBEDAE-5622-2640-B4ED-1B9419379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2" y="1535720"/>
            <a:ext cx="6932609" cy="4979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7CB6A2-12DB-5A4E-A4D2-D5389AB16149}"/>
              </a:ext>
            </a:extLst>
          </p:cNvPr>
          <p:cNvSpPr txBox="1"/>
          <p:nvPr/>
        </p:nvSpPr>
        <p:spPr>
          <a:xfrm>
            <a:off x="657227" y="1535720"/>
            <a:ext cx="370046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r>
              <a:rPr lang="en-US" sz="3600" baseline="30000" dirty="0"/>
              <a:t>2</a:t>
            </a:r>
            <a:r>
              <a:rPr lang="en-US" sz="3600" dirty="0"/>
              <a:t> score:  </a:t>
            </a:r>
            <a:r>
              <a:rPr lang="en-US" sz="4400" b="1" dirty="0"/>
              <a:t>89.2%  </a:t>
            </a:r>
          </a:p>
          <a:p>
            <a:r>
              <a:rPr lang="en-US" sz="3600" dirty="0"/>
              <a:t>CV score: </a:t>
            </a:r>
            <a:r>
              <a:rPr lang="en-US" sz="4400" b="1" dirty="0"/>
              <a:t>85.2%</a:t>
            </a:r>
          </a:p>
          <a:p>
            <a:endParaRPr lang="en-US" sz="4400" b="1" dirty="0"/>
          </a:p>
          <a:p>
            <a:r>
              <a:rPr lang="en-US" sz="3200" dirty="0"/>
              <a:t>Things to note: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Strong relationship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Potential overfit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Outlier to investigate</a:t>
            </a:r>
          </a:p>
        </p:txBody>
      </p:sp>
    </p:spTree>
    <p:extLst>
      <p:ext uri="{BB962C8B-B14F-4D97-AF65-F5344CB8AC3E}">
        <p14:creationId xmlns:p14="http://schemas.microsoft.com/office/powerpoint/2010/main" val="426938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C1BB-3CA6-C74E-8BE0-C15CD9D0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9893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Assessing multicollinearity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F16F5-26D1-7D4B-AF3E-33CA07418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88" y="1668463"/>
            <a:ext cx="5202238" cy="4479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688624-9097-D44C-BE95-3AEA01A10B31}"/>
              </a:ext>
            </a:extLst>
          </p:cNvPr>
          <p:cNvSpPr txBox="1"/>
          <p:nvPr/>
        </p:nvSpPr>
        <p:spPr>
          <a:xfrm>
            <a:off x="582614" y="1825626"/>
            <a:ext cx="46894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of the predictors correlate strongly with each other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Such as overall quality and 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can interfere with how we interpret the coefficients in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can also affect the precision of our predictions.</a:t>
            </a:r>
          </a:p>
        </p:txBody>
      </p:sp>
    </p:spTree>
    <p:extLst>
      <p:ext uri="{BB962C8B-B14F-4D97-AF65-F5344CB8AC3E}">
        <p14:creationId xmlns:p14="http://schemas.microsoft.com/office/powerpoint/2010/main" val="17322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39EF-300E-3B41-806F-32B99F3C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4180"/>
            <a:ext cx="9905998" cy="1478570"/>
          </a:xfrm>
        </p:spPr>
        <p:txBody>
          <a:bodyPr/>
          <a:lstStyle/>
          <a:p>
            <a:r>
              <a:rPr lang="en-US" dirty="0"/>
              <a:t>Ways to further improve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2B2A-F466-B344-9529-2CE38D74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82749"/>
            <a:ext cx="9905999" cy="4746625"/>
          </a:xfrm>
        </p:spPr>
        <p:txBody>
          <a:bodyPr>
            <a:noAutofit/>
          </a:bodyPr>
          <a:lstStyle/>
          <a:p>
            <a:r>
              <a:rPr lang="en-US" sz="3200" dirty="0"/>
              <a:t>Cutting out invalid predictor combinations</a:t>
            </a:r>
          </a:p>
          <a:p>
            <a:pPr lvl="1"/>
            <a:r>
              <a:rPr lang="en-US" dirty="0"/>
              <a:t>Models with interaction terms, but not the features they were derived from</a:t>
            </a:r>
          </a:p>
          <a:p>
            <a:r>
              <a:rPr lang="en-US" sz="3200" dirty="0"/>
              <a:t>Hypothesis testing R</a:t>
            </a:r>
            <a:r>
              <a:rPr lang="en-US" sz="3200" baseline="30000" dirty="0"/>
              <a:t>2</a:t>
            </a:r>
            <a:endParaRPr lang="en-US" sz="3200" dirty="0"/>
          </a:p>
          <a:p>
            <a:pPr lvl="1"/>
            <a:r>
              <a:rPr lang="en-US" dirty="0"/>
              <a:t>Perform a general linear F-test.</a:t>
            </a:r>
          </a:p>
          <a:p>
            <a:r>
              <a:rPr lang="en-US" sz="3200" dirty="0"/>
              <a:t>Consider more than 35 features</a:t>
            </a:r>
          </a:p>
          <a:p>
            <a:r>
              <a:rPr lang="en-US" sz="3200" dirty="0"/>
              <a:t>Hyperparameter tuning</a:t>
            </a:r>
          </a:p>
          <a:p>
            <a:pPr lvl="1"/>
            <a:r>
              <a:rPr lang="en-US" dirty="0"/>
              <a:t>Alpha for ridge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910360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{92A0EEEA-7BE4-B642-AA14-7E2286DA9F46}tf10001122</Template>
  <TotalTime>362</TotalTime>
  <Words>406</Words>
  <Application>Microsoft Macintosh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Housing prices in ames, Ia: building and evaluating a linear regression model</vt:lpstr>
      <vt:lpstr>Ames is cool…right?</vt:lpstr>
      <vt:lpstr>What are we looking for?</vt:lpstr>
      <vt:lpstr>Its munge time</vt:lpstr>
      <vt:lpstr>Feature engineering</vt:lpstr>
      <vt:lpstr>Build the model</vt:lpstr>
      <vt:lpstr>Evaluating this model</vt:lpstr>
      <vt:lpstr>Assessing multicollinearity</vt:lpstr>
      <vt:lpstr>Ways to further improve the model</vt:lpstr>
      <vt:lpstr>What can we learn?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Green</dc:creator>
  <cp:lastModifiedBy>Zach Green</cp:lastModifiedBy>
  <cp:revision>31</cp:revision>
  <dcterms:created xsi:type="dcterms:W3CDTF">2018-08-23T16:27:28Z</dcterms:created>
  <dcterms:modified xsi:type="dcterms:W3CDTF">2018-08-23T22:30:17Z</dcterms:modified>
</cp:coreProperties>
</file>