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31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1" r:id="rId6"/>
    <p:sldId id="264" r:id="rId7"/>
    <p:sldId id="265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92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6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C5585-C339-5C47-B09B-E32242080C02}" type="datetimeFigureOut">
              <a:rPr lang="en-US" smtClean="0"/>
              <a:t>9/13/18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5AF103-7E0B-654A-B659-32DA2DA02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647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5AF103-7E0B-654A-B659-32DA2DA026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0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7C8EFC2-9E01-B747-BA73-D51FA100BA23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01904C3-0016-3B4B-B7D7-845B366D089D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733978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8EFC2-9E01-B747-BA73-D51FA100BA23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04C3-0016-3B4B-B7D7-845B366D0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403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8EFC2-9E01-B747-BA73-D51FA100BA23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04C3-0016-3B4B-B7D7-845B366D0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06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8EFC2-9E01-B747-BA73-D51FA100BA23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04C3-0016-3B4B-B7D7-845B366D0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001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7C8EFC2-9E01-B747-BA73-D51FA100BA23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1904C3-0016-3B4B-B7D7-845B366D089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529227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8EFC2-9E01-B747-BA73-D51FA100BA23}" type="datetimeFigureOut">
              <a:rPr lang="en-US" smtClean="0"/>
              <a:t>9/13/18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04C3-0016-3B4B-B7D7-845B366D0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08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8EFC2-9E01-B747-BA73-D51FA100BA23}" type="datetimeFigureOut">
              <a:rPr lang="en-US" smtClean="0"/>
              <a:t>9/13/18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04C3-0016-3B4B-B7D7-845B366D0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282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8EFC2-9E01-B747-BA73-D51FA100BA23}" type="datetimeFigureOut">
              <a:rPr lang="en-US" smtClean="0"/>
              <a:t>9/13/18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04C3-0016-3B4B-B7D7-845B366D0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6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8EFC2-9E01-B747-BA73-D51FA100BA23}" type="datetimeFigureOut">
              <a:rPr lang="en-US" smtClean="0"/>
              <a:t>9/13/18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04C3-0016-3B4B-B7D7-845B366D0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886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7C8EFC2-9E01-B747-BA73-D51FA100BA23}" type="datetimeFigureOut">
              <a:rPr lang="en-US" smtClean="0"/>
              <a:t>9/13/18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1904C3-0016-3B4B-B7D7-845B366D089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6736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7C8EFC2-9E01-B747-BA73-D51FA100BA23}" type="datetimeFigureOut">
              <a:rPr lang="en-US" smtClean="0"/>
              <a:t>9/13/18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1904C3-0016-3B4B-B7D7-845B366D089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23267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7C8EFC2-9E01-B747-BA73-D51FA100BA23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01904C3-0016-3B4B-B7D7-845B366D089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29722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2" r:id="rId1"/>
    <p:sldLayoutId id="2147484033" r:id="rId2"/>
    <p:sldLayoutId id="2147484034" r:id="rId3"/>
    <p:sldLayoutId id="2147484035" r:id="rId4"/>
    <p:sldLayoutId id="2147484036" r:id="rId5"/>
    <p:sldLayoutId id="2147484037" r:id="rId6"/>
    <p:sldLayoutId id="2147484038" r:id="rId7"/>
    <p:sldLayoutId id="2147484039" r:id="rId8"/>
    <p:sldLayoutId id="2147484040" r:id="rId9"/>
    <p:sldLayoutId id="2147484041" r:id="rId10"/>
    <p:sldLayoutId id="2147484042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2E14-027D-ED4C-BE72-FFB837700D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742" y="1744133"/>
            <a:ext cx="9905999" cy="1177347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+mn-lt"/>
              </a:rPr>
              <a:t>Judging a post by its title: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BB26D0-CD0F-E14B-B937-3DE2666FFF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39019" y="2921480"/>
            <a:ext cx="7513444" cy="2429453"/>
          </a:xfrm>
        </p:spPr>
        <p:txBody>
          <a:bodyPr>
            <a:normAutofit/>
          </a:bodyPr>
          <a:lstStyle/>
          <a:p>
            <a:r>
              <a:rPr lang="en-US" sz="4000" dirty="0"/>
              <a:t>Predicting a Subreddit Using NLP</a:t>
            </a:r>
          </a:p>
          <a:p>
            <a:endParaRPr lang="en-US" dirty="0"/>
          </a:p>
          <a:p>
            <a:r>
              <a:rPr lang="en-US" sz="2800" dirty="0"/>
              <a:t>By: Zach Green</a:t>
            </a:r>
          </a:p>
        </p:txBody>
      </p:sp>
    </p:spTree>
    <p:extLst>
      <p:ext uri="{BB962C8B-B14F-4D97-AF65-F5344CB8AC3E}">
        <p14:creationId xmlns:p14="http://schemas.microsoft.com/office/powerpoint/2010/main" val="3081452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035B8-BF1E-6746-9690-05B38D13D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Science vs. History Subreddits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3F814-E733-2D41-8BBA-33D225754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Goal: Predict the subreddit of a post from only the text in the title.</a:t>
            </a:r>
          </a:p>
          <a:p>
            <a:pPr lvl="1"/>
            <a:r>
              <a:rPr lang="en-US" sz="2800" dirty="0"/>
              <a:t>Gather and explore the data</a:t>
            </a:r>
          </a:p>
          <a:p>
            <a:pPr lvl="1"/>
            <a:r>
              <a:rPr lang="en-US" sz="2800" dirty="0"/>
              <a:t>Prepare the text</a:t>
            </a:r>
          </a:p>
          <a:p>
            <a:pPr lvl="1"/>
            <a:r>
              <a:rPr lang="en-US" sz="2800" dirty="0"/>
              <a:t>Apply various models</a:t>
            </a:r>
          </a:p>
          <a:p>
            <a:pPr lvl="1"/>
            <a:r>
              <a:rPr lang="en-US" sz="2800" dirty="0"/>
              <a:t>Compare results</a:t>
            </a:r>
          </a:p>
        </p:txBody>
      </p:sp>
    </p:spTree>
    <p:extLst>
      <p:ext uri="{BB962C8B-B14F-4D97-AF65-F5344CB8AC3E}">
        <p14:creationId xmlns:p14="http://schemas.microsoft.com/office/powerpoint/2010/main" val="3786679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387F-BF4F-C142-A38D-7BAC8934C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Scraping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B5086-A55B-774C-8AAE-F8D0A0AAF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Use requests library to gather posts from Reddit.</a:t>
            </a:r>
          </a:p>
          <a:p>
            <a:pPr lvl="1"/>
            <a:r>
              <a:rPr lang="en-US" sz="2800" dirty="0"/>
              <a:t>1000 History Posts </a:t>
            </a:r>
          </a:p>
          <a:p>
            <a:pPr lvl="1"/>
            <a:r>
              <a:rPr lang="en-US" sz="2800" dirty="0"/>
              <a:t>650 Science Posts</a:t>
            </a:r>
          </a:p>
          <a:p>
            <a:r>
              <a:rPr lang="en-US" sz="2800" dirty="0"/>
              <a:t>Scraped several other subreddits test model consistency.</a:t>
            </a:r>
          </a:p>
          <a:p>
            <a:pPr lvl="1"/>
            <a:r>
              <a:rPr lang="en-US" sz="2800" dirty="0"/>
              <a:t>r/Jokes vs. r/Research</a:t>
            </a:r>
          </a:p>
          <a:p>
            <a:r>
              <a:rPr lang="en-US" sz="2800" dirty="0"/>
              <a:t>Extract relevant data from JSON save to csv.</a:t>
            </a:r>
          </a:p>
        </p:txBody>
      </p:sp>
    </p:spTree>
    <p:extLst>
      <p:ext uri="{BB962C8B-B14F-4D97-AF65-F5344CB8AC3E}">
        <p14:creationId xmlns:p14="http://schemas.microsoft.com/office/powerpoint/2010/main" val="353015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C3591-FF06-5948-B36D-6B8B231B4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Text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DF06F-CF6C-D744-833D-F30173042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Tokenized with regex ‘w/+’</a:t>
            </a:r>
          </a:p>
          <a:p>
            <a:r>
              <a:rPr lang="en-US" sz="2800" dirty="0"/>
              <a:t>Stemming vs Lemmatization vs Vectorizer Default</a:t>
            </a:r>
          </a:p>
          <a:p>
            <a:pPr lvl="1"/>
            <a:r>
              <a:rPr lang="en-US" sz="2800" dirty="0"/>
              <a:t>Stemming tended to perform the best</a:t>
            </a:r>
          </a:p>
          <a:p>
            <a:r>
              <a:rPr lang="en-US" sz="2800" dirty="0"/>
              <a:t>Vectorizers (n-grams: 1-3)</a:t>
            </a:r>
          </a:p>
          <a:p>
            <a:pPr lvl="1"/>
            <a:r>
              <a:rPr lang="en-US" sz="2800" dirty="0"/>
              <a:t>TFI-DF 	(Max features: 1500)</a:t>
            </a:r>
          </a:p>
          <a:p>
            <a:pPr lvl="1"/>
            <a:r>
              <a:rPr lang="en-US" sz="2800" dirty="0"/>
              <a:t>Count Vectorizer</a:t>
            </a:r>
          </a:p>
          <a:p>
            <a:pPr lvl="1"/>
            <a:r>
              <a:rPr lang="en-US" sz="2800" dirty="0"/>
              <a:t>Hash Vectorizer</a:t>
            </a:r>
          </a:p>
        </p:txBody>
      </p:sp>
    </p:spTree>
    <p:extLst>
      <p:ext uri="{BB962C8B-B14F-4D97-AF65-F5344CB8AC3E}">
        <p14:creationId xmlns:p14="http://schemas.microsoft.com/office/powerpoint/2010/main" val="4242145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3BA16-089A-C04C-9DBC-ED639EBFE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159933"/>
          </a:xfrm>
        </p:spPr>
        <p:txBody>
          <a:bodyPr>
            <a:normAutofit/>
          </a:bodyPr>
          <a:lstStyle/>
          <a:p>
            <a:r>
              <a:rPr lang="en-US" sz="5400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15B72-6446-BC4F-B69B-5A31A4E3D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45733"/>
            <a:ext cx="9601200" cy="4775201"/>
          </a:xfrm>
        </p:spPr>
        <p:txBody>
          <a:bodyPr>
            <a:noAutofit/>
          </a:bodyPr>
          <a:lstStyle/>
          <a:p>
            <a:r>
              <a:rPr lang="en-US" sz="2800" dirty="0"/>
              <a:t>8 Models tested with hyperparameter tuning</a:t>
            </a:r>
          </a:p>
          <a:p>
            <a:pPr lvl="1"/>
            <a:r>
              <a:rPr lang="en-US" sz="2800" dirty="0"/>
              <a:t>Naïve Bayes</a:t>
            </a:r>
          </a:p>
          <a:p>
            <a:pPr lvl="1"/>
            <a:r>
              <a:rPr lang="en-US" sz="2800" dirty="0"/>
              <a:t>K-Nearest Neighbors</a:t>
            </a:r>
          </a:p>
          <a:p>
            <a:pPr lvl="1"/>
            <a:r>
              <a:rPr lang="en-US" sz="2800" dirty="0"/>
              <a:t> Logistic Regression</a:t>
            </a:r>
          </a:p>
          <a:p>
            <a:pPr lvl="1"/>
            <a:r>
              <a:rPr lang="en-US" sz="2800" dirty="0"/>
              <a:t>Support Vector Machine</a:t>
            </a:r>
          </a:p>
          <a:p>
            <a:pPr lvl="1"/>
            <a:r>
              <a:rPr lang="en-US" sz="2800" dirty="0"/>
              <a:t>Random Forest</a:t>
            </a:r>
          </a:p>
          <a:p>
            <a:pPr lvl="1"/>
            <a:r>
              <a:rPr lang="en-US" sz="2800" dirty="0"/>
              <a:t>Extra Trees</a:t>
            </a:r>
          </a:p>
          <a:p>
            <a:pPr lvl="1"/>
            <a:r>
              <a:rPr lang="en-US" sz="2800" dirty="0"/>
              <a:t>Gradient Boost</a:t>
            </a:r>
          </a:p>
          <a:p>
            <a:pPr lvl="1"/>
            <a:r>
              <a:rPr lang="en-US" sz="2800" dirty="0"/>
              <a:t>AdaBoost</a:t>
            </a:r>
          </a:p>
        </p:txBody>
      </p:sp>
    </p:spTree>
    <p:extLst>
      <p:ext uri="{BB962C8B-B14F-4D97-AF65-F5344CB8AC3E}">
        <p14:creationId xmlns:p14="http://schemas.microsoft.com/office/powerpoint/2010/main" val="2477140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7FD39-4CEA-3241-B45B-21621609F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107" y="194733"/>
            <a:ext cx="9601200" cy="1485900"/>
          </a:xfrm>
        </p:spPr>
        <p:txBody>
          <a:bodyPr>
            <a:normAutofit/>
          </a:bodyPr>
          <a:lstStyle/>
          <a:p>
            <a:r>
              <a:rPr lang="en-US" sz="5400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0661A-E3D0-234D-8D3B-4869B570A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407" y="1253067"/>
            <a:ext cx="9601200" cy="2653240"/>
          </a:xfrm>
        </p:spPr>
        <p:txBody>
          <a:bodyPr>
            <a:normAutofit/>
          </a:bodyPr>
          <a:lstStyle/>
          <a:p>
            <a:r>
              <a:rPr lang="en-US" sz="2800" b="1" dirty="0"/>
              <a:t>Logistic Regression and SVM (linear) </a:t>
            </a:r>
            <a:r>
              <a:rPr lang="en-US" sz="2800" dirty="0"/>
              <a:t>consistently performed the best</a:t>
            </a:r>
          </a:p>
          <a:p>
            <a:pPr lvl="1"/>
            <a:r>
              <a:rPr lang="en-US" sz="2800" dirty="0"/>
              <a:t>Naïve Bayes also stood out across different tests</a:t>
            </a:r>
          </a:p>
          <a:p>
            <a:r>
              <a:rPr lang="en-US" sz="2800" dirty="0"/>
              <a:t>Decision Tree ensemble models and KNN  also did well.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ABCA0C-3764-9F49-8521-4E614A629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407" y="4347104"/>
            <a:ext cx="10361790" cy="123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806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073B7-127A-B641-AB29-14961D59D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067" y="406402"/>
            <a:ext cx="9601200" cy="905933"/>
          </a:xfrm>
        </p:spPr>
        <p:txBody>
          <a:bodyPr>
            <a:normAutofit/>
          </a:bodyPr>
          <a:lstStyle/>
          <a:p>
            <a:r>
              <a:rPr lang="en-US" sz="5400" dirty="0"/>
              <a:t>Sensitivity vs. Specificity</a:t>
            </a:r>
          </a:p>
        </p:txBody>
      </p:sp>
      <p:pic>
        <p:nvPicPr>
          <p:cNvPr id="1026" name="Picture 2" descr="suoneraascK) ">
            <a:extLst>
              <a:ext uri="{FF2B5EF4-FFF2-40B4-BE49-F238E27FC236}">
                <a16:creationId xmlns:a16="http://schemas.microsoft.com/office/drawing/2014/main" id="{31E3C72F-98EA-934C-8829-36EE8BC5DA3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0533" y="1312335"/>
            <a:ext cx="4742442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9253EA-387F-3C4C-9FFA-16A5475E2F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524" y="4842934"/>
            <a:ext cx="7494651" cy="16488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FBAB41-CCD0-DA4A-B6EF-1EC9A84301F6}"/>
              </a:ext>
            </a:extLst>
          </p:cNvPr>
          <p:cNvSpPr txBox="1"/>
          <p:nvPr/>
        </p:nvSpPr>
        <p:spPr>
          <a:xfrm>
            <a:off x="643468" y="1435207"/>
            <a:ext cx="6587066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Wingdings" pitchFamily="2" charset="2"/>
              <a:buChar char="§"/>
            </a:pPr>
            <a:r>
              <a:rPr lang="en-US" sz="2400" dirty="0"/>
              <a:t>Some models showed imbalanced sensitivity vs. specificity.</a:t>
            </a:r>
          </a:p>
          <a:p>
            <a:pPr marL="1371600" lvl="2" indent="-457200">
              <a:buFont typeface="Wingdings" pitchFamily="2" charset="2"/>
              <a:buChar char="§"/>
            </a:pPr>
            <a:r>
              <a:rPr lang="en-US" sz="2000" dirty="0"/>
              <a:t>This could suggest a skewed decision threshold.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2400" dirty="0"/>
              <a:t>Low Sensitivity:</a:t>
            </a:r>
          </a:p>
          <a:p>
            <a:pPr marL="1371600" lvl="2" indent="-457200">
              <a:buFont typeface="Wingdings" pitchFamily="2" charset="2"/>
              <a:buChar char="§"/>
            </a:pPr>
            <a:r>
              <a:rPr lang="en-US" sz="2000" dirty="0"/>
              <a:t>Overpredicting negative class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2400" dirty="0"/>
              <a:t>Low Specificity </a:t>
            </a:r>
          </a:p>
          <a:p>
            <a:pPr marL="1371600" lvl="2" indent="-457200">
              <a:buFont typeface="Wingdings" pitchFamily="2" charset="2"/>
              <a:buChar char="§"/>
            </a:pPr>
            <a:r>
              <a:rPr lang="en-US" sz="2000" dirty="0"/>
              <a:t>Overpredicting positive class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587F80-C14A-5844-B412-741A1F2FB0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2207" y="4943475"/>
            <a:ext cx="3450767" cy="1447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132726C-0BA1-834C-8CA6-CA93C4191046}"/>
              </a:ext>
            </a:extLst>
          </p:cNvPr>
          <p:cNvSpPr txBox="1"/>
          <p:nvPr/>
        </p:nvSpPr>
        <p:spPr>
          <a:xfrm>
            <a:off x="8522207" y="4658268"/>
            <a:ext cx="116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AdaBoost:</a:t>
            </a:r>
          </a:p>
        </p:txBody>
      </p:sp>
    </p:spTree>
    <p:extLst>
      <p:ext uri="{BB962C8B-B14F-4D97-AF65-F5344CB8AC3E}">
        <p14:creationId xmlns:p14="http://schemas.microsoft.com/office/powerpoint/2010/main" val="2698088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6AE5F-DF64-9648-8F08-37D8472A2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5599" y="0"/>
            <a:ext cx="5384735" cy="108902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Important Features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F3682-916E-3D4C-A8F0-A998B2827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0533" y="699560"/>
            <a:ext cx="3217333" cy="38946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b="1" dirty="0"/>
              <a:t>“Forest” Models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9E6964-9CFA-1342-994A-CE3420CB7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0533" y="1076322"/>
            <a:ext cx="4165600" cy="28384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2CF15D-C79D-694B-A138-175B60EBFF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0533" y="4101039"/>
            <a:ext cx="4165600" cy="25886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2DBCAD-16A3-DB40-87D7-5C480302AB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8426" y="1076322"/>
            <a:ext cx="4168774" cy="28384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B2A602-88D8-E546-87B6-699BE86150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8426" y="4101039"/>
            <a:ext cx="4168774" cy="25886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221FB51-AD11-5F49-AFD1-3BA5275FDD36}"/>
              </a:ext>
            </a:extLst>
          </p:cNvPr>
          <p:cNvSpPr txBox="1"/>
          <p:nvPr/>
        </p:nvSpPr>
        <p:spPr>
          <a:xfrm>
            <a:off x="7718426" y="695237"/>
            <a:ext cx="41687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Boosting Models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B625E2-EBF7-3948-A06C-C5AC725F888E}"/>
              </a:ext>
            </a:extLst>
          </p:cNvPr>
          <p:cNvSpPr txBox="1"/>
          <p:nvPr/>
        </p:nvSpPr>
        <p:spPr>
          <a:xfrm>
            <a:off x="6597606" y="1076322"/>
            <a:ext cx="11208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Gradient</a:t>
            </a:r>
          </a:p>
          <a:p>
            <a:r>
              <a:rPr lang="en-US" sz="2000" b="1" dirty="0"/>
              <a:t>Boost</a:t>
            </a:r>
            <a:r>
              <a:rPr lang="en-US" sz="2000" dirty="0"/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1DC914-8BA5-F743-BAC9-D47F6FC5AB53}"/>
              </a:ext>
            </a:extLst>
          </p:cNvPr>
          <p:cNvSpPr txBox="1"/>
          <p:nvPr/>
        </p:nvSpPr>
        <p:spPr>
          <a:xfrm>
            <a:off x="6441410" y="4101039"/>
            <a:ext cx="1277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AdaBoost</a:t>
            </a:r>
            <a:r>
              <a:rPr lang="en-US" sz="2000" dirty="0"/>
              <a:t>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6F8B20-7B00-1D4E-8706-2106EC03D0DE}"/>
              </a:ext>
            </a:extLst>
          </p:cNvPr>
          <p:cNvSpPr txBox="1"/>
          <p:nvPr/>
        </p:nvSpPr>
        <p:spPr>
          <a:xfrm>
            <a:off x="1053758" y="1076322"/>
            <a:ext cx="10967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Random</a:t>
            </a:r>
          </a:p>
          <a:p>
            <a:r>
              <a:rPr lang="en-US" sz="2000" b="1" dirty="0"/>
              <a:t>Forest: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E118CE-E950-3D42-8122-F16F8E0F0521}"/>
              </a:ext>
            </a:extLst>
          </p:cNvPr>
          <p:cNvSpPr txBox="1"/>
          <p:nvPr/>
        </p:nvSpPr>
        <p:spPr>
          <a:xfrm>
            <a:off x="1322554" y="4101039"/>
            <a:ext cx="8263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Extra</a:t>
            </a:r>
          </a:p>
          <a:p>
            <a:r>
              <a:rPr lang="en-US" sz="2000" b="1" dirty="0"/>
              <a:t>Trees: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E31A3F-E286-2441-B115-1590F7AD7A0B}"/>
              </a:ext>
            </a:extLst>
          </p:cNvPr>
          <p:cNvSpPr txBox="1"/>
          <p:nvPr/>
        </p:nvSpPr>
        <p:spPr>
          <a:xfrm>
            <a:off x="748240" y="2321838"/>
            <a:ext cx="14006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Many are stop words</a:t>
            </a:r>
          </a:p>
        </p:txBody>
      </p:sp>
    </p:spTree>
    <p:extLst>
      <p:ext uri="{BB962C8B-B14F-4D97-AF65-F5344CB8AC3E}">
        <p14:creationId xmlns:p14="http://schemas.microsoft.com/office/powerpoint/2010/main" val="1585300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DFF02-534A-FD48-A47B-6697185F9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04333"/>
          </a:xfrm>
        </p:spPr>
        <p:txBody>
          <a:bodyPr>
            <a:noAutofit/>
          </a:bodyPr>
          <a:lstStyle/>
          <a:p>
            <a:r>
              <a:rPr lang="en-US" sz="5400" dirty="0"/>
              <a:t>Generalizing to Other Subreddits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2A8D2-D34B-0648-810E-74706E250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28800"/>
            <a:ext cx="9601200" cy="3581400"/>
          </a:xfrm>
        </p:spPr>
        <p:txBody>
          <a:bodyPr>
            <a:normAutofit/>
          </a:bodyPr>
          <a:lstStyle/>
          <a:p>
            <a:r>
              <a:rPr lang="en-US" sz="2800" dirty="0"/>
              <a:t>Tested r/Research vs r/Jokes</a:t>
            </a:r>
          </a:p>
          <a:p>
            <a:pPr lvl="1"/>
            <a:r>
              <a:rPr lang="en-US" sz="2800" dirty="0"/>
              <a:t>Kept the hyperparameter settings tuned from previous tests.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3C804C-E88B-E545-BB20-920CD5153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9" y="3674533"/>
            <a:ext cx="9860589" cy="235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73417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{8832D5D0-0E11-594C-98F2-9B76434D7681}tf10001072</Template>
  <TotalTime>1184</TotalTime>
  <Words>251</Words>
  <Application>Microsoft Macintosh PowerPoint</Application>
  <PresentationFormat>Widescreen</PresentationFormat>
  <Paragraphs>62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Franklin Gothic Book</vt:lpstr>
      <vt:lpstr>Wingdings</vt:lpstr>
      <vt:lpstr>Crop</vt:lpstr>
      <vt:lpstr>Judging a post by its title: </vt:lpstr>
      <vt:lpstr>Science vs. History Subreddits</vt:lpstr>
      <vt:lpstr>Scraping</vt:lpstr>
      <vt:lpstr>Text Processing</vt:lpstr>
      <vt:lpstr>Models</vt:lpstr>
      <vt:lpstr>Results</vt:lpstr>
      <vt:lpstr>Sensitivity vs. Specificity</vt:lpstr>
      <vt:lpstr>Important Features</vt:lpstr>
      <vt:lpstr>Generalizing to Other Subreddits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 Green</dc:creator>
  <cp:lastModifiedBy>Microsoft Office User</cp:lastModifiedBy>
  <cp:revision>37</cp:revision>
  <dcterms:created xsi:type="dcterms:W3CDTF">2018-09-09T17:10:50Z</dcterms:created>
  <dcterms:modified xsi:type="dcterms:W3CDTF">2018-09-13T17:24:26Z</dcterms:modified>
</cp:coreProperties>
</file>