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004000" cy="41148000"/>
  <p:notesSz cx="9296400" cy="7010400"/>
  <p:defaultTextStyle>
    <a:defPPr>
      <a:defRPr lang="en-US"/>
    </a:defPPr>
    <a:lvl1pPr marL="0" algn="l" defTabSz="4230236" rtl="0" eaLnBrk="1" latinLnBrk="0" hangingPunct="1">
      <a:defRPr sz="8300" kern="1200">
        <a:solidFill>
          <a:schemeClr val="tx1"/>
        </a:solidFill>
        <a:latin typeface="+mn-lt"/>
        <a:ea typeface="+mn-ea"/>
        <a:cs typeface="+mn-cs"/>
      </a:defRPr>
    </a:lvl1pPr>
    <a:lvl2pPr marL="2115118" algn="l" defTabSz="4230236" rtl="0" eaLnBrk="1" latinLnBrk="0" hangingPunct="1">
      <a:defRPr sz="8300" kern="1200">
        <a:solidFill>
          <a:schemeClr val="tx1"/>
        </a:solidFill>
        <a:latin typeface="+mn-lt"/>
        <a:ea typeface="+mn-ea"/>
        <a:cs typeface="+mn-cs"/>
      </a:defRPr>
    </a:lvl2pPr>
    <a:lvl3pPr marL="4230236" algn="l" defTabSz="4230236" rtl="0" eaLnBrk="1" latinLnBrk="0" hangingPunct="1">
      <a:defRPr sz="8300" kern="1200">
        <a:solidFill>
          <a:schemeClr val="tx1"/>
        </a:solidFill>
        <a:latin typeface="+mn-lt"/>
        <a:ea typeface="+mn-ea"/>
        <a:cs typeface="+mn-cs"/>
      </a:defRPr>
    </a:lvl3pPr>
    <a:lvl4pPr marL="6345350" algn="l" defTabSz="4230236" rtl="0" eaLnBrk="1" latinLnBrk="0" hangingPunct="1">
      <a:defRPr sz="8300" kern="1200">
        <a:solidFill>
          <a:schemeClr val="tx1"/>
        </a:solidFill>
        <a:latin typeface="+mn-lt"/>
        <a:ea typeface="+mn-ea"/>
        <a:cs typeface="+mn-cs"/>
      </a:defRPr>
    </a:lvl4pPr>
    <a:lvl5pPr marL="8460472" algn="l" defTabSz="4230236" rtl="0" eaLnBrk="1" latinLnBrk="0" hangingPunct="1">
      <a:defRPr sz="8300" kern="1200">
        <a:solidFill>
          <a:schemeClr val="tx1"/>
        </a:solidFill>
        <a:latin typeface="+mn-lt"/>
        <a:ea typeface="+mn-ea"/>
        <a:cs typeface="+mn-cs"/>
      </a:defRPr>
    </a:lvl5pPr>
    <a:lvl6pPr marL="10575586" algn="l" defTabSz="4230236" rtl="0" eaLnBrk="1" latinLnBrk="0" hangingPunct="1">
      <a:defRPr sz="8300" kern="1200">
        <a:solidFill>
          <a:schemeClr val="tx1"/>
        </a:solidFill>
        <a:latin typeface="+mn-lt"/>
        <a:ea typeface="+mn-ea"/>
        <a:cs typeface="+mn-cs"/>
      </a:defRPr>
    </a:lvl6pPr>
    <a:lvl7pPr marL="12690708" algn="l" defTabSz="4230236" rtl="0" eaLnBrk="1" latinLnBrk="0" hangingPunct="1">
      <a:defRPr sz="8300" kern="1200">
        <a:solidFill>
          <a:schemeClr val="tx1"/>
        </a:solidFill>
        <a:latin typeface="+mn-lt"/>
        <a:ea typeface="+mn-ea"/>
        <a:cs typeface="+mn-cs"/>
      </a:defRPr>
    </a:lvl7pPr>
    <a:lvl8pPr marL="14805822" algn="l" defTabSz="4230236" rtl="0" eaLnBrk="1" latinLnBrk="0" hangingPunct="1">
      <a:defRPr sz="8300" kern="1200">
        <a:solidFill>
          <a:schemeClr val="tx1"/>
        </a:solidFill>
        <a:latin typeface="+mn-lt"/>
        <a:ea typeface="+mn-ea"/>
        <a:cs typeface="+mn-cs"/>
      </a:defRPr>
    </a:lvl8pPr>
    <a:lvl9pPr marL="16920944" algn="l" defTabSz="4230236"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A75F"/>
    <a:srgbClr val="DEC350"/>
    <a:srgbClr val="DAC454"/>
    <a:srgbClr val="E5D075"/>
    <a:srgbClr val="C02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906" y="4710"/>
      </p:cViewPr>
      <p:guideLst>
        <p:guide orient="horz" pos="12960"/>
        <p:guide pos="10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0A901-FC18-41B1-A652-BA89CFB08594}"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5981D48E-918B-4F30-BFB5-57F9E50E692C}">
      <dgm:prSet phldrT="[Text]"/>
      <dgm:spPr/>
      <dgm:t>
        <a:bodyPr/>
        <a:lstStyle/>
        <a:p>
          <a:r>
            <a:rPr lang="en-US" dirty="0" smtClean="0"/>
            <a:t>AA = 2</a:t>
          </a:r>
          <a:endParaRPr lang="en-US" dirty="0"/>
        </a:p>
      </dgm:t>
    </dgm:pt>
    <dgm:pt modelId="{F9EF6451-5EA8-4F9C-B0AA-5ABC0C2DD2A0}" type="parTrans" cxnId="{442ED5C5-6484-4BDF-95C3-BF6A3FB5A721}">
      <dgm:prSet/>
      <dgm:spPr/>
      <dgm:t>
        <a:bodyPr/>
        <a:lstStyle/>
        <a:p>
          <a:endParaRPr lang="en-US"/>
        </a:p>
      </dgm:t>
    </dgm:pt>
    <dgm:pt modelId="{BC06ECA0-A4A6-4AAF-BF22-34200F08A534}" type="sibTrans" cxnId="{442ED5C5-6484-4BDF-95C3-BF6A3FB5A721}">
      <dgm:prSet/>
      <dgm:spPr/>
      <dgm:t>
        <a:bodyPr/>
        <a:lstStyle/>
        <a:p>
          <a:endParaRPr lang="en-US"/>
        </a:p>
      </dgm:t>
    </dgm:pt>
    <dgm:pt modelId="{F2579CF2-8E4C-4DA2-AEB1-DE3DC044A50A}">
      <dgm:prSet phldrT="[Text]"/>
      <dgm:spPr/>
      <dgm:t>
        <a:bodyPr/>
        <a:lstStyle/>
        <a:p>
          <a:r>
            <a:rPr lang="en-US" dirty="0" smtClean="0"/>
            <a:t>Aa = 1</a:t>
          </a:r>
          <a:endParaRPr lang="en-US" dirty="0"/>
        </a:p>
      </dgm:t>
    </dgm:pt>
    <dgm:pt modelId="{C95C221B-F0FC-4DE3-B202-FD47F4A8D571}" type="parTrans" cxnId="{0F217F34-94C4-46AF-B510-794CFFE3003C}">
      <dgm:prSet/>
      <dgm:spPr/>
      <dgm:t>
        <a:bodyPr/>
        <a:lstStyle/>
        <a:p>
          <a:endParaRPr lang="en-US"/>
        </a:p>
      </dgm:t>
    </dgm:pt>
    <dgm:pt modelId="{E33191E8-A7BD-4EC5-9F45-AE9E5227590C}" type="sibTrans" cxnId="{0F217F34-94C4-46AF-B510-794CFFE3003C}">
      <dgm:prSet/>
      <dgm:spPr/>
      <dgm:t>
        <a:bodyPr/>
        <a:lstStyle/>
        <a:p>
          <a:endParaRPr lang="en-US"/>
        </a:p>
      </dgm:t>
    </dgm:pt>
    <dgm:pt modelId="{BE01E74A-F59E-44C2-9739-2BC2F0C97159}">
      <dgm:prSet phldrT="[Text]"/>
      <dgm:spPr/>
      <dgm:t>
        <a:bodyPr/>
        <a:lstStyle/>
        <a:p>
          <a:r>
            <a:rPr lang="en-US" dirty="0" smtClean="0"/>
            <a:t>aa = 0</a:t>
          </a:r>
          <a:endParaRPr lang="en-US" dirty="0"/>
        </a:p>
      </dgm:t>
    </dgm:pt>
    <dgm:pt modelId="{85205710-36B3-4CE9-8A75-68FB1B2329B4}" type="parTrans" cxnId="{1F8973C1-9435-47A7-A08C-EDB963A6FB02}">
      <dgm:prSet/>
      <dgm:spPr/>
      <dgm:t>
        <a:bodyPr/>
        <a:lstStyle/>
        <a:p>
          <a:endParaRPr lang="en-US"/>
        </a:p>
      </dgm:t>
    </dgm:pt>
    <dgm:pt modelId="{272A5BD8-D80D-403C-BB3F-1EE91425A13E}" type="sibTrans" cxnId="{1F8973C1-9435-47A7-A08C-EDB963A6FB02}">
      <dgm:prSet/>
      <dgm:spPr/>
      <dgm:t>
        <a:bodyPr/>
        <a:lstStyle/>
        <a:p>
          <a:endParaRPr lang="en-US"/>
        </a:p>
      </dgm:t>
    </dgm:pt>
    <dgm:pt modelId="{20ABF772-D310-4064-A7C8-061469612695}" type="pres">
      <dgm:prSet presAssocID="{0D50A901-FC18-41B1-A652-BA89CFB08594}" presName="diagram" presStyleCnt="0">
        <dgm:presLayoutVars>
          <dgm:dir/>
          <dgm:resizeHandles val="exact"/>
        </dgm:presLayoutVars>
      </dgm:prSet>
      <dgm:spPr/>
      <dgm:t>
        <a:bodyPr/>
        <a:lstStyle/>
        <a:p>
          <a:endParaRPr lang="en-US"/>
        </a:p>
      </dgm:t>
    </dgm:pt>
    <dgm:pt modelId="{476A449F-9E45-4842-81E4-B91C1DF3BA3A}" type="pres">
      <dgm:prSet presAssocID="{5981D48E-918B-4F30-BFB5-57F9E50E692C}" presName="node" presStyleLbl="node1" presStyleIdx="0" presStyleCnt="3">
        <dgm:presLayoutVars>
          <dgm:bulletEnabled val="1"/>
        </dgm:presLayoutVars>
      </dgm:prSet>
      <dgm:spPr/>
      <dgm:t>
        <a:bodyPr/>
        <a:lstStyle/>
        <a:p>
          <a:endParaRPr lang="en-US"/>
        </a:p>
      </dgm:t>
    </dgm:pt>
    <dgm:pt modelId="{AEC92E25-87A8-4DFA-AEEF-0F673C6DF8BD}" type="pres">
      <dgm:prSet presAssocID="{BC06ECA0-A4A6-4AAF-BF22-34200F08A534}" presName="sibTrans" presStyleCnt="0"/>
      <dgm:spPr/>
    </dgm:pt>
    <dgm:pt modelId="{6C63E6E2-CF5B-43E2-857F-30D9D4B9E214}" type="pres">
      <dgm:prSet presAssocID="{F2579CF2-8E4C-4DA2-AEB1-DE3DC044A50A}" presName="node" presStyleLbl="node1" presStyleIdx="1" presStyleCnt="3">
        <dgm:presLayoutVars>
          <dgm:bulletEnabled val="1"/>
        </dgm:presLayoutVars>
      </dgm:prSet>
      <dgm:spPr/>
      <dgm:t>
        <a:bodyPr/>
        <a:lstStyle/>
        <a:p>
          <a:endParaRPr lang="en-US"/>
        </a:p>
      </dgm:t>
    </dgm:pt>
    <dgm:pt modelId="{F816EE21-4E58-4CF0-887E-BEF2B868FCED}" type="pres">
      <dgm:prSet presAssocID="{E33191E8-A7BD-4EC5-9F45-AE9E5227590C}" presName="sibTrans" presStyleCnt="0"/>
      <dgm:spPr/>
    </dgm:pt>
    <dgm:pt modelId="{2F21668C-F08C-47AC-A1C1-B7498BF28075}" type="pres">
      <dgm:prSet presAssocID="{BE01E74A-F59E-44C2-9739-2BC2F0C97159}" presName="node" presStyleLbl="node1" presStyleIdx="2" presStyleCnt="3">
        <dgm:presLayoutVars>
          <dgm:bulletEnabled val="1"/>
        </dgm:presLayoutVars>
      </dgm:prSet>
      <dgm:spPr/>
      <dgm:t>
        <a:bodyPr/>
        <a:lstStyle/>
        <a:p>
          <a:endParaRPr lang="en-US"/>
        </a:p>
      </dgm:t>
    </dgm:pt>
  </dgm:ptLst>
  <dgm:cxnLst>
    <dgm:cxn modelId="{2681B007-2DAC-45BF-8986-AA88617AC215}" type="presOf" srcId="{BE01E74A-F59E-44C2-9739-2BC2F0C97159}" destId="{2F21668C-F08C-47AC-A1C1-B7498BF28075}" srcOrd="0" destOrd="0" presId="urn:microsoft.com/office/officeart/2005/8/layout/default"/>
    <dgm:cxn modelId="{1F8973C1-9435-47A7-A08C-EDB963A6FB02}" srcId="{0D50A901-FC18-41B1-A652-BA89CFB08594}" destId="{BE01E74A-F59E-44C2-9739-2BC2F0C97159}" srcOrd="2" destOrd="0" parTransId="{85205710-36B3-4CE9-8A75-68FB1B2329B4}" sibTransId="{272A5BD8-D80D-403C-BB3F-1EE91425A13E}"/>
    <dgm:cxn modelId="{4BEC98F4-3EC4-499C-B05F-2ADB1A71ABBE}" type="presOf" srcId="{F2579CF2-8E4C-4DA2-AEB1-DE3DC044A50A}" destId="{6C63E6E2-CF5B-43E2-857F-30D9D4B9E214}" srcOrd="0" destOrd="0" presId="urn:microsoft.com/office/officeart/2005/8/layout/default"/>
    <dgm:cxn modelId="{442ED5C5-6484-4BDF-95C3-BF6A3FB5A721}" srcId="{0D50A901-FC18-41B1-A652-BA89CFB08594}" destId="{5981D48E-918B-4F30-BFB5-57F9E50E692C}" srcOrd="0" destOrd="0" parTransId="{F9EF6451-5EA8-4F9C-B0AA-5ABC0C2DD2A0}" sibTransId="{BC06ECA0-A4A6-4AAF-BF22-34200F08A534}"/>
    <dgm:cxn modelId="{FB22D9DF-B3C6-4CA0-A37C-0E085A3A2F2E}" type="presOf" srcId="{0D50A901-FC18-41B1-A652-BA89CFB08594}" destId="{20ABF772-D310-4064-A7C8-061469612695}" srcOrd="0" destOrd="0" presId="urn:microsoft.com/office/officeart/2005/8/layout/default"/>
    <dgm:cxn modelId="{0F217F34-94C4-46AF-B510-794CFFE3003C}" srcId="{0D50A901-FC18-41B1-A652-BA89CFB08594}" destId="{F2579CF2-8E4C-4DA2-AEB1-DE3DC044A50A}" srcOrd="1" destOrd="0" parTransId="{C95C221B-F0FC-4DE3-B202-FD47F4A8D571}" sibTransId="{E33191E8-A7BD-4EC5-9F45-AE9E5227590C}"/>
    <dgm:cxn modelId="{1112B34B-4FF5-4F72-BEFB-BC96A2E82DB7}" type="presOf" srcId="{5981D48E-918B-4F30-BFB5-57F9E50E692C}" destId="{476A449F-9E45-4842-81E4-B91C1DF3BA3A}" srcOrd="0" destOrd="0" presId="urn:microsoft.com/office/officeart/2005/8/layout/default"/>
    <dgm:cxn modelId="{6CC332BA-5491-45AC-A64D-0811FBD485F6}" type="presParOf" srcId="{20ABF772-D310-4064-A7C8-061469612695}" destId="{476A449F-9E45-4842-81E4-B91C1DF3BA3A}" srcOrd="0" destOrd="0" presId="urn:microsoft.com/office/officeart/2005/8/layout/default"/>
    <dgm:cxn modelId="{6D9A02D9-DB9A-465E-9A96-D36614124A41}" type="presParOf" srcId="{20ABF772-D310-4064-A7C8-061469612695}" destId="{AEC92E25-87A8-4DFA-AEEF-0F673C6DF8BD}" srcOrd="1" destOrd="0" presId="urn:microsoft.com/office/officeart/2005/8/layout/default"/>
    <dgm:cxn modelId="{96182B5B-6D80-4634-943C-122283286A4E}" type="presParOf" srcId="{20ABF772-D310-4064-A7C8-061469612695}" destId="{6C63E6E2-CF5B-43E2-857F-30D9D4B9E214}" srcOrd="2" destOrd="0" presId="urn:microsoft.com/office/officeart/2005/8/layout/default"/>
    <dgm:cxn modelId="{1E657E02-4449-44B8-BC20-2CF10BAA05A0}" type="presParOf" srcId="{20ABF772-D310-4064-A7C8-061469612695}" destId="{F816EE21-4E58-4CF0-887E-BEF2B868FCED}" srcOrd="3" destOrd="0" presId="urn:microsoft.com/office/officeart/2005/8/layout/default"/>
    <dgm:cxn modelId="{93F65DCC-0C9C-413B-BCF6-07BAA8A9A296}" type="presParOf" srcId="{20ABF772-D310-4064-A7C8-061469612695}" destId="{2F21668C-F08C-47AC-A1C1-B7498BF28075}" srcOrd="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49F-9E45-4842-81E4-B91C1DF3BA3A}">
      <dsp:nvSpPr>
        <dsp:cNvPr id="0" name=""/>
        <dsp:cNvSpPr/>
      </dsp:nvSpPr>
      <dsp:spPr>
        <a:xfrm>
          <a:off x="155402" y="377"/>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2</a:t>
          </a:r>
          <a:endParaRPr lang="en-US" sz="4400" kern="1200" dirty="0"/>
        </a:p>
      </dsp:txBody>
      <dsp:txXfrm>
        <a:off x="155402" y="377"/>
        <a:ext cx="1822797" cy="1093678"/>
      </dsp:txXfrm>
    </dsp:sp>
    <dsp:sp modelId="{6C63E6E2-CF5B-43E2-857F-30D9D4B9E214}">
      <dsp:nvSpPr>
        <dsp:cNvPr id="0" name=""/>
        <dsp:cNvSpPr/>
      </dsp:nvSpPr>
      <dsp:spPr>
        <a:xfrm>
          <a:off x="2160479" y="377"/>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1</a:t>
          </a:r>
          <a:endParaRPr lang="en-US" sz="4400" kern="1200" dirty="0"/>
        </a:p>
      </dsp:txBody>
      <dsp:txXfrm>
        <a:off x="2160479" y="377"/>
        <a:ext cx="1822797" cy="1093678"/>
      </dsp:txXfrm>
    </dsp:sp>
    <dsp:sp modelId="{2F21668C-F08C-47AC-A1C1-B7498BF28075}">
      <dsp:nvSpPr>
        <dsp:cNvPr id="0" name=""/>
        <dsp:cNvSpPr/>
      </dsp:nvSpPr>
      <dsp:spPr>
        <a:xfrm>
          <a:off x="1157941" y="1276335"/>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0</a:t>
          </a:r>
          <a:endParaRPr lang="en-US" sz="4400" kern="1200" dirty="0"/>
        </a:p>
      </dsp:txBody>
      <dsp:txXfrm>
        <a:off x="1157941" y="1276335"/>
        <a:ext cx="1822797" cy="1093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8AB9E54-AE95-48F0-848C-9515DD17F9CB}" type="datetimeFigureOut">
              <a:rPr lang="en-US" smtClean="0"/>
              <a:t>9/24/2017</a:t>
            </a:fld>
            <a:endParaRPr lang="en-US"/>
          </a:p>
        </p:txBody>
      </p:sp>
      <p:sp>
        <p:nvSpPr>
          <p:cNvPr id="4" name="Slide Image Placeholder 3"/>
          <p:cNvSpPr>
            <a:spLocks noGrp="1" noRot="1" noChangeAspect="1"/>
          </p:cNvSpPr>
          <p:nvPr>
            <p:ph type="sldImg" idx="2"/>
          </p:nvPr>
        </p:nvSpPr>
        <p:spPr>
          <a:xfrm>
            <a:off x="3625850" y="525463"/>
            <a:ext cx="20447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30575"/>
            <a:ext cx="7435850" cy="3154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7975"/>
            <a:ext cx="4029075" cy="3508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7975"/>
            <a:ext cx="4029075" cy="350838"/>
          </a:xfrm>
          <a:prstGeom prst="rect">
            <a:avLst/>
          </a:prstGeom>
        </p:spPr>
        <p:txBody>
          <a:bodyPr vert="horz" lIns="91440" tIns="45720" rIns="91440" bIns="45720" rtlCol="0" anchor="b"/>
          <a:lstStyle>
            <a:lvl1pPr algn="r">
              <a:defRPr sz="1200"/>
            </a:lvl1pPr>
          </a:lstStyle>
          <a:p>
            <a:fld id="{6ABA1315-F52A-498D-9A54-B7CDFB06B86E}" type="slidenum">
              <a:rPr lang="en-US" smtClean="0"/>
              <a:t>‹#›</a:t>
            </a:fld>
            <a:endParaRPr lang="en-US"/>
          </a:p>
        </p:txBody>
      </p:sp>
    </p:spTree>
    <p:extLst>
      <p:ext uri="{BB962C8B-B14F-4D97-AF65-F5344CB8AC3E}">
        <p14:creationId xmlns:p14="http://schemas.microsoft.com/office/powerpoint/2010/main" val="267808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2782553"/>
            <a:ext cx="27203400" cy="88201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23317200"/>
            <a:ext cx="22402800" cy="105156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1981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4737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647831"/>
            <a:ext cx="7200900" cy="35109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647831"/>
            <a:ext cx="21069300" cy="35109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36442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418795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26441403"/>
            <a:ext cx="27203400" cy="81724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6" y="17440282"/>
            <a:ext cx="27203400" cy="900112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7786B-23F2-4DBF-B24A-99AEF4E177C1}"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66228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9601204"/>
            <a:ext cx="14135100" cy="27155778"/>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9601204"/>
            <a:ext cx="14135100" cy="27155778"/>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37786B-23F2-4DBF-B24A-99AEF4E177C1}"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2061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9210678"/>
            <a:ext cx="14140658" cy="3838573"/>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1600200" y="13049250"/>
            <a:ext cx="14140658" cy="23707728"/>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91" y="9210678"/>
            <a:ext cx="14146213" cy="3838573"/>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16257591" y="13049250"/>
            <a:ext cx="14146213" cy="23707728"/>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37786B-23F2-4DBF-B24A-99AEF4E177C1}"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11269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37786B-23F2-4DBF-B24A-99AEF4E177C1}"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17070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7786B-23F2-4DBF-B24A-99AEF4E177C1}"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49062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2" y="1638300"/>
            <a:ext cx="10529096" cy="69723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2512677" y="1638304"/>
            <a:ext cx="17891125" cy="35118678"/>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2" y="8610604"/>
            <a:ext cx="10529096" cy="28146378"/>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7786B-23F2-4DBF-B24A-99AEF4E177C1}"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199757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28803600"/>
            <a:ext cx="19202400" cy="340042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6273008" y="3676650"/>
            <a:ext cx="19202400" cy="246888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6273008" y="32204028"/>
            <a:ext cx="19202400" cy="482917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7786B-23F2-4DBF-B24A-99AEF4E177C1}"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93706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00">
              <a:srgbClr val="DEC350"/>
            </a:gs>
            <a:gs pos="13000">
              <a:srgbClr val="DEC350"/>
            </a:gs>
            <a:gs pos="30000">
              <a:srgbClr val="C7AC4C"/>
            </a:gs>
            <a:gs pos="40000">
              <a:srgbClr val="DAC454"/>
            </a:gs>
            <a:gs pos="77000">
              <a:srgbClr val="C7AC4C"/>
            </a:gs>
            <a:gs pos="86000">
              <a:srgbClr val="DEC350"/>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647828"/>
            <a:ext cx="28803600" cy="6858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9601204"/>
            <a:ext cx="28803600" cy="27155778"/>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38138103"/>
            <a:ext cx="7467600" cy="2190750"/>
          </a:xfrm>
          <a:prstGeom prst="rect">
            <a:avLst/>
          </a:prstGeom>
        </p:spPr>
        <p:txBody>
          <a:bodyPr vert="horz" lIns="423230" tIns="211615" rIns="423230" bIns="211615" rtlCol="0" anchor="ctr"/>
          <a:lstStyle>
            <a:lvl1pPr algn="l">
              <a:defRPr sz="5600">
                <a:solidFill>
                  <a:schemeClr val="tx1">
                    <a:tint val="75000"/>
                  </a:schemeClr>
                </a:solidFill>
              </a:defRPr>
            </a:lvl1pPr>
          </a:lstStyle>
          <a:p>
            <a:fld id="{2937786B-23F2-4DBF-B24A-99AEF4E177C1}" type="datetimeFigureOut">
              <a:rPr lang="en-US" smtClean="0"/>
              <a:t>9/24/2017</a:t>
            </a:fld>
            <a:endParaRPr lang="en-US"/>
          </a:p>
        </p:txBody>
      </p:sp>
      <p:sp>
        <p:nvSpPr>
          <p:cNvPr id="5" name="Footer Placeholder 4"/>
          <p:cNvSpPr>
            <a:spLocks noGrp="1"/>
          </p:cNvSpPr>
          <p:nvPr>
            <p:ph type="ftr" sz="quarter" idx="3"/>
          </p:nvPr>
        </p:nvSpPr>
        <p:spPr>
          <a:xfrm>
            <a:off x="10934700" y="38138103"/>
            <a:ext cx="10134600" cy="2190750"/>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38138103"/>
            <a:ext cx="7467600" cy="2190750"/>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2A94487-E7EB-40D1-AF31-A6AC30095A9F}" type="slidenum">
              <a:rPr lang="en-US" smtClean="0"/>
              <a:t>‹#›</a:t>
            </a:fld>
            <a:endParaRPr lang="en-US"/>
          </a:p>
        </p:txBody>
      </p:sp>
    </p:spTree>
    <p:extLst>
      <p:ext uri="{BB962C8B-B14F-4D97-AF65-F5344CB8AC3E}">
        <p14:creationId xmlns:p14="http://schemas.microsoft.com/office/powerpoint/2010/main" val="86721782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30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4232300" rtl="0" eaLnBrk="1" latinLnBrk="0" hangingPunct="1">
        <a:spcBef>
          <a:spcPct val="20000"/>
        </a:spcBef>
        <a:buFont typeface="Arial" panose="020B0604020202020204" pitchFamily="34" charset="0"/>
        <a:buChar char="•"/>
        <a:defRPr sz="14800" kern="1200">
          <a:solidFill>
            <a:schemeClr val="tx1"/>
          </a:solidFill>
          <a:latin typeface="+mn-lt"/>
          <a:ea typeface="+mn-ea"/>
          <a:cs typeface="+mn-cs"/>
        </a:defRPr>
      </a:lvl1pPr>
      <a:lvl2pPr marL="3438744" indent="-1322594" algn="l" defTabSz="4232300"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2pPr>
      <a:lvl3pPr marL="5290376" indent="-1058075" algn="l" defTabSz="4232300"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40652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4pPr>
      <a:lvl5pPr marL="952267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5pPr>
      <a:lvl6pPr marL="1163882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6pPr>
      <a:lvl7pPr marL="1375497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7pPr>
      <a:lvl8pPr marL="15871127"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8pPr>
      <a:lvl9pPr marL="17987277"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9pPr>
    </p:bodyStyle>
    <p:otherStyle>
      <a:defPPr>
        <a:defRPr lang="en-US"/>
      </a:defPPr>
      <a:lvl1pPr marL="0" algn="l" defTabSz="4232300" rtl="0" eaLnBrk="1" latinLnBrk="0" hangingPunct="1">
        <a:defRPr sz="8300" kern="1200">
          <a:solidFill>
            <a:schemeClr val="tx1"/>
          </a:solidFill>
          <a:latin typeface="+mn-lt"/>
          <a:ea typeface="+mn-ea"/>
          <a:cs typeface="+mn-cs"/>
        </a:defRPr>
      </a:lvl1pPr>
      <a:lvl2pPr marL="2116150" algn="l" defTabSz="4232300" rtl="0" eaLnBrk="1" latinLnBrk="0" hangingPunct="1">
        <a:defRPr sz="8300" kern="1200">
          <a:solidFill>
            <a:schemeClr val="tx1"/>
          </a:solidFill>
          <a:latin typeface="+mn-lt"/>
          <a:ea typeface="+mn-ea"/>
          <a:cs typeface="+mn-cs"/>
        </a:defRPr>
      </a:lvl2pPr>
      <a:lvl3pPr marL="4232300" algn="l" defTabSz="4232300" rtl="0" eaLnBrk="1" latinLnBrk="0" hangingPunct="1">
        <a:defRPr sz="8300" kern="1200">
          <a:solidFill>
            <a:schemeClr val="tx1"/>
          </a:solidFill>
          <a:latin typeface="+mn-lt"/>
          <a:ea typeface="+mn-ea"/>
          <a:cs typeface="+mn-cs"/>
        </a:defRPr>
      </a:lvl3pPr>
      <a:lvl4pPr marL="6348451" algn="l" defTabSz="4232300" rtl="0" eaLnBrk="1" latinLnBrk="0" hangingPunct="1">
        <a:defRPr sz="8300" kern="1200">
          <a:solidFill>
            <a:schemeClr val="tx1"/>
          </a:solidFill>
          <a:latin typeface="+mn-lt"/>
          <a:ea typeface="+mn-ea"/>
          <a:cs typeface="+mn-cs"/>
        </a:defRPr>
      </a:lvl4pPr>
      <a:lvl5pPr marL="8464601" algn="l" defTabSz="4232300" rtl="0" eaLnBrk="1" latinLnBrk="0" hangingPunct="1">
        <a:defRPr sz="8300" kern="1200">
          <a:solidFill>
            <a:schemeClr val="tx1"/>
          </a:solidFill>
          <a:latin typeface="+mn-lt"/>
          <a:ea typeface="+mn-ea"/>
          <a:cs typeface="+mn-cs"/>
        </a:defRPr>
      </a:lvl5pPr>
      <a:lvl6pPr marL="10580751" algn="l" defTabSz="4232300" rtl="0" eaLnBrk="1" latinLnBrk="0" hangingPunct="1">
        <a:defRPr sz="8300" kern="1200">
          <a:solidFill>
            <a:schemeClr val="tx1"/>
          </a:solidFill>
          <a:latin typeface="+mn-lt"/>
          <a:ea typeface="+mn-ea"/>
          <a:cs typeface="+mn-cs"/>
        </a:defRPr>
      </a:lvl6pPr>
      <a:lvl7pPr marL="12696901" algn="l" defTabSz="4232300" rtl="0" eaLnBrk="1" latinLnBrk="0" hangingPunct="1">
        <a:defRPr sz="8300" kern="1200">
          <a:solidFill>
            <a:schemeClr val="tx1"/>
          </a:solidFill>
          <a:latin typeface="+mn-lt"/>
          <a:ea typeface="+mn-ea"/>
          <a:cs typeface="+mn-cs"/>
        </a:defRPr>
      </a:lvl7pPr>
      <a:lvl8pPr marL="14813051" algn="l" defTabSz="4232300" rtl="0" eaLnBrk="1" latinLnBrk="0" hangingPunct="1">
        <a:defRPr sz="8300" kern="1200">
          <a:solidFill>
            <a:schemeClr val="tx1"/>
          </a:solidFill>
          <a:latin typeface="+mn-lt"/>
          <a:ea typeface="+mn-ea"/>
          <a:cs typeface="+mn-cs"/>
        </a:defRPr>
      </a:lvl8pPr>
      <a:lvl9pPr marL="16929202" algn="l" defTabSz="423230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7.gif"/><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0.jpe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image" Target="../media/image4.png"/><Relationship Id="rId15" Type="http://schemas.openxmlformats.org/officeDocument/2006/relationships/image" Target="../media/image9.png"/><Relationship Id="rId10" Type="http://schemas.microsoft.com/office/2007/relationships/diagramDrawing" Target="../diagrams/drawing1.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1A75F"/>
        </a:solidFill>
        <a:effectLst/>
      </p:bgPr>
    </p:bg>
    <p:spTree>
      <p:nvGrpSpPr>
        <p:cNvPr id="1" name=""/>
        <p:cNvGrpSpPr/>
        <p:nvPr/>
      </p:nvGrpSpPr>
      <p:grpSpPr>
        <a:xfrm>
          <a:off x="0" y="0"/>
          <a:ext cx="0" cy="0"/>
          <a:chOff x="0" y="0"/>
          <a:chExt cx="0" cy="0"/>
        </a:xfrm>
      </p:grpSpPr>
      <p:sp>
        <p:nvSpPr>
          <p:cNvPr id="25" name="TextBox 24"/>
          <p:cNvSpPr txBox="1"/>
          <p:nvPr/>
        </p:nvSpPr>
        <p:spPr>
          <a:xfrm>
            <a:off x="22075345" y="22174199"/>
            <a:ext cx="9701034" cy="13716000"/>
          </a:xfrm>
          <a:prstGeom prst="rect">
            <a:avLst/>
          </a:prstGeom>
          <a:noFill/>
          <a:ln>
            <a:solidFill>
              <a:schemeClr val="tx1"/>
            </a:solidFill>
          </a:ln>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The additive matrix and genetic marker distance were </a:t>
            </a:r>
            <a:r>
              <a:rPr lang="en-US" sz="3200" dirty="0">
                <a:latin typeface="Times New Roman" panose="02020603050405020304" pitchFamily="18" charset="0"/>
                <a:cs typeface="Times New Roman" panose="02020603050405020304" pitchFamily="18" charset="0"/>
              </a:rPr>
              <a:t>graphed against one another in order to visually identify incorrect parents and locate correct </a:t>
            </a:r>
            <a:r>
              <a:rPr lang="en-US" sz="3200" dirty="0" smtClean="0">
                <a:latin typeface="Times New Roman" panose="02020603050405020304" pitchFamily="18" charset="0"/>
                <a:cs typeface="Times New Roman" panose="02020603050405020304" pitchFamily="18" charset="0"/>
              </a:rPr>
              <a:t>ones – </a:t>
            </a:r>
            <a:r>
              <a:rPr lang="en-US" sz="3200" dirty="0">
                <a:latin typeface="Times New Roman" panose="02020603050405020304" pitchFamily="18" charset="0"/>
                <a:cs typeface="Times New Roman" panose="02020603050405020304" pitchFamily="18" charset="0"/>
              </a:rPr>
              <a:t>potential correct parents have both low additive relationship scores and marker-based genetic distance</a:t>
            </a:r>
            <a:r>
              <a:rPr lang="en-US" sz="3200" dirty="0" smtClean="0">
                <a:latin typeface="Times New Roman" panose="02020603050405020304" pitchFamily="18" charset="0"/>
                <a:cs typeface="Times New Roman" panose="02020603050405020304" pitchFamily="18" charset="0"/>
              </a:rPr>
              <a:t>. As can be seen below, in </a:t>
            </a:r>
            <a:r>
              <a:rPr lang="en-US" sz="3200" b="1" dirty="0" smtClean="0">
                <a:latin typeface="Times New Roman" panose="02020603050405020304" pitchFamily="18" charset="0"/>
                <a:cs typeface="Times New Roman" panose="02020603050405020304" pitchFamily="18" charset="0"/>
              </a:rPr>
              <a:t>Figure 7 </a:t>
            </a:r>
            <a:r>
              <a:rPr lang="en-US" sz="3200" dirty="0" smtClean="0">
                <a:latin typeface="Times New Roman" panose="02020603050405020304" pitchFamily="18" charset="0"/>
                <a:cs typeface="Times New Roman" panose="02020603050405020304" pitchFamily="18" charset="0"/>
              </a:rPr>
              <a:t>a potentially correct father for line NR110112 has been identified and the breeder that uploaded this line can then be contacted to confirm if the suggested father could potentially be correct.</a:t>
            </a:r>
          </a:p>
          <a:p>
            <a:endParaRPr lang="en-US" sz="3200" dirty="0">
              <a:latin typeface="Times New Roman" panose="02020603050405020304" pitchFamily="18" charset="0"/>
              <a:cs typeface="Times New Roman" panose="02020603050405020304" pitchFamily="18" charset="0"/>
            </a:endParaRPr>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r>
              <a:rPr lang="en-US" sz="2000" dirty="0" smtClean="0">
                <a:latin typeface="Times New Roman" panose="02020603050405020304" pitchFamily="18" charset="0"/>
                <a:cs typeface="Times New Roman" panose="02020603050405020304" pitchFamily="18" charset="0"/>
              </a:rPr>
              <a:t>Figure 7: A visual representation of line NR110112 with its existing pedigree (left) and corrected pedigree (right). The plot on the right visualizes the much lower marker based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distance between the existed father and the corrected father.</a:t>
            </a:r>
          </a:p>
          <a:p>
            <a:endParaRPr lang="en-US" sz="4000" dirty="0" smtClean="0"/>
          </a:p>
        </p:txBody>
      </p:sp>
      <p:sp>
        <p:nvSpPr>
          <p:cNvPr id="5" name="Rectangle 4"/>
          <p:cNvSpPr/>
          <p:nvPr/>
        </p:nvSpPr>
        <p:spPr>
          <a:xfrm>
            <a:off x="0" y="1"/>
            <a:ext cx="32004000" cy="5384020"/>
          </a:xfrm>
          <a:prstGeom prst="rect">
            <a:avLst/>
          </a:prstGeom>
          <a:blipFill dpi="0" rotWithShape="1">
            <a:blip r:embed="rId2">
              <a:alphaModFix amt="54000"/>
            </a:blip>
            <a:srcRect/>
            <a:tile tx="0" ty="0" sx="100000" sy="100000" flip="none" algn="tl"/>
          </a:bli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394" tIns="45702" rIns="91394" bIns="45702" spcCol="0" rtlCol="0" anchor="ctr"/>
          <a:lstStyle/>
          <a:p>
            <a:pPr algn="ctr"/>
            <a:endParaRPr lang="en-US" sz="6000"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0" y="31532"/>
            <a:ext cx="32004000" cy="5678478"/>
          </a:xfrm>
          <a:prstGeom prst="rect">
            <a:avLst/>
          </a:prstGeom>
          <a:noFill/>
        </p:spPr>
        <p:txBody>
          <a:bodyPr wrap="square" rtlCol="0">
            <a:spAutoFit/>
          </a:bodyPr>
          <a:lstStyle/>
          <a:p>
            <a:pPr algn="ctr"/>
            <a:r>
              <a:rPr lang="en-US" sz="8000" dirty="0" smtClean="0">
                <a:latin typeface="Arial" panose="020B0604020202020204" pitchFamily="34" charset="0"/>
                <a:cs typeface="Arial" panose="020B0604020202020204" pitchFamily="34" charset="0"/>
              </a:rPr>
              <a:t>Pedigree Verification </a:t>
            </a:r>
            <a:r>
              <a:rPr lang="en-US" sz="8000" dirty="0">
                <a:latin typeface="Arial" panose="020B0604020202020204" pitchFamily="34" charset="0"/>
                <a:cs typeface="Arial" panose="020B0604020202020204" pitchFamily="34" charset="0"/>
              </a:rPr>
              <a:t>in </a:t>
            </a:r>
            <a:r>
              <a:rPr lang="en-US" sz="8000" dirty="0" smtClean="0">
                <a:latin typeface="Arial" panose="020B0604020202020204" pitchFamily="34" charset="0"/>
                <a:cs typeface="Arial" panose="020B0604020202020204" pitchFamily="34" charset="0"/>
              </a:rPr>
              <a:t>Cassava </a:t>
            </a:r>
            <a:r>
              <a:rPr lang="en-US" sz="8000" dirty="0">
                <a:latin typeface="Arial" panose="020B0604020202020204" pitchFamily="34" charset="0"/>
                <a:cs typeface="Arial" panose="020B0604020202020204" pitchFamily="34" charset="0"/>
              </a:rPr>
              <a:t>through Analysis of Single </a:t>
            </a:r>
            <a:r>
              <a:rPr lang="en-US" sz="8000" dirty="0" smtClean="0">
                <a:latin typeface="Arial" panose="020B0604020202020204" pitchFamily="34" charset="0"/>
                <a:cs typeface="Arial" panose="020B0604020202020204" pitchFamily="34" charset="0"/>
              </a:rPr>
              <a:t> Nucleotide </a:t>
            </a:r>
            <a:r>
              <a:rPr lang="en-US" sz="8000" dirty="0">
                <a:latin typeface="Arial" panose="020B0604020202020204" pitchFamily="34" charset="0"/>
                <a:cs typeface="Arial" panose="020B0604020202020204" pitchFamily="34" charset="0"/>
              </a:rPr>
              <a:t>Polymorphisms</a:t>
            </a:r>
          </a:p>
          <a:p>
            <a:pPr algn="ctr"/>
            <a:r>
              <a:rPr lang="en-US" sz="6000" dirty="0">
                <a:latin typeface="Arial" panose="020B0604020202020204" pitchFamily="34" charset="0"/>
                <a:cs typeface="Arial" panose="020B0604020202020204" pitchFamily="34" charset="0"/>
              </a:rPr>
              <a:t>Kyndra Zacherl, Bryan </a:t>
            </a:r>
            <a:r>
              <a:rPr lang="en-US" sz="6000" dirty="0" err="1">
                <a:latin typeface="Arial" panose="020B0604020202020204" pitchFamily="34" charset="0"/>
                <a:cs typeface="Arial" panose="020B0604020202020204" pitchFamily="34" charset="0"/>
              </a:rPr>
              <a:t>Ellerbrock</a:t>
            </a:r>
            <a:r>
              <a:rPr lang="en-US" sz="6000" dirty="0">
                <a:latin typeface="Arial" panose="020B0604020202020204" pitchFamily="34" charset="0"/>
                <a:cs typeface="Arial" panose="020B0604020202020204" pitchFamily="34" charset="0"/>
              </a:rPr>
              <a:t>, Guillaume </a:t>
            </a:r>
            <a:r>
              <a:rPr lang="en-US" sz="6000" dirty="0" err="1" smtClean="0">
                <a:latin typeface="Arial" panose="020B0604020202020204" pitchFamily="34" charset="0"/>
                <a:cs typeface="Arial" panose="020B0604020202020204" pitchFamily="34" charset="0"/>
              </a:rPr>
              <a:t>Bauchet</a:t>
            </a:r>
            <a:r>
              <a:rPr lang="en-US" sz="6000" smtClean="0">
                <a:latin typeface="Arial" panose="020B0604020202020204" pitchFamily="34" charset="0"/>
                <a:cs typeface="Arial" panose="020B0604020202020204" pitchFamily="34" charset="0"/>
              </a:rPr>
              <a:t>, and </a:t>
            </a:r>
            <a:r>
              <a:rPr lang="en-US" sz="6000" dirty="0">
                <a:latin typeface="Arial" panose="020B0604020202020204" pitchFamily="34" charset="0"/>
                <a:cs typeface="Arial" panose="020B0604020202020204" pitchFamily="34" charset="0"/>
              </a:rPr>
              <a:t>Lukas A. Mueller</a:t>
            </a:r>
          </a:p>
          <a:p>
            <a:pPr algn="ctr"/>
            <a:r>
              <a:rPr lang="en-US" sz="6000" dirty="0">
                <a:latin typeface="Arial" panose="020B0604020202020204" pitchFamily="34" charset="0"/>
                <a:cs typeface="Arial" panose="020B0604020202020204" pitchFamily="34" charset="0"/>
              </a:rPr>
              <a:t>Boyce Thompson Institute, 533 Tower Road, Ithaca, NY 14853</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116" y="2839240"/>
            <a:ext cx="4595798" cy="236473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090" y="2657852"/>
            <a:ext cx="2743200" cy="2639557"/>
          </a:xfrm>
          <a:prstGeom prst="rect">
            <a:avLst/>
          </a:prstGeom>
        </p:spPr>
      </p:pic>
      <p:sp>
        <p:nvSpPr>
          <p:cNvPr id="14" name="TextBox 13"/>
          <p:cNvSpPr txBox="1"/>
          <p:nvPr/>
        </p:nvSpPr>
        <p:spPr>
          <a:xfrm>
            <a:off x="220017" y="5728403"/>
            <a:ext cx="15722718" cy="1369606"/>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a:t>
            </a:r>
            <a:r>
              <a:rPr lang="en-US" sz="6600" dirty="0" smtClean="0">
                <a:latin typeface="Times New Roman" panose="02020603050405020304" pitchFamily="18" charset="0"/>
                <a:cs typeface="Times New Roman" panose="02020603050405020304" pitchFamily="18" charset="0"/>
              </a:rPr>
              <a:t>Introduction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6207753" y="5728403"/>
            <a:ext cx="15542482" cy="136960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Research</a:t>
            </a:r>
            <a:r>
              <a:rPr lang="en-US" dirty="0" smtClean="0">
                <a:latin typeface="Times New Roman" panose="02020603050405020304" pitchFamily="18" charset="0"/>
                <a:cs typeface="Times New Roman" panose="02020603050405020304" pitchFamily="18" charset="0"/>
              </a:rPr>
              <a:t> </a:t>
            </a:r>
            <a:r>
              <a:rPr lang="en-US" sz="6600"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2075343" y="20631807"/>
            <a:ext cx="9674892"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Results</a:t>
            </a:r>
            <a:endParaRPr lang="en-US" sz="6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28600" y="36047837"/>
            <a:ext cx="16687799" cy="1200329"/>
          </a:xfrm>
          <a:prstGeom prst="rect">
            <a:avLst/>
          </a:prstGeom>
          <a:noFill/>
          <a:ln>
            <a:solidFill>
              <a:schemeClr val="tx1"/>
            </a:solidFill>
          </a:ln>
        </p:spPr>
        <p:txBody>
          <a:bodyPr wrap="square" rtlCol="0">
            <a:spAutoFit/>
          </a:bodyPr>
          <a:lstStyle/>
          <a:p>
            <a:pPr algn="ctr"/>
            <a:r>
              <a:rPr lang="en-US" sz="7200" dirty="0" smtClean="0">
                <a:latin typeface="Times New Roman" panose="02020603050405020304" pitchFamily="18" charset="0"/>
                <a:cs typeface="Times New Roman" panose="02020603050405020304" pitchFamily="18" charset="0"/>
              </a:rPr>
              <a:t>Conclusions/Project Future</a:t>
            </a:r>
            <a:endParaRPr lang="en-US" sz="8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23317200" y="36046264"/>
            <a:ext cx="8456684" cy="1197864"/>
          </a:xfrm>
          <a:prstGeom prst="rect">
            <a:avLst/>
          </a:prstGeom>
          <a:noFill/>
          <a:ln>
            <a:solidFill>
              <a:schemeClr val="tx1"/>
            </a:solidFill>
          </a:ln>
        </p:spPr>
        <p:txBody>
          <a:bodyPr wrap="square" rtlCol="0">
            <a:spAutoFit/>
          </a:bodyPr>
          <a:lstStyle/>
          <a:p>
            <a:pPr algn="ctr"/>
            <a:r>
              <a:rPr lang="en-US" sz="4800" dirty="0" smtClean="0">
                <a:latin typeface="Times New Roman" panose="02020603050405020304" pitchFamily="18" charset="0"/>
                <a:cs typeface="Times New Roman" panose="02020603050405020304" pitchFamily="18" charset="0"/>
              </a:rPr>
              <a:t>References/Acknowledgements</a:t>
            </a:r>
            <a:endParaRPr lang="en-US" sz="4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20017" y="7219204"/>
            <a:ext cx="15721199" cy="8961120"/>
          </a:xfrm>
          <a:prstGeom prst="rect">
            <a:avLst/>
          </a:prstGeom>
          <a:noFill/>
          <a:ln>
            <a:solidFill>
              <a:schemeClr val="tx1"/>
            </a:solidFill>
          </a:ln>
        </p:spPr>
        <p:txBody>
          <a:bodyPr wrap="square" rtlCol="0">
            <a:spAutoFit/>
          </a:bodyPr>
          <a:lstStyle/>
          <a:p>
            <a:r>
              <a:rPr lang="en-US" sz="3400" dirty="0" smtClean="0">
                <a:latin typeface="Times New Roman" panose="02020603050405020304" pitchFamily="18" charset="0"/>
                <a:cs typeface="Times New Roman" panose="02020603050405020304" pitchFamily="18" charset="0"/>
              </a:rPr>
              <a:t>Cassava, also known as </a:t>
            </a:r>
            <a:r>
              <a:rPr lang="en-US" sz="3400" dirty="0" err="1" smtClean="0">
                <a:latin typeface="Times New Roman" panose="02020603050405020304" pitchFamily="18" charset="0"/>
                <a:cs typeface="Times New Roman" panose="02020603050405020304" pitchFamily="18" charset="0"/>
              </a:rPr>
              <a:t>yuca</a:t>
            </a:r>
            <a:r>
              <a:rPr lang="en-US" sz="3400" dirty="0" smtClean="0">
                <a:latin typeface="Times New Roman" panose="02020603050405020304" pitchFamily="18" charset="0"/>
                <a:cs typeface="Times New Roman" panose="02020603050405020304" pitchFamily="18" charset="0"/>
              </a:rPr>
              <a:t>, is a tropical root crop in Africa and South America. Cassava is the primary food source of 500 million people around the globe, including 40% of Africa. Cassavabase.org is the open access public database for next generation cassava breeding (nextgencassava.org) that allows cassava breeders to deposit their data, including genotypes and pedigree information [1]. As the breeder performs crosses at each breeding cycle to improve the crop, recordkeeping of this information is essential. Pedigrees are then uploaded by breeders, but  may not always be complete due to </a:t>
            </a:r>
            <a:r>
              <a:rPr lang="en-US" sz="3400" dirty="0" err="1" smtClean="0">
                <a:latin typeface="Times New Roman" panose="02020603050405020304" pitchFamily="18" charset="0"/>
                <a:cs typeface="Times New Roman" panose="02020603050405020304" pitchFamily="18" charset="0"/>
              </a:rPr>
              <a:t>polycrosses</a:t>
            </a:r>
            <a:r>
              <a:rPr lang="en-US" sz="3400" dirty="0" smtClean="0">
                <a:latin typeface="Times New Roman" panose="02020603050405020304" pitchFamily="18" charset="0"/>
                <a:cs typeface="Times New Roman" panose="02020603050405020304" pitchFamily="18" charset="0"/>
              </a:rPr>
              <a:t> (</a:t>
            </a:r>
            <a:r>
              <a:rPr lang="en-US" sz="3400" b="1" dirty="0" smtClean="0">
                <a:latin typeface="Times New Roman" panose="02020603050405020304" pitchFamily="18" charset="0"/>
                <a:cs typeface="Times New Roman" panose="02020603050405020304" pitchFamily="18" charset="0"/>
              </a:rPr>
              <a:t>Figure 2</a:t>
            </a:r>
            <a:r>
              <a:rPr lang="en-US" sz="3400" dirty="0" smtClean="0">
                <a:latin typeface="Times New Roman" panose="02020603050405020304" pitchFamily="18" charset="0"/>
                <a:cs typeface="Times New Roman" panose="02020603050405020304" pitchFamily="18" charset="0"/>
              </a:rPr>
              <a:t>, where many potential fathers are possible) or mistakes due to human input error.</a:t>
            </a:r>
          </a:p>
          <a:p>
            <a:endParaRPr lang="en-US" sz="3400" dirty="0" smtClean="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Genetic data, including genotypes with single nucleotide polymorphisms (SNP) dosage scores, are also stored in </a:t>
            </a:r>
            <a:r>
              <a:rPr lang="en-US" sz="3400" dirty="0" err="1" smtClean="0">
                <a:latin typeface="Times New Roman" panose="02020603050405020304" pitchFamily="18" charset="0"/>
                <a:cs typeface="Times New Roman" panose="02020603050405020304" pitchFamily="18" charset="0"/>
              </a:rPr>
              <a:t>CassavaBase</a:t>
            </a:r>
            <a:r>
              <a:rPr lang="en-US" sz="3400" dirty="0" smtClean="0">
                <a:latin typeface="Times New Roman" panose="02020603050405020304" pitchFamily="18" charset="0"/>
                <a:cs typeface="Times New Roman" panose="02020603050405020304" pitchFamily="18" charset="0"/>
              </a:rPr>
              <a:t>. SNP marker segregation occurs from parent to child, allowing them to be used for the assessment of kinship or genetic similarity and thus assess original pedigree information validity, as can be seen in </a:t>
            </a:r>
            <a:r>
              <a:rPr lang="en-US" sz="3400" b="1" dirty="0" smtClean="0">
                <a:latin typeface="Times New Roman" panose="02020603050405020304" pitchFamily="18" charset="0"/>
                <a:cs typeface="Times New Roman" panose="02020603050405020304" pitchFamily="18" charset="0"/>
              </a:rPr>
              <a:t>Figure 1</a:t>
            </a:r>
            <a:r>
              <a:rPr lang="en-US" sz="3400" dirty="0" smtClean="0">
                <a:latin typeface="Times New Roman" panose="02020603050405020304" pitchFamily="18" charset="0"/>
                <a:cs typeface="Times New Roman" panose="02020603050405020304" pitchFamily="18" charset="0"/>
              </a:rPr>
              <a:t>. SNPs can be assigned as a quantitative dosage score based on how many copies of a polymorphism (homozygous, heterozygous) are present that can then be used for mathematical genetic analysis, as seen in </a:t>
            </a:r>
            <a:r>
              <a:rPr lang="en-US" sz="3400" b="1" dirty="0" smtClean="0">
                <a:latin typeface="Times New Roman" panose="02020603050405020304" pitchFamily="18" charset="0"/>
                <a:cs typeface="Times New Roman" panose="02020603050405020304" pitchFamily="18" charset="0"/>
              </a:rPr>
              <a:t>Figure 3</a:t>
            </a:r>
            <a:r>
              <a:rPr lang="en-US" sz="3400" dirty="0" smtClean="0">
                <a:latin typeface="Times New Roman" panose="02020603050405020304" pitchFamily="18" charset="0"/>
                <a:cs typeface="Times New Roman" panose="02020603050405020304" pitchFamily="18" charset="0"/>
              </a:rPr>
              <a:t>.</a:t>
            </a:r>
          </a:p>
          <a:p>
            <a:endParaRPr lang="en-US" sz="3400" dirty="0" smtClean="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a:t>
            </a:r>
            <a:endParaRPr lang="en-US" sz="3400" dirty="0" smtClean="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  </a:t>
            </a:r>
          </a:p>
          <a:p>
            <a:endParaRPr lang="en-US" sz="3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6213009" y="7219203"/>
            <a:ext cx="15537226" cy="8961120"/>
          </a:xfrm>
          <a:prstGeom prst="rect">
            <a:avLst/>
          </a:prstGeom>
          <a:noFill/>
          <a:ln>
            <a:solidFill>
              <a:schemeClr val="tx1"/>
            </a:solidFill>
          </a:ln>
        </p:spPr>
        <p:txBody>
          <a:bodyPr wrap="square" rtlCol="0">
            <a:spAutoFit/>
          </a:bodyPr>
          <a:lstStyle/>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A pedigree validation tool based on the work of </a:t>
            </a:r>
            <a:r>
              <a:rPr lang="en-US" sz="3400" dirty="0" err="1" smtClean="0">
                <a:latin typeface="Times New Roman" panose="02020603050405020304" pitchFamily="18" charset="0"/>
                <a:cs typeface="Times New Roman" panose="02020603050405020304" pitchFamily="18" charset="0"/>
              </a:rPr>
              <a:t>Endelman</a:t>
            </a:r>
            <a:r>
              <a:rPr lang="en-US" sz="3400" dirty="0" smtClean="0">
                <a:latin typeface="Times New Roman" panose="02020603050405020304" pitchFamily="18" charset="0"/>
                <a:cs typeface="Times New Roman" panose="02020603050405020304" pitchFamily="18" charset="0"/>
              </a:rPr>
              <a:t> et al. [2] preliminarily written in R and finalized in Perl, was developed in order to compare the SNP dosage values of the child and parents in each pedigree, with genotypes and pedigrees for 120 accessions being retrieved from </a:t>
            </a:r>
            <a:r>
              <a:rPr lang="en-US" sz="3400" dirty="0" err="1" smtClean="0">
                <a:latin typeface="Times New Roman" panose="02020603050405020304" pitchFamily="18" charset="0"/>
                <a:cs typeface="Times New Roman" panose="02020603050405020304" pitchFamily="18" charset="0"/>
              </a:rPr>
              <a:t>Cassavabase</a:t>
            </a:r>
            <a:r>
              <a:rPr lang="en-US" sz="3400" dirty="0" smtClean="0">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Set of scores were analyzed and assigned a value of possible or impossible based on expected inheritance patterns, as shown in </a:t>
            </a:r>
            <a:r>
              <a:rPr lang="en-US" sz="3400" b="1" dirty="0" smtClean="0">
                <a:latin typeface="Times New Roman" panose="02020603050405020304" pitchFamily="18" charset="0"/>
                <a:cs typeface="Times New Roman" panose="02020603050405020304" pitchFamily="18" charset="0"/>
              </a:rPr>
              <a:t>Figure 4</a:t>
            </a:r>
            <a:r>
              <a:rPr lang="en-US" sz="3400" dirty="0" smtClean="0">
                <a:latin typeface="Times New Roman" panose="02020603050405020304" pitchFamily="18" charset="0"/>
                <a:cs typeface="Times New Roman" panose="02020603050405020304" pitchFamily="18" charset="0"/>
              </a:rPr>
              <a:t>. If the combination of dosage scores was deemed impossible, it was marked as such and added to the total of impossible SNP combinations.</a:t>
            </a:r>
          </a:p>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At the end of the analysis, the amount of score sets identified as impossible were divided by the amount of total score sets, providing a pedigree conflict score.</a:t>
            </a:r>
          </a:p>
          <a:p>
            <a:endParaRPr lang="en-US" sz="3400" dirty="0" smtClean="0">
              <a:latin typeface="Times New Roman" panose="02020603050405020304" pitchFamily="18" charset="0"/>
              <a:cs typeface="Times New Roman" panose="02020603050405020304" pitchFamily="18" charset="0"/>
            </a:endParaRPr>
          </a:p>
          <a:p>
            <a:endParaRPr lang="en-US" sz="3400" dirty="0" smtClean="0">
              <a:latin typeface="Times New Roman" panose="02020603050405020304" pitchFamily="18" charset="0"/>
              <a:cs typeface="Times New Roman" panose="02020603050405020304" pitchFamily="18" charset="0"/>
            </a:endParaRPr>
          </a:p>
        </p:txBody>
      </p:sp>
      <p:sp>
        <p:nvSpPr>
          <p:cNvPr id="27" name="TextBox 26"/>
          <p:cNvSpPr txBox="1"/>
          <p:nvPr/>
        </p:nvSpPr>
        <p:spPr>
          <a:xfrm>
            <a:off x="228600" y="37416971"/>
            <a:ext cx="16687799" cy="3662541"/>
          </a:xfrm>
          <a:prstGeom prst="rect">
            <a:avLst/>
          </a:prstGeom>
          <a:noFill/>
          <a:ln>
            <a:solidFill>
              <a:schemeClr val="tx1"/>
            </a:solidFill>
          </a:ln>
        </p:spPr>
        <p:txBody>
          <a:bodyPr wrap="square" rtlCol="0">
            <a:spAutoFit/>
          </a:bodyPr>
          <a:lstStyle/>
          <a:p>
            <a:pPr marL="457200" indent="-457200">
              <a:buClr>
                <a:schemeClr val="tx1"/>
              </a:buClr>
              <a:buSzPct val="120000"/>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This tool successfully located accessions in the databases that are highly likely to be inaccurate, along with other lines that </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had no outward appearance of being incorrect, and enabled the identification of possible correct parents. The tool was successfully integrated into </a:t>
            </a:r>
            <a:r>
              <a:rPr lang="en-US" sz="2900" dirty="0" err="1" smtClean="0">
                <a:latin typeface="Times New Roman" panose="02020603050405020304" pitchFamily="18" charset="0"/>
                <a:cs typeface="Times New Roman" panose="02020603050405020304" pitchFamily="18" charset="0"/>
              </a:rPr>
              <a:t>CassavaBase</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utilizing Perl</a:t>
            </a:r>
            <a:r>
              <a:rPr lang="en-US" sz="2900" dirty="0">
                <a:latin typeface="Times New Roman" panose="02020603050405020304" pitchFamily="18" charset="0"/>
                <a:cs typeface="Times New Roman" panose="02020603050405020304" pitchFamily="18" charset="0"/>
              </a:rPr>
              <a:t>, JavaScript, and HTML </a:t>
            </a:r>
            <a:r>
              <a:rPr lang="en-US" sz="2900" dirty="0" smtClean="0">
                <a:latin typeface="Times New Roman" panose="02020603050405020304" pitchFamily="18" charset="0"/>
                <a:cs typeface="Times New Roman" panose="02020603050405020304" pitchFamily="18" charset="0"/>
              </a:rPr>
              <a:t>to create both an </a:t>
            </a:r>
            <a:r>
              <a:rPr lang="en-US" sz="2900" dirty="0">
                <a:latin typeface="Times New Roman" panose="02020603050405020304" pitchFamily="18" charset="0"/>
                <a:cs typeface="Times New Roman" panose="02020603050405020304" pitchFamily="18" charset="0"/>
              </a:rPr>
              <a:t>independent </a:t>
            </a:r>
            <a:r>
              <a:rPr lang="en-US" sz="2900" dirty="0" smtClean="0">
                <a:latin typeface="Times New Roman" panose="02020603050405020304" pitchFamily="18" charset="0"/>
                <a:cs typeface="Times New Roman" panose="02020603050405020304" pitchFamily="18" charset="0"/>
              </a:rPr>
              <a:t>version for breeders to examine existing pedigrees (</a:t>
            </a:r>
            <a:r>
              <a:rPr lang="en-US" sz="2900" b="1" dirty="0" smtClean="0">
                <a:latin typeface="Times New Roman" panose="02020603050405020304" pitchFamily="18" charset="0"/>
                <a:cs typeface="Times New Roman" panose="02020603050405020304" pitchFamily="18" charset="0"/>
              </a:rPr>
              <a:t>Figure 8</a:t>
            </a:r>
            <a:r>
              <a:rPr lang="en-US" sz="2900" dirty="0" smtClean="0">
                <a:latin typeface="Times New Roman" panose="02020603050405020304" pitchFamily="18" charset="0"/>
                <a:cs typeface="Times New Roman" panose="02020603050405020304" pitchFamily="18" charset="0"/>
              </a:rPr>
              <a:t>) and an automatic version that runs during pedigree upload. </a:t>
            </a:r>
          </a:p>
          <a:p>
            <a:pPr marL="457200" indent="-457200">
              <a:buClr>
                <a:schemeClr val="tx1"/>
              </a:buClr>
              <a:buSzPct val="120000"/>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The </a:t>
            </a:r>
            <a:r>
              <a:rPr lang="en-US" sz="2900" dirty="0">
                <a:latin typeface="Times New Roman" panose="02020603050405020304" pitchFamily="18" charset="0"/>
                <a:cs typeface="Times New Roman" panose="02020603050405020304" pitchFamily="18" charset="0"/>
              </a:rPr>
              <a:t>correction of inaccurate pedigrees in the database supports efficient, effective, next generation cassava breeding, as shown in </a:t>
            </a:r>
            <a:r>
              <a:rPr lang="en-US" sz="2900">
                <a:latin typeface="Times New Roman" panose="02020603050405020304" pitchFamily="18" charset="0"/>
                <a:cs typeface="Times New Roman" panose="02020603050405020304" pitchFamily="18" charset="0"/>
              </a:rPr>
              <a:t>other </a:t>
            </a:r>
            <a:r>
              <a:rPr lang="en-US" sz="2900" smtClean="0">
                <a:latin typeface="Times New Roman" panose="02020603050405020304" pitchFamily="18" charset="0"/>
                <a:cs typeface="Times New Roman" panose="02020603050405020304" pitchFamily="18" charset="0"/>
              </a:rPr>
              <a:t>plants </a:t>
            </a:r>
            <a:r>
              <a:rPr lang="en-US" sz="2900" dirty="0">
                <a:latin typeface="Times New Roman" panose="02020603050405020304" pitchFamily="18" charset="0"/>
                <a:cs typeface="Times New Roman" panose="02020603050405020304" pitchFamily="18" charset="0"/>
              </a:rPr>
              <a:t>in Munoz et al. [4</a:t>
            </a:r>
            <a:r>
              <a:rPr lang="en-US" sz="2900" dirty="0" smtClean="0">
                <a:latin typeface="Times New Roman" panose="02020603050405020304" pitchFamily="18" charset="0"/>
                <a:cs typeface="Times New Roman" panose="02020603050405020304" pitchFamily="18" charset="0"/>
              </a:rPr>
              <a:t>]. In the future, this tool could be further developed in order to provide pedigree visualization or aid in the construction of unknown pedigrees.</a:t>
            </a:r>
            <a:endParaRPr lang="en-US" sz="2900" dirty="0"/>
          </a:p>
        </p:txBody>
      </p:sp>
      <p:pic>
        <p:nvPicPr>
          <p:cNvPr id="11" name="Picture 1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019" y="16402462"/>
            <a:ext cx="7852199" cy="3180938"/>
          </a:xfrm>
          <a:prstGeom prst="rect">
            <a:avLst/>
          </a:prstGeom>
        </p:spPr>
      </p:pic>
      <p:sp>
        <p:nvSpPr>
          <p:cNvPr id="28" name="TextBox 27"/>
          <p:cNvSpPr txBox="1"/>
          <p:nvPr/>
        </p:nvSpPr>
        <p:spPr>
          <a:xfrm>
            <a:off x="23317200" y="37416972"/>
            <a:ext cx="8459179" cy="3657600"/>
          </a:xfrm>
          <a:prstGeom prst="rect">
            <a:avLst/>
          </a:prstGeom>
          <a:noFill/>
          <a:ln>
            <a:solidFill>
              <a:schemeClr val="tx1"/>
            </a:solidFill>
          </a:ln>
        </p:spPr>
        <p:txBody>
          <a:bodyPr wrap="square" rtlCol="0">
            <a:spAutoFit/>
          </a:bodyPr>
          <a:lstStyle/>
          <a:p>
            <a:r>
              <a:rPr lang="en-US" sz="1500" dirty="0" smtClean="0">
                <a:latin typeface="Times New Roman" panose="02020603050405020304" pitchFamily="18" charset="0"/>
                <a:cs typeface="Times New Roman" panose="02020603050405020304" pitchFamily="18" charset="0"/>
              </a:rPr>
              <a:t>[1]</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NEXTGENCassava</a:t>
            </a:r>
            <a:r>
              <a:rPr lang="en-US" sz="1500" dirty="0" smtClean="0">
                <a:latin typeface="Times New Roman" panose="02020603050405020304" pitchFamily="18" charset="0"/>
                <a:cs typeface="Times New Roman" panose="02020603050405020304" pitchFamily="18" charset="0"/>
              </a:rPr>
              <a:t>. (2017) </a:t>
            </a:r>
            <a:r>
              <a:rPr lang="en-US" sz="1500" i="1" dirty="0" smtClean="0">
                <a:latin typeface="Times New Roman" panose="02020603050405020304" pitchFamily="18" charset="0"/>
                <a:cs typeface="Times New Roman" panose="02020603050405020304" pitchFamily="18" charset="0"/>
              </a:rPr>
              <a:t>Why cassava</a:t>
            </a:r>
            <a:r>
              <a:rPr lang="en-US" sz="1500" dirty="0" smtClean="0">
                <a:latin typeface="Times New Roman" panose="02020603050405020304" pitchFamily="18" charset="0"/>
                <a:cs typeface="Times New Roman" panose="02020603050405020304" pitchFamily="18" charset="0"/>
              </a:rPr>
              <a:t>? Retrieved from http</a:t>
            </a:r>
            <a:r>
              <a:rPr lang="en-US" sz="1500" dirty="0">
                <a:latin typeface="Times New Roman" panose="02020603050405020304" pitchFamily="18" charset="0"/>
                <a:cs typeface="Times New Roman" panose="02020603050405020304" pitchFamily="18" charset="0"/>
              </a:rPr>
              <a:t>://www.nextgencassava.org/about.html</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2] </a:t>
            </a:r>
            <a:r>
              <a:rPr lang="en-US" sz="1500" dirty="0" err="1">
                <a:latin typeface="Times New Roman" panose="02020603050405020304" pitchFamily="18" charset="0"/>
                <a:cs typeface="Times New Roman" panose="02020603050405020304" pitchFamily="18" charset="0"/>
              </a:rPr>
              <a:t>Endelman</a:t>
            </a:r>
            <a:r>
              <a:rPr lang="en-US" sz="1500" dirty="0">
                <a:latin typeface="Times New Roman" panose="02020603050405020304" pitchFamily="18" charset="0"/>
                <a:cs typeface="Times New Roman" panose="02020603050405020304" pitchFamily="18" charset="0"/>
              </a:rPr>
              <a:t>, J.B., Schmitz Carley, C.A., Douches, D.S. et al. (2017, April). Pedigree reconstruction with genome-wide markers in potato. American Journal of Potato Research, 94(2), 184-190. Retrieved from https://link.springer.com/article/10.1007%2Fs12230-016-9556-y</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[3] </a:t>
            </a:r>
            <a:r>
              <a:rPr lang="en-US" sz="1500" dirty="0" err="1" smtClean="0">
                <a:latin typeface="Times New Roman" panose="02020603050405020304" pitchFamily="18" charset="0"/>
                <a:cs typeface="Times New Roman" panose="02020603050405020304" pitchFamily="18" charset="0"/>
              </a:rPr>
              <a:t>Glaubitz</a:t>
            </a:r>
            <a:r>
              <a:rPr lang="en-US" sz="1500" dirty="0" smtClean="0">
                <a:latin typeface="Times New Roman" panose="02020603050405020304" pitchFamily="18" charset="0"/>
                <a:cs typeface="Times New Roman" panose="02020603050405020304" pitchFamily="18" charset="0"/>
              </a:rPr>
              <a:t>, J.C., </a:t>
            </a:r>
            <a:r>
              <a:rPr lang="en-US" sz="1500" dirty="0" err="1" smtClean="0">
                <a:latin typeface="Times New Roman" panose="02020603050405020304" pitchFamily="18" charset="0"/>
                <a:cs typeface="Times New Roman" panose="02020603050405020304" pitchFamily="18" charset="0"/>
              </a:rPr>
              <a:t>Casstevens</a:t>
            </a:r>
            <a:r>
              <a:rPr lang="en-US" sz="1500" dirty="0" smtClean="0">
                <a:latin typeface="Times New Roman" panose="02020603050405020304" pitchFamily="18" charset="0"/>
                <a:cs typeface="Times New Roman" panose="02020603050405020304" pitchFamily="18" charset="0"/>
              </a:rPr>
              <a:t>, T.M., Lu, F, et al. (2014, February). TASSEL-GBS: A high capacity genotyping by sequencing analysis pipeline. Retrieved </a:t>
            </a:r>
            <a:r>
              <a:rPr lang="en-US" sz="1500" dirty="0">
                <a:latin typeface="Times New Roman" panose="02020603050405020304" pitchFamily="18" charset="0"/>
                <a:cs typeface="Times New Roman" panose="02020603050405020304" pitchFamily="18" charset="0"/>
              </a:rPr>
              <a:t>from http://</a:t>
            </a:r>
            <a:r>
              <a:rPr lang="en-US" sz="1500" dirty="0" smtClean="0">
                <a:latin typeface="Times New Roman" panose="02020603050405020304" pitchFamily="18" charset="0"/>
                <a:cs typeface="Times New Roman" panose="02020603050405020304" pitchFamily="18" charset="0"/>
              </a:rPr>
              <a:t>journals.plos.org/plosone/article?id=10.1371/journal.pone.0090346. </a:t>
            </a:r>
            <a:endParaRPr lang="en-US" sz="15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[4] Munoz, P.R., </a:t>
            </a:r>
            <a:r>
              <a:rPr lang="en-US" sz="1500" dirty="0" err="1" smtClean="0">
                <a:latin typeface="Times New Roman" panose="02020603050405020304" pitchFamily="18" charset="0"/>
                <a:cs typeface="Times New Roman" panose="02020603050405020304" pitchFamily="18" charset="0"/>
              </a:rPr>
              <a:t>Resende</a:t>
            </a:r>
            <a:r>
              <a:rPr lang="en-US" sz="1500" dirty="0" smtClean="0">
                <a:latin typeface="Times New Roman" panose="02020603050405020304" pitchFamily="18" charset="0"/>
                <a:cs typeface="Times New Roman" panose="02020603050405020304" pitchFamily="18" charset="0"/>
              </a:rPr>
              <a:t>, M.F.R., Huber, D.A. et al. (2014, March) Genomic relationship matrix for correcting pedigree errors in breeding populations: impact on genetic parameters and genomic selection accuracy.</a:t>
            </a:r>
          </a:p>
          <a:p>
            <a:r>
              <a:rPr lang="en-US" sz="1800" dirty="0" smtClean="0">
                <a:latin typeface="Times New Roman" panose="02020603050405020304" pitchFamily="18" charset="0"/>
                <a:cs typeface="Times New Roman" panose="02020603050405020304" pitchFamily="18" charset="0"/>
              </a:rPr>
              <a:t>I would like to thank the NSF and the Bill &amp; Melinda Gates Foundation for their generous funding of this project. I would also like to thank the co-authors of this project, especially my mentor Bryan </a:t>
            </a:r>
            <a:r>
              <a:rPr lang="en-US" sz="1800" dirty="0" err="1" smtClean="0">
                <a:latin typeface="Times New Roman" panose="02020603050405020304" pitchFamily="18" charset="0"/>
                <a:cs typeface="Times New Roman" panose="02020603050405020304" pitchFamily="18" charset="0"/>
              </a:rPr>
              <a:t>Ellerbrock</a:t>
            </a:r>
            <a:r>
              <a:rPr lang="en-US" sz="1800" dirty="0" smtClean="0">
                <a:latin typeface="Times New Roman" panose="02020603050405020304" pitchFamily="18" charset="0"/>
                <a:cs typeface="Times New Roman" panose="02020603050405020304" pitchFamily="18" charset="0"/>
              </a:rPr>
              <a:t> for the guidance he provided. Finally, I would like to thank Delanie </a:t>
            </a:r>
            <a:r>
              <a:rPr lang="en-US" sz="1800" dirty="0" err="1" smtClean="0">
                <a:latin typeface="Times New Roman" panose="02020603050405020304" pitchFamily="18" charset="0"/>
                <a:cs typeface="Times New Roman" panose="02020603050405020304" pitchFamily="18" charset="0"/>
              </a:rPr>
              <a:t>Sickler</a:t>
            </a:r>
            <a:r>
              <a:rPr lang="en-US" sz="1800" dirty="0" smtClean="0">
                <a:latin typeface="Times New Roman" panose="02020603050405020304" pitchFamily="18" charset="0"/>
                <a:cs typeface="Times New Roman" panose="02020603050405020304" pitchFamily="18" charset="0"/>
              </a:rPr>
              <a:t> for her excellent coordination and organization of this internship.</a:t>
            </a:r>
          </a:p>
          <a:p>
            <a:pPr>
              <a:tabLst>
                <a:tab pos="6864350" algn="l"/>
                <a:tab pos="7089775" algn="l"/>
              </a:tabLst>
            </a:pPr>
            <a:endParaRPr lang="en-US"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21569703" y="16820405"/>
            <a:ext cx="10142214" cy="2635339"/>
            <a:chOff x="4861579" y="5502644"/>
            <a:chExt cx="16364089" cy="6422457"/>
          </a:xfrm>
        </p:grpSpPr>
        <p:sp>
          <p:nvSpPr>
            <p:cNvPr id="31" name="Freeform 30"/>
            <p:cNvSpPr/>
            <p:nvPr/>
          </p:nvSpPr>
          <p:spPr>
            <a:xfrm>
              <a:off x="4861579" y="7417601"/>
              <a:ext cx="7966894" cy="4507500"/>
            </a:xfrm>
            <a:custGeom>
              <a:avLst/>
              <a:gdLst>
                <a:gd name="connsiteX0" fmla="*/ 0 w 7851865"/>
                <a:gd name="connsiteY0" fmla="*/ 0 h 4507499"/>
                <a:gd name="connsiteX1" fmla="*/ 7851865 w 7851865"/>
                <a:gd name="connsiteY1" fmla="*/ 0 h 4507499"/>
                <a:gd name="connsiteX2" fmla="*/ 7851865 w 7851865"/>
                <a:gd name="connsiteY2" fmla="*/ 4507499 h 4507499"/>
                <a:gd name="connsiteX3" fmla="*/ 0 w 7851865"/>
                <a:gd name="connsiteY3" fmla="*/ 4507499 h 4507499"/>
                <a:gd name="connsiteX4" fmla="*/ 0 w 7851865"/>
                <a:gd name="connsiteY4" fmla="*/ 0 h 450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1865" h="4507499">
                  <a:moveTo>
                    <a:pt x="0" y="0"/>
                  </a:moveTo>
                  <a:lnTo>
                    <a:pt x="7851865" y="0"/>
                  </a:lnTo>
                  <a:lnTo>
                    <a:pt x="7851865" y="4507499"/>
                  </a:lnTo>
                  <a:lnTo>
                    <a:pt x="0" y="4507499"/>
                  </a:lnTo>
                  <a:lnTo>
                    <a:pt x="0" y="0"/>
                  </a:lnTo>
                  <a:close/>
                </a:path>
              </a:pathLst>
            </a:custGeom>
            <a:solidFill>
              <a:schemeClr val="tx1">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ct val="15000"/>
                </a:spcAft>
                <a:buChar char="••"/>
              </a:pPr>
              <a:r>
                <a:rPr lang="en-US" sz="2800" kern="1200" dirty="0" smtClean="0"/>
                <a:t>[2][2][0]</a:t>
              </a:r>
              <a:endParaRPr lang="en-US" sz="2800" kern="1200" dirty="0"/>
            </a:p>
            <a:p>
              <a:pPr marL="285750" lvl="1" indent="-285750" algn="l" defTabSz="2889250">
                <a:lnSpc>
                  <a:spcPct val="90000"/>
                </a:lnSpc>
                <a:spcBef>
                  <a:spcPct val="0"/>
                </a:spcBef>
                <a:spcAft>
                  <a:spcPct val="15000"/>
                </a:spcAft>
                <a:buChar char="••"/>
              </a:pPr>
              <a:r>
                <a:rPr lang="en-US" sz="2800" kern="1200" dirty="0" smtClean="0"/>
                <a:t>[0][0][2]</a:t>
              </a:r>
              <a:endParaRPr lang="en-US" sz="2800" kern="1200" dirty="0"/>
            </a:p>
            <a:p>
              <a:pPr marL="285750" lvl="1" indent="-285750" algn="l" defTabSz="2889250">
                <a:lnSpc>
                  <a:spcPct val="90000"/>
                </a:lnSpc>
                <a:spcBef>
                  <a:spcPct val="0"/>
                </a:spcBef>
                <a:spcAft>
                  <a:spcPct val="15000"/>
                </a:spcAft>
                <a:buChar char="••"/>
              </a:pPr>
              <a:r>
                <a:rPr lang="en-US" sz="2800" kern="1200" dirty="0" smtClean="0"/>
                <a:t>[0][1][2]</a:t>
              </a:r>
              <a:endParaRPr lang="en-US" sz="2800" kern="1200" dirty="0"/>
            </a:p>
          </p:txBody>
        </p:sp>
        <p:sp>
          <p:nvSpPr>
            <p:cNvPr id="30" name="Freeform 29"/>
            <p:cNvSpPr/>
            <p:nvPr/>
          </p:nvSpPr>
          <p:spPr>
            <a:xfrm>
              <a:off x="4861579" y="5502644"/>
              <a:ext cx="7966894" cy="2449632"/>
            </a:xfrm>
            <a:custGeom>
              <a:avLst/>
              <a:gdLst>
                <a:gd name="connsiteX0" fmla="*/ 0 w 7851865"/>
                <a:gd name="connsiteY0" fmla="*/ 0 h 1872000"/>
                <a:gd name="connsiteX1" fmla="*/ 7851865 w 7851865"/>
                <a:gd name="connsiteY1" fmla="*/ 0 h 1872000"/>
                <a:gd name="connsiteX2" fmla="*/ 7851865 w 7851865"/>
                <a:gd name="connsiteY2" fmla="*/ 1872000 h 1872000"/>
                <a:gd name="connsiteX3" fmla="*/ 0 w 7851865"/>
                <a:gd name="connsiteY3" fmla="*/ 1872000 h 1872000"/>
                <a:gd name="connsiteX4" fmla="*/ 0 w 7851865"/>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1865" h="1872000">
                  <a:moveTo>
                    <a:pt x="0" y="0"/>
                  </a:moveTo>
                  <a:lnTo>
                    <a:pt x="7851865" y="0"/>
                  </a:lnTo>
                  <a:lnTo>
                    <a:pt x="7851865" y="1872000"/>
                  </a:lnTo>
                  <a:lnTo>
                    <a:pt x="0" y="18720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3200" kern="1200" dirty="0" smtClean="0">
                  <a:solidFill>
                    <a:schemeClr val="bg1"/>
                  </a:solidFill>
                </a:rPr>
                <a:t>Impossible Genotypes</a:t>
              </a:r>
            </a:p>
            <a:p>
              <a:pPr lvl="0" algn="ctr" defTabSz="2889250">
                <a:lnSpc>
                  <a:spcPct val="90000"/>
                </a:lnSpc>
                <a:spcBef>
                  <a:spcPct val="0"/>
                </a:spcBef>
                <a:spcAft>
                  <a:spcPct val="35000"/>
                </a:spcAft>
              </a:pPr>
              <a:r>
                <a:rPr lang="en-US" sz="2400" dirty="0" smtClean="0">
                  <a:solidFill>
                    <a:schemeClr val="bg1"/>
                  </a:solidFill>
                </a:rPr>
                <a:t>(Mother, Father, Child)</a:t>
              </a:r>
              <a:endParaRPr lang="en-US" sz="3600" kern="1200" dirty="0">
                <a:solidFill>
                  <a:schemeClr val="bg1"/>
                </a:solidFill>
              </a:endParaRPr>
            </a:p>
          </p:txBody>
        </p:sp>
        <p:sp>
          <p:nvSpPr>
            <p:cNvPr id="33" name="Freeform 32"/>
            <p:cNvSpPr/>
            <p:nvPr/>
          </p:nvSpPr>
          <p:spPr>
            <a:xfrm>
              <a:off x="13258774" y="7567628"/>
              <a:ext cx="7966894" cy="4357473"/>
            </a:xfrm>
            <a:custGeom>
              <a:avLst/>
              <a:gdLst>
                <a:gd name="connsiteX0" fmla="*/ 0 w 9160540"/>
                <a:gd name="connsiteY0" fmla="*/ 0 h 5993246"/>
                <a:gd name="connsiteX1" fmla="*/ 9160540 w 9160540"/>
                <a:gd name="connsiteY1" fmla="*/ 0 h 5993246"/>
                <a:gd name="connsiteX2" fmla="*/ 9160540 w 9160540"/>
                <a:gd name="connsiteY2" fmla="*/ 5993246 h 5993246"/>
                <a:gd name="connsiteX3" fmla="*/ 0 w 9160540"/>
                <a:gd name="connsiteY3" fmla="*/ 5993246 h 5993246"/>
                <a:gd name="connsiteX4" fmla="*/ 0 w 9160540"/>
                <a:gd name="connsiteY4" fmla="*/ 0 h 599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540" h="5993246">
                  <a:moveTo>
                    <a:pt x="0" y="0"/>
                  </a:moveTo>
                  <a:lnTo>
                    <a:pt x="9160540" y="0"/>
                  </a:lnTo>
                  <a:lnTo>
                    <a:pt x="9160540" y="5993246"/>
                  </a:lnTo>
                  <a:lnTo>
                    <a:pt x="0" y="5993246"/>
                  </a:lnTo>
                  <a:lnTo>
                    <a:pt x="0" y="0"/>
                  </a:lnTo>
                  <a:close/>
                </a:path>
              </a:pathLst>
            </a:custGeom>
            <a:solidFill>
              <a:schemeClr val="tx1">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ct val="15000"/>
                </a:spcAft>
                <a:buChar char="••"/>
              </a:pPr>
              <a:r>
                <a:rPr lang="en-US" sz="2800" kern="1200" dirty="0" smtClean="0"/>
                <a:t>[1][1][1]</a:t>
              </a:r>
            </a:p>
            <a:p>
              <a:pPr marL="285750" lvl="1" indent="-285750" algn="l" defTabSz="2889250">
                <a:lnSpc>
                  <a:spcPct val="90000"/>
                </a:lnSpc>
                <a:spcBef>
                  <a:spcPct val="0"/>
                </a:spcBef>
                <a:spcAft>
                  <a:spcPct val="15000"/>
                </a:spcAft>
                <a:buChar char="••"/>
              </a:pPr>
              <a:r>
                <a:rPr lang="en-US" sz="2800" kern="1200" dirty="0" smtClean="0"/>
                <a:t>[2][1][2]</a:t>
              </a:r>
            </a:p>
            <a:p>
              <a:pPr marL="285750" lvl="1" indent="-285750" algn="l" defTabSz="2889250">
                <a:lnSpc>
                  <a:spcPct val="90000"/>
                </a:lnSpc>
                <a:spcBef>
                  <a:spcPct val="0"/>
                </a:spcBef>
                <a:spcAft>
                  <a:spcPct val="15000"/>
                </a:spcAft>
                <a:buChar char="••"/>
              </a:pPr>
              <a:r>
                <a:rPr lang="en-US" sz="2800" kern="1200" dirty="0" smtClean="0"/>
                <a:t>[2][0][</a:t>
              </a:r>
              <a:r>
                <a:rPr lang="en-US" sz="2800" dirty="0"/>
                <a:t>1</a:t>
              </a:r>
              <a:r>
                <a:rPr lang="en-US" sz="2800" kern="1200" dirty="0" smtClean="0"/>
                <a:t>]</a:t>
              </a:r>
              <a:endParaRPr lang="en-US" sz="2800" kern="1200" dirty="0"/>
            </a:p>
          </p:txBody>
        </p:sp>
        <p:sp>
          <p:nvSpPr>
            <p:cNvPr id="32" name="Freeform 31"/>
            <p:cNvSpPr/>
            <p:nvPr/>
          </p:nvSpPr>
          <p:spPr>
            <a:xfrm>
              <a:off x="13258772" y="5502644"/>
              <a:ext cx="7966894" cy="2494844"/>
            </a:xfrm>
            <a:custGeom>
              <a:avLst/>
              <a:gdLst>
                <a:gd name="connsiteX0" fmla="*/ 0 w 9160540"/>
                <a:gd name="connsiteY0" fmla="*/ 0 h 1872000"/>
                <a:gd name="connsiteX1" fmla="*/ 9160540 w 9160540"/>
                <a:gd name="connsiteY1" fmla="*/ 0 h 1872000"/>
                <a:gd name="connsiteX2" fmla="*/ 9160540 w 9160540"/>
                <a:gd name="connsiteY2" fmla="*/ 1872000 h 1872000"/>
                <a:gd name="connsiteX3" fmla="*/ 0 w 9160540"/>
                <a:gd name="connsiteY3" fmla="*/ 1872000 h 1872000"/>
                <a:gd name="connsiteX4" fmla="*/ 0 w 916054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540" h="1872000">
                  <a:moveTo>
                    <a:pt x="0" y="0"/>
                  </a:moveTo>
                  <a:lnTo>
                    <a:pt x="9160540" y="0"/>
                  </a:lnTo>
                  <a:lnTo>
                    <a:pt x="9160540" y="1872000"/>
                  </a:lnTo>
                  <a:lnTo>
                    <a:pt x="0" y="18720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3200" kern="1200" dirty="0" smtClean="0">
                  <a:solidFill>
                    <a:schemeClr val="bg1"/>
                  </a:solidFill>
                </a:rPr>
                <a:t>Possible Genotypes</a:t>
              </a:r>
            </a:p>
            <a:p>
              <a:pPr lvl="0" algn="ctr" defTabSz="2889250">
                <a:lnSpc>
                  <a:spcPct val="90000"/>
                </a:lnSpc>
                <a:spcBef>
                  <a:spcPct val="0"/>
                </a:spcBef>
                <a:spcAft>
                  <a:spcPct val="35000"/>
                </a:spcAft>
              </a:pPr>
              <a:r>
                <a:rPr lang="en-US" sz="2400" dirty="0" smtClean="0">
                  <a:solidFill>
                    <a:schemeClr val="bg1"/>
                  </a:solidFill>
                </a:rPr>
                <a:t>(Mother, Father, Child)</a:t>
              </a:r>
              <a:endParaRPr lang="en-US" sz="2400" kern="1200" dirty="0">
                <a:solidFill>
                  <a:schemeClr val="bg1"/>
                </a:solidFill>
              </a:endParaRPr>
            </a:p>
          </p:txBody>
        </p:sp>
      </p:grpSp>
      <p:sp>
        <p:nvSpPr>
          <p:cNvPr id="22" name="TextBox 21"/>
          <p:cNvSpPr txBox="1"/>
          <p:nvPr/>
        </p:nvSpPr>
        <p:spPr>
          <a:xfrm>
            <a:off x="23932604" y="18084685"/>
            <a:ext cx="2426924" cy="954107"/>
          </a:xfrm>
          <a:prstGeom prst="rect">
            <a:avLst/>
          </a:prstGeom>
          <a:noFill/>
        </p:spPr>
        <p:txBody>
          <a:bodyPr wrap="square" rtlCol="0">
            <a:spAutoFit/>
          </a:bodyPr>
          <a:lstStyle/>
          <a:p>
            <a:pPr marL="346075" indent="-346075">
              <a:buSzPct val="120000"/>
              <a:buFont typeface="Arial" panose="020B0604020202020204" pitchFamily="34" charset="0"/>
              <a:buChar char="•"/>
            </a:pPr>
            <a:r>
              <a:rPr lang="en-US" sz="2800" dirty="0" smtClean="0">
                <a:solidFill>
                  <a:schemeClr val="bg1"/>
                </a:solidFill>
              </a:rPr>
              <a:t>[</a:t>
            </a:r>
            <a:r>
              <a:rPr lang="en-US" sz="2800" dirty="0">
                <a:solidFill>
                  <a:schemeClr val="bg1"/>
                </a:solidFill>
              </a:rPr>
              <a:t>2</a:t>
            </a:r>
            <a:r>
              <a:rPr lang="en-US" sz="2800" dirty="0" smtClean="0">
                <a:solidFill>
                  <a:schemeClr val="bg1"/>
                </a:solidFill>
              </a:rPr>
              <a:t>][1][0]</a:t>
            </a:r>
          </a:p>
          <a:p>
            <a:pPr marL="346075" indent="-346075">
              <a:buSzPct val="120000"/>
              <a:buFont typeface="Arial" panose="020B0604020202020204" pitchFamily="34" charset="0"/>
              <a:buChar char="•"/>
            </a:pPr>
            <a:r>
              <a:rPr lang="en-US" sz="2800" dirty="0" smtClean="0">
                <a:solidFill>
                  <a:schemeClr val="bg1"/>
                </a:solidFill>
              </a:rPr>
              <a:t>[0][0][1]</a:t>
            </a:r>
            <a:endParaRPr lang="en-US" sz="2800" dirty="0">
              <a:solidFill>
                <a:schemeClr val="bg1"/>
              </a:solidFill>
            </a:endParaRPr>
          </a:p>
        </p:txBody>
      </p:sp>
      <p:sp>
        <p:nvSpPr>
          <p:cNvPr id="23" name="TextBox 22"/>
          <p:cNvSpPr txBox="1"/>
          <p:nvPr/>
        </p:nvSpPr>
        <p:spPr>
          <a:xfrm>
            <a:off x="28956000" y="18084685"/>
            <a:ext cx="4343400" cy="954107"/>
          </a:xfrm>
          <a:prstGeom prst="rect">
            <a:avLst/>
          </a:prstGeom>
          <a:noFill/>
        </p:spPr>
        <p:txBody>
          <a:bodyPr wrap="square" rtlCol="0">
            <a:spAutoFit/>
          </a:bodyPr>
          <a:lstStyle/>
          <a:p>
            <a:pPr marL="346075" indent="-346075">
              <a:buSzPct val="120000"/>
              <a:buFont typeface="Arial" panose="020B0604020202020204" pitchFamily="34" charset="0"/>
              <a:buChar char="•"/>
            </a:pPr>
            <a:r>
              <a:rPr lang="en-US" sz="2800" dirty="0" smtClean="0">
                <a:solidFill>
                  <a:schemeClr val="bg1"/>
                </a:solidFill>
              </a:rPr>
              <a:t>[1][0][0]</a:t>
            </a:r>
          </a:p>
          <a:p>
            <a:pPr marL="346075" indent="-346075">
              <a:buSzPct val="120000"/>
              <a:buFont typeface="Arial" panose="020B0604020202020204" pitchFamily="34" charset="0"/>
              <a:buChar char="•"/>
            </a:pPr>
            <a:r>
              <a:rPr lang="en-US" sz="2800" dirty="0" smtClean="0">
                <a:solidFill>
                  <a:schemeClr val="bg1"/>
                </a:solidFill>
              </a:rPr>
              <a:t>[1][</a:t>
            </a:r>
            <a:r>
              <a:rPr lang="en-US" sz="2800" dirty="0">
                <a:solidFill>
                  <a:schemeClr val="bg1"/>
                </a:solidFill>
              </a:rPr>
              <a:t>1</a:t>
            </a:r>
            <a:r>
              <a:rPr lang="en-US" sz="2800" dirty="0" smtClean="0">
                <a:solidFill>
                  <a:schemeClr val="bg1"/>
                </a:solidFill>
              </a:rPr>
              <a:t>][</a:t>
            </a:r>
            <a:r>
              <a:rPr lang="en-US" sz="2800" dirty="0">
                <a:solidFill>
                  <a:schemeClr val="bg1"/>
                </a:solidFill>
              </a:rPr>
              <a:t>0</a:t>
            </a:r>
            <a:r>
              <a:rPr lang="en-US" sz="2800" dirty="0" smtClean="0">
                <a:solidFill>
                  <a:schemeClr val="bg1"/>
                </a:solidFill>
              </a:rPr>
              <a:t>]</a:t>
            </a:r>
            <a:endParaRPr lang="en-US" sz="2800" dirty="0">
              <a:solidFill>
                <a:schemeClr val="bg1"/>
              </a:solidFill>
            </a:endParaRPr>
          </a:p>
        </p:txBody>
      </p:sp>
      <p:sp>
        <p:nvSpPr>
          <p:cNvPr id="34" name="Rectangle 33"/>
          <p:cNvSpPr/>
          <p:nvPr/>
        </p:nvSpPr>
        <p:spPr>
          <a:xfrm>
            <a:off x="8382002" y="16402462"/>
            <a:ext cx="7559215" cy="3180938"/>
          </a:xfrm>
          <a:prstGeom prst="rect">
            <a:avLst/>
          </a:prstGeom>
          <a:ln w="76200">
            <a:solidFill>
              <a:schemeClr val="tx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000" dirty="0" smtClean="0">
                <a:solidFill>
                  <a:schemeClr val="tx1"/>
                </a:solidFill>
              </a:rPr>
              <a:t>1  2  3  4  5  6  7  8  9</a:t>
            </a:r>
          </a:p>
          <a:p>
            <a:pPr algn="ctr"/>
            <a:r>
              <a:rPr lang="en-US" sz="7000" dirty="0" smtClean="0">
                <a:solidFill>
                  <a:schemeClr val="tx1"/>
                </a:solidFill>
              </a:rPr>
              <a:t>7  8  9  1  2  3  4  5  6</a:t>
            </a:r>
          </a:p>
          <a:p>
            <a:pPr algn="ctr"/>
            <a:r>
              <a:rPr lang="en-US" sz="7000" dirty="0" smtClean="0">
                <a:solidFill>
                  <a:schemeClr val="tx1"/>
                </a:solidFill>
              </a:rPr>
              <a:t>4  5  6  7  8  9  1  2  3</a:t>
            </a:r>
          </a:p>
        </p:txBody>
      </p:sp>
      <p:sp>
        <p:nvSpPr>
          <p:cNvPr id="35" name="TextBox 34"/>
          <p:cNvSpPr txBox="1"/>
          <p:nvPr/>
        </p:nvSpPr>
        <p:spPr>
          <a:xfrm>
            <a:off x="345090" y="19659600"/>
            <a:ext cx="757320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1: An illustration of a SNP where A is the expected base (purple)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and G (blue) and T (orange) are the variant bases.</a:t>
            </a:r>
            <a:endParaRPr lang="en-US" sz="2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8272501" y="19583401"/>
            <a:ext cx="7670234"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2: A </a:t>
            </a:r>
            <a:r>
              <a:rPr lang="en-US" sz="2000" dirty="0" err="1" smtClean="0">
                <a:latin typeface="Times New Roman" panose="02020603050405020304" pitchFamily="18" charset="0"/>
                <a:cs typeface="Times New Roman" panose="02020603050405020304" pitchFamily="18" charset="0"/>
              </a:rPr>
              <a:t>polycross</a:t>
            </a:r>
            <a:r>
              <a:rPr lang="en-US" sz="2000" dirty="0" smtClean="0">
                <a:latin typeface="Times New Roman" panose="02020603050405020304" pitchFamily="18" charset="0"/>
                <a:cs typeface="Times New Roman" panose="02020603050405020304" pitchFamily="18" charset="0"/>
              </a:rPr>
              <a:t> is a common planting scheme used by cassava breeders. Many viable lines have equal opportunity to mate with each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other but are kept distant from identical lines.</a:t>
            </a:r>
            <a:endParaRPr lang="en-US" sz="2000"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323010370"/>
              </p:ext>
            </p:extLst>
          </p:nvPr>
        </p:nvGraphicFramePr>
        <p:xfrm>
          <a:off x="16437606" y="17130856"/>
          <a:ext cx="4138680" cy="23703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7" name="TextBox 36"/>
          <p:cNvSpPr txBox="1"/>
          <p:nvPr/>
        </p:nvSpPr>
        <p:spPr>
          <a:xfrm>
            <a:off x="220017" y="20659645"/>
            <a:ext cx="12352984"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SNP Marker Discovery &amp; Filtering</a:t>
            </a:r>
            <a:endParaRPr lang="en-US" sz="66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20016" y="22174199"/>
            <a:ext cx="12352984" cy="7971413"/>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anose="02020603050405020304" pitchFamily="18" charset="0"/>
              </a:rPr>
              <a:t>Genotyping data was generated </a:t>
            </a:r>
            <a:r>
              <a:rPr lang="en-US" sz="3200" dirty="0" smtClean="0">
                <a:latin typeface="Times New Roman" panose="02020603050405020304" pitchFamily="18" charset="0"/>
                <a:cs typeface="Times New Roman" panose="02020603050405020304" pitchFamily="18" charset="0"/>
              </a:rPr>
              <a:t>through Genotyping-By-Sequencing </a:t>
            </a:r>
            <a:r>
              <a:rPr lang="en-US" sz="3200" dirty="0">
                <a:latin typeface="Times New Roman" panose="02020603050405020304" pitchFamily="18" charset="0"/>
                <a:cs typeface="Times New Roman" panose="02020603050405020304" pitchFamily="18" charset="0"/>
              </a:rPr>
              <a:t>using </a:t>
            </a:r>
            <a:r>
              <a:rPr lang="en-US" sz="3200" dirty="0" smtClean="0">
                <a:latin typeface="Times New Roman" panose="02020603050405020304" pitchFamily="18" charset="0"/>
                <a:cs typeface="Times New Roman" panose="02020603050405020304" pitchFamily="18" charset="0"/>
              </a:rPr>
              <a:t>the Tassel pipeline [3] </a:t>
            </a:r>
            <a:r>
              <a:rPr lang="en-US" sz="3200" dirty="0">
                <a:latin typeface="Times New Roman" panose="02020603050405020304" pitchFamily="18" charset="0"/>
                <a:cs typeface="Times New Roman" panose="02020603050405020304" pitchFamily="18" charset="0"/>
              </a:rPr>
              <a:t>(GBS </a:t>
            </a:r>
            <a:r>
              <a:rPr lang="en-US" sz="3200" dirty="0" err="1">
                <a:latin typeface="Times New Roman" panose="02020603050405020304" pitchFamily="18" charset="0"/>
                <a:cs typeface="Times New Roman" panose="02020603050405020304" pitchFamily="18" charset="0"/>
              </a:rPr>
              <a:t>ApeKI</a:t>
            </a:r>
            <a:r>
              <a:rPr lang="en-US" sz="3200" dirty="0">
                <a:latin typeface="Times New Roman" panose="02020603050405020304" pitchFamily="18" charset="0"/>
                <a:cs typeface="Times New Roman" panose="02020603050405020304" pitchFamily="18" charset="0"/>
              </a:rPr>
              <a:t> v6) producing a 359,792 SNP marker set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for each </a:t>
            </a:r>
            <a:r>
              <a:rPr lang="en-US" sz="3200" dirty="0" smtClean="0">
                <a:latin typeface="Times New Roman" panose="02020603050405020304" pitchFamily="18" charset="0"/>
                <a:cs typeface="Times New Roman" panose="02020603050405020304" pitchFamily="18" charset="0"/>
              </a:rPr>
              <a:t>accession. </a:t>
            </a:r>
            <a:r>
              <a:rPr lang="en-US" sz="3200" dirty="0">
                <a:latin typeface="Times New Roman" panose="02020603050405020304" pitchFamily="18" charset="0"/>
                <a:cs typeface="Times New Roman" panose="02020603050405020304" pitchFamily="18" charset="0"/>
              </a:rPr>
              <a:t>As GBS is a low depth sequencing </a:t>
            </a:r>
            <a:r>
              <a:rPr lang="en-US" sz="3200" dirty="0" smtClean="0">
                <a:latin typeface="Times New Roman" panose="02020603050405020304" pitchFamily="18" charset="0"/>
                <a:cs typeface="Times New Roman" panose="02020603050405020304" pitchFamily="18" charset="0"/>
              </a:rPr>
              <a:t>technique, SNPs were filtered </a:t>
            </a:r>
            <a:r>
              <a:rPr lang="en-US" sz="3200" dirty="0">
                <a:latin typeface="Times New Roman" panose="02020603050405020304" pitchFamily="18" charset="0"/>
                <a:cs typeface="Times New Roman" panose="02020603050405020304" pitchFamily="18" charset="0"/>
              </a:rPr>
              <a:t>to ensure </a:t>
            </a:r>
            <a:r>
              <a:rPr lang="en-US" sz="3200" dirty="0" smtClean="0">
                <a:latin typeface="Times New Roman" panose="02020603050405020304" pitchFamily="18" charset="0"/>
                <a:cs typeface="Times New Roman" panose="02020603050405020304" pitchFamily="18" charset="0"/>
              </a:rPr>
              <a:t>quality </a:t>
            </a:r>
            <a:r>
              <a:rPr lang="en-US" sz="3200" dirty="0">
                <a:latin typeface="Times New Roman" panose="02020603050405020304" pitchFamily="18" charset="0"/>
                <a:cs typeface="Times New Roman" panose="02020603050405020304" pitchFamily="18" charset="0"/>
              </a:rPr>
              <a:t>using </a:t>
            </a:r>
            <a:r>
              <a:rPr lang="en-US" sz="3200" dirty="0" smtClean="0">
                <a:latin typeface="Times New Roman" panose="02020603050405020304" pitchFamily="18" charset="0"/>
                <a:cs typeface="Times New Roman" panose="02020603050405020304" pitchFamily="18" charset="0"/>
              </a:rPr>
              <a:t>several </a:t>
            </a:r>
            <a:r>
              <a:rPr lang="en-US" sz="3200" dirty="0">
                <a:latin typeface="Times New Roman" panose="02020603050405020304" pitchFamily="18" charset="0"/>
                <a:cs typeface="Times New Roman" panose="02020603050405020304" pitchFamily="18" charset="0"/>
              </a:rPr>
              <a:t>parameters including:</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Marker missing data (&lt;0.5)</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
            </a:r>
            <a:r>
              <a:rPr lang="en-US" sz="3200" dirty="0" smtClean="0">
                <a:latin typeface="Times New Roman" panose="02020603050405020304" pitchFamily="18" charset="0"/>
                <a:cs typeface="Times New Roman" panose="02020603050405020304" pitchFamily="18" charset="0"/>
              </a:rPr>
              <a:t>epth </a:t>
            </a:r>
            <a:r>
              <a:rPr lang="en-US" sz="3200" dirty="0">
                <a:latin typeface="Times New Roman" panose="02020603050405020304" pitchFamily="18" charset="0"/>
                <a:cs typeface="Times New Roman" panose="02020603050405020304" pitchFamily="18" charset="0"/>
              </a:rPr>
              <a:t>(&gt;10x)</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Minor allele frequency (</a:t>
            </a:r>
            <a:r>
              <a:rPr lang="en-US" sz="3200" dirty="0" err="1">
                <a:latin typeface="Times New Roman" panose="02020603050405020304" pitchFamily="18" charset="0"/>
                <a:cs typeface="Times New Roman" panose="02020603050405020304" pitchFamily="18" charset="0"/>
              </a:rPr>
              <a:t>maf</a:t>
            </a:r>
            <a:r>
              <a:rPr lang="en-US" sz="3200" dirty="0">
                <a:latin typeface="Times New Roman" panose="02020603050405020304" pitchFamily="18" charset="0"/>
                <a:cs typeface="Times New Roman" panose="02020603050405020304" pitchFamily="18" charset="0"/>
              </a:rPr>
              <a:t>) (&gt;1%,5%,10%)</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Linkage disequilibrium (&lt;0.5</a:t>
            </a:r>
            <a:r>
              <a:rPr lang="en-US" sz="3200" dirty="0" smtClean="0">
                <a:latin typeface="Times New Roman" panose="02020603050405020304" pitchFamily="18" charset="0"/>
                <a:cs typeface="Times New Roman" panose="02020603050405020304" pitchFamily="18" charset="0"/>
              </a:rPr>
              <a:t>)</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Allelic correlation </a:t>
            </a:r>
            <a:r>
              <a:rPr lang="en-US" sz="3200" dirty="0" smtClean="0">
                <a:latin typeface="Times New Roman" panose="02020603050405020304" pitchFamily="18" charset="0"/>
                <a:cs typeface="Times New Roman" panose="02020603050405020304" pitchFamily="18" charset="0"/>
              </a:rPr>
              <a:t>(&gt;0.9)</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Resulting in 4 </a:t>
            </a:r>
            <a:r>
              <a:rPr lang="en-US" sz="3200" dirty="0" smtClean="0">
                <a:latin typeface="Times New Roman" panose="02020603050405020304" pitchFamily="18" charset="0"/>
                <a:cs typeface="Times New Roman" panose="02020603050405020304" pitchFamily="18" charset="0"/>
              </a:rPr>
              <a:t>filters, as can be seen in </a:t>
            </a:r>
            <a:r>
              <a:rPr lang="en-US" sz="3200" b="1" dirty="0" smtClean="0">
                <a:latin typeface="Times New Roman" panose="02020603050405020304" pitchFamily="18" charset="0"/>
                <a:cs typeface="Times New Roman" panose="02020603050405020304" pitchFamily="18" charset="0"/>
              </a:rPr>
              <a:t>Figure 6</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1</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MAF1% </a:t>
            </a:r>
            <a:r>
              <a:rPr lang="en-US" sz="3200" dirty="0">
                <a:latin typeface="Times New Roman" panose="02020603050405020304" pitchFamily="18" charset="0"/>
                <a:cs typeface="Times New Roman" panose="02020603050405020304" pitchFamily="18" charset="0"/>
              </a:rPr>
              <a:t>(8643 SNPs)</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2</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MAF5</a:t>
            </a:r>
            <a:r>
              <a:rPr lang="en-US" sz="3200" dirty="0">
                <a:latin typeface="Times New Roman" panose="02020603050405020304" pitchFamily="18" charset="0"/>
                <a:cs typeface="Times New Roman" panose="02020603050405020304" pitchFamily="18" charset="0"/>
              </a:rPr>
              <a:t>% (6888 SNPs)</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3: MAF10</a:t>
            </a:r>
            <a:r>
              <a:rPr lang="en-US" sz="3200" dirty="0">
                <a:latin typeface="Times New Roman" panose="02020603050405020304" pitchFamily="18" charset="0"/>
                <a:cs typeface="Times New Roman" panose="02020603050405020304" pitchFamily="18" charset="0"/>
              </a:rPr>
              <a:t>% (5622 SNPs</a:t>
            </a:r>
            <a:r>
              <a:rPr lang="en-US" sz="3200" dirty="0" smtClean="0">
                <a:latin typeface="Times New Roman" panose="02020603050405020304" pitchFamily="18" charset="0"/>
                <a:cs typeface="Times New Roman" panose="02020603050405020304" pitchFamily="18" charset="0"/>
              </a:rPr>
              <a:t>)</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4: MAF1</a:t>
            </a:r>
            <a:r>
              <a:rPr lang="en-US" sz="3200" dirty="0">
                <a:latin typeface="Times New Roman" panose="02020603050405020304" pitchFamily="18" charset="0"/>
                <a:cs typeface="Times New Roman" panose="02020603050405020304" pitchFamily="18" charset="0"/>
              </a:rPr>
              <a:t>%  and </a:t>
            </a:r>
            <a:r>
              <a:rPr lang="en-US" sz="3200" dirty="0" smtClean="0">
                <a:latin typeface="Times New Roman" panose="02020603050405020304" pitchFamily="18" charset="0"/>
                <a:cs typeface="Times New Roman" panose="02020603050405020304" pitchFamily="18" charset="0"/>
              </a:rPr>
              <a:t>allelic correlation AR&gt;0.9 </a:t>
            </a:r>
            <a:r>
              <a:rPr lang="en-US" sz="3200" dirty="0">
                <a:latin typeface="Times New Roman" panose="02020603050405020304" pitchFamily="18" charset="0"/>
                <a:cs typeface="Times New Roman" panose="02020603050405020304" pitchFamily="18" charset="0"/>
              </a:rPr>
              <a:t>(7415 SNPs)</a:t>
            </a:r>
          </a:p>
          <a:p>
            <a:pPr fontAlgn="base"/>
            <a:r>
              <a:rPr lang="en-US" sz="3200" dirty="0" smtClean="0">
                <a:latin typeface="Times New Roman" panose="02020603050405020304" pitchFamily="18" charset="0"/>
                <a:cs typeface="Times New Roman" panose="02020603050405020304" pitchFamily="18" charset="0"/>
              </a:rPr>
              <a:t>The final selected filter, Filter 3, can be seen below in </a:t>
            </a:r>
            <a:r>
              <a:rPr lang="en-US" sz="3200" b="1" dirty="0" smtClean="0">
                <a:latin typeface="Times New Roman" panose="02020603050405020304" pitchFamily="18" charset="0"/>
                <a:cs typeface="Times New Roman" panose="02020603050405020304" pitchFamily="18" charset="0"/>
              </a:rPr>
              <a:t>Figure 5</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p>
        </p:txBody>
      </p:sp>
      <p:sp>
        <p:nvSpPr>
          <p:cNvPr id="40" name="TextBox 39"/>
          <p:cNvSpPr txBox="1"/>
          <p:nvPr/>
        </p:nvSpPr>
        <p:spPr>
          <a:xfrm>
            <a:off x="16041839" y="19505712"/>
            <a:ext cx="5389178"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3: An explanation of how mathematical values are assigned to SNPs. Each non-reference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allele is assigned a value of 1. </a:t>
            </a:r>
            <a:endParaRPr lang="en-US" sz="20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21477639" y="19505712"/>
            <a:ext cx="10285482"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4: A comparison of possible and impossible scores, formatted as mother dosage score, father dosage score, and child dosage score respectively. SNPs are inherited and  thus impossibilities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occur when they do not travel from parent to child.</a:t>
            </a:r>
            <a:endParaRPr lang="en-US" sz="2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2801599" y="20659645"/>
            <a:ext cx="9052560"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Post-Filter Data Analysis</a:t>
            </a:r>
            <a:endParaRPr lang="en-US" sz="66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12801599" y="22174200"/>
            <a:ext cx="9052560" cy="7406640"/>
          </a:xfrm>
          <a:prstGeom prst="rect">
            <a:avLst/>
          </a:prstGeom>
          <a:noFill/>
          <a:ln>
            <a:solidFill>
              <a:schemeClr val="tx1"/>
            </a:solidFill>
          </a:ln>
        </p:spPr>
        <p:txBody>
          <a:bodyPr wrap="square" rtlCol="0">
            <a:spAutoFit/>
          </a:bodyPr>
          <a:lstStyle/>
          <a:p>
            <a:pPr marL="571500" indent="-571500">
              <a:buClr>
                <a:schemeClr val="tx1"/>
              </a:buClr>
              <a:buSzPct val="1200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high pedigree conflict score represents a large amount of genetic conflict between the parents and child while a low score indicates that the pedigree is likely accurate.</a:t>
            </a:r>
          </a:p>
          <a:p>
            <a:pPr marL="571500" indent="-571500">
              <a:buClr>
                <a:schemeClr val="tx1"/>
              </a:buClr>
              <a:buSzPct val="120000"/>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A pedigree conflict score cutoff of .02</a:t>
            </a: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was set based on the visual bimodal distribution  as was done in </a:t>
            </a:r>
            <a:r>
              <a:rPr lang="en-US" sz="3200" dirty="0" err="1" smtClean="0">
                <a:latin typeface="Times New Roman" panose="02020603050405020304" pitchFamily="18" charset="0"/>
                <a:cs typeface="Times New Roman" panose="02020603050405020304" pitchFamily="18" charset="0"/>
              </a:rPr>
              <a:t>Endelman</a:t>
            </a:r>
            <a:r>
              <a:rPr lang="en-US" sz="3200" dirty="0" smtClean="0">
                <a:latin typeface="Times New Roman" panose="02020603050405020304" pitchFamily="18" charset="0"/>
                <a:cs typeface="Times New Roman" panose="02020603050405020304" pitchFamily="18" charset="0"/>
              </a:rPr>
              <a:t> et al. [2] and any accessions with scores above this (60 total) were sent for further data analysis in R. </a:t>
            </a:r>
          </a:p>
          <a:p>
            <a:pPr marL="571500" indent="-571500">
              <a:buClr>
                <a:schemeClr val="tx1"/>
              </a:buClr>
              <a:buSzPct val="1200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n additive matrix, a table of  relationship scores from 0 to 1 based on the pedigree, was calculated along with the Euclidean genetic marker distance, a measure of the allelic divergence of the genotypes.</a:t>
            </a:r>
          </a:p>
          <a:p>
            <a:pPr>
              <a:buClr>
                <a:schemeClr val="tx1"/>
              </a:buClr>
              <a:buSzPct val="120000"/>
            </a:pPr>
            <a:endParaRPr lang="en-US" sz="32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11032" y="36047837"/>
            <a:ext cx="6033119" cy="3611856"/>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604221" y="13639800"/>
            <a:ext cx="7377401" cy="2109932"/>
          </a:xfrm>
          <a:prstGeom prst="rect">
            <a:avLst/>
          </a:prstGeom>
        </p:spPr>
      </p:pic>
      <p:pic>
        <p:nvPicPr>
          <p:cNvPr id="47" name="Picture 4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628170" y="13584233"/>
            <a:ext cx="6828285" cy="2221066"/>
          </a:xfrm>
          <a:prstGeom prst="rect">
            <a:avLst/>
          </a:prstGeom>
        </p:spPr>
      </p:pic>
      <p:pic>
        <p:nvPicPr>
          <p:cNvPr id="51" name="Picture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694804" y="378426"/>
            <a:ext cx="2017110" cy="2279425"/>
          </a:xfrm>
          <a:prstGeom prst="rect">
            <a:avLst/>
          </a:prstGeom>
        </p:spPr>
      </p:pic>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600" y="29718000"/>
            <a:ext cx="7877138" cy="5454134"/>
          </a:xfrm>
          <a:prstGeom prst="rect">
            <a:avLst/>
          </a:prstGeom>
        </p:spPr>
      </p:pic>
      <p:sp>
        <p:nvSpPr>
          <p:cNvPr id="56" name="TextBox 55"/>
          <p:cNvSpPr txBox="1"/>
          <p:nvPr/>
        </p:nvSpPr>
        <p:spPr>
          <a:xfrm>
            <a:off x="609600" y="35323659"/>
            <a:ext cx="2124455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5: A histogram of pedigree conflict scores with the final filter.	                                       Figure 6: A representation of the changing scores between filters.</a:t>
            </a:r>
            <a:endParaRPr lang="en-US" sz="2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17349488" y="39639238"/>
            <a:ext cx="5739112"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8: A screenshot of the result screen from the independent tool on </a:t>
            </a:r>
            <a:r>
              <a:rPr lang="en-US" sz="2000" dirty="0" err="1" smtClean="0">
                <a:latin typeface="Times New Roman" panose="02020603050405020304" pitchFamily="18" charset="0"/>
                <a:cs typeface="Times New Roman" panose="02020603050405020304" pitchFamily="18" charset="0"/>
              </a:rPr>
              <a:t>CassavaBase</a:t>
            </a:r>
            <a:r>
              <a:rPr lang="en-US" sz="2000" dirty="0" smtClean="0">
                <a:latin typeface="Times New Roman" panose="02020603050405020304" pitchFamily="18" charset="0"/>
                <a:cs typeface="Times New Roman" panose="02020603050405020304" pitchFamily="18" charset="0"/>
              </a:rPr>
              <a:t>. The user selects a lists of existing accessions with pedigree to test and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these accessions are then analyzed.</a:t>
            </a:r>
            <a:endParaRPr lang="en-US" sz="2000" dirty="0">
              <a:latin typeface="Times New Roman" panose="02020603050405020304" pitchFamily="18" charset="0"/>
              <a:cs typeface="Times New Roman" panose="02020603050405020304" pitchFamily="18" charset="0"/>
            </a:endParaRPr>
          </a:p>
        </p:txBody>
      </p:sp>
      <p:pic>
        <p:nvPicPr>
          <p:cNvPr id="58" name="Picture 5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60981" y="29718000"/>
            <a:ext cx="13493178" cy="5454134"/>
          </a:xfrm>
          <a:prstGeom prst="rect">
            <a:avLst/>
          </a:prstGeom>
        </p:spPr>
      </p:pic>
      <p:pic>
        <p:nvPicPr>
          <p:cNvPr id="60" name="Picture 59"/>
          <p:cNvPicPr>
            <a:picLocks noChangeAspect="1"/>
          </p:cNvPicPr>
          <p:nvPr/>
        </p:nvPicPr>
        <p:blipFill>
          <a:blip r:embed="rId17">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529924" y="26670000"/>
            <a:ext cx="3479858" cy="3873508"/>
          </a:xfrm>
          <a:prstGeom prst="rect">
            <a:avLst/>
          </a:prstGeom>
        </p:spPr>
      </p:pic>
      <p:pic>
        <p:nvPicPr>
          <p:cNvPr id="61" name="Picture 60"/>
          <p:cNvPicPr>
            <a:picLocks noChangeAspect="1"/>
          </p:cNvPicPr>
          <p:nvPr/>
        </p:nvPicPr>
        <p:blipFill>
          <a:blip r:embed="rId18">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7668681" y="26670000"/>
            <a:ext cx="3490668" cy="3885540"/>
          </a:xfrm>
          <a:prstGeom prst="rect">
            <a:avLst/>
          </a:prstGeom>
        </p:spPr>
      </p:pic>
      <p:pic>
        <p:nvPicPr>
          <p:cNvPr id="62" name="Picture 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028832" y="30854584"/>
            <a:ext cx="4613887" cy="3194658"/>
          </a:xfrm>
          <a:prstGeom prst="rect">
            <a:avLst/>
          </a:prstGeom>
        </p:spPr>
      </p:pic>
      <p:pic>
        <p:nvPicPr>
          <p:cNvPr id="63" name="Picture 6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273809" y="30833204"/>
            <a:ext cx="4608975" cy="3191256"/>
          </a:xfrm>
          <a:prstGeom prst="rect">
            <a:avLst/>
          </a:prstGeom>
        </p:spPr>
      </p:pic>
    </p:spTree>
    <p:extLst>
      <p:ext uri="{BB962C8B-B14F-4D97-AF65-F5344CB8AC3E}">
        <p14:creationId xmlns:p14="http://schemas.microsoft.com/office/powerpoint/2010/main" val="408158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39110</TotalTime>
  <Words>1433</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Kyndra Zacherl</dc:creator>
  <cp:lastModifiedBy>Kyndra Zacherl</cp:lastModifiedBy>
  <cp:revision>129</cp:revision>
  <cp:lastPrinted>2017-08-09T19:04:17Z</cp:lastPrinted>
  <dcterms:created xsi:type="dcterms:W3CDTF">2017-07-13T18:52:57Z</dcterms:created>
  <dcterms:modified xsi:type="dcterms:W3CDTF">2017-09-24T15:03:52Z</dcterms:modified>
</cp:coreProperties>
</file>