
<file path=[Content_Types].xml><?xml version="1.0" encoding="utf-8"?>
<Types xmlns="http://schemas.openxmlformats.org/package/2006/content-types">
  <Default Extension="xml" ContentType="application/xml"/>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handoutMasterIdLst>
    <p:handoutMasterId r:id="rId16"/>
  </p:handoutMasterIdLst>
  <p:sldIdLst>
    <p:sldId id="256" r:id="rId2"/>
    <p:sldId id="257" r:id="rId3"/>
    <p:sldId id="258" r:id="rId4"/>
    <p:sldId id="259" r:id="rId5"/>
    <p:sldId id="268" r:id="rId6"/>
    <p:sldId id="269" r:id="rId7"/>
    <p:sldId id="271" r:id="rId8"/>
    <p:sldId id="270"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671"/>
  </p:normalViewPr>
  <p:slideViewPr>
    <p:cSldViewPr snapToGrid="0">
      <p:cViewPr varScale="1">
        <p:scale>
          <a:sx n="121" d="100"/>
          <a:sy n="121" d="100"/>
        </p:scale>
        <p:origin x="824"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8CF2E7-3ABF-5A46-A16F-8CEA8DF8B0CB}" type="datetimeFigureOut">
              <a:rPr lang="en-US" smtClean="0"/>
              <a:t>11/7/18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B58842-3595-7F4F-9391-288704F54FCB}" type="slidenum">
              <a:rPr lang="en-US" smtClean="0"/>
              <a:t>‹#›</a:t>
            </a:fld>
            <a:endParaRPr lang="en-US"/>
          </a:p>
        </p:txBody>
      </p:sp>
    </p:spTree>
    <p:extLst>
      <p:ext uri="{BB962C8B-B14F-4D97-AF65-F5344CB8AC3E}">
        <p14:creationId xmlns:p14="http://schemas.microsoft.com/office/powerpoint/2010/main" val="38294251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10884062"/>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5a80eeda3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5a80eeda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5a80eeda3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5a80eeda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5b1fecf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5b1fecf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5b3b7f96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5b3b7f96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5a80eeda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5a80eeda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5a80eeda3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5a80eeda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5a80eeda3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5a80eeda3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5a80eeda3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5a80eeda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nature-green-natural-green-leaves-3337499/" TargetMode="External"/><Relationship Id="rId4" Type="http://schemas.openxmlformats.org/officeDocument/2006/relationships/hyperlink" Target="http://www.pcyc.org.au/Clubs/Redlands/Basketball/Juniors.aspx" TargetMode="External"/><Relationship Id="rId5" Type="http://schemas.openxmlformats.org/officeDocument/2006/relationships/hyperlink" Target="https://developer.apple.com/documentation/coreml"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edU: Iteration 3</a:t>
            </a:r>
            <a:endParaRPr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Zachery Gentry, Tousar Mohammed, Giannina Pachas and Courtney Howland</a:t>
            </a:r>
            <a:endParaRPr>
              <a:solidFill>
                <a:srgbClr val="FFFFFF"/>
              </a:solidFill>
            </a:endParaRPr>
          </a:p>
          <a:p>
            <a:pPr marL="0" lvl="0" indent="0" algn="l" rtl="0">
              <a:spcBef>
                <a:spcPts val="0"/>
              </a:spcBef>
              <a:spcAft>
                <a:spcPts val="0"/>
              </a:spcAft>
              <a:buNone/>
            </a:pPr>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a:t>
            </a:fld>
            <a:endParaRPr lang="uk-U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the Review Team</a:t>
            </a:r>
            <a:endParaRPr/>
          </a:p>
        </p:txBody>
      </p:sp>
      <p:sp>
        <p:nvSpPr>
          <p:cNvPr id="186" name="Google Shape;186;p21"/>
          <p:cNvSpPr txBox="1">
            <a:spLocks noGrp="1"/>
          </p:cNvSpPr>
          <p:nvPr>
            <p:ph type="body" idx="1"/>
          </p:nvPr>
        </p:nvSpPr>
        <p:spPr>
          <a:xfrm>
            <a:off x="1108550" y="138010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Arial"/>
                <a:ea typeface="Arial"/>
                <a:cs typeface="Arial"/>
                <a:sym typeface="Arial"/>
              </a:rPr>
              <a:t>Question 1: This app has features of Text Recognition, which uses Amazon Recognition API, that requires network connectivity. But on documentation, it says, “The app does not rely on network connectivity, everything is done locally in the app.” How would you justify that?</a:t>
            </a:r>
            <a:endParaRPr sz="1400">
              <a:solidFill>
                <a:srgbClr val="FFFFFF"/>
              </a:solidFill>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a:solidFill>
                  <a:srgbClr val="FFFFFF"/>
                </a:solidFill>
                <a:latin typeface="Arial"/>
                <a:ea typeface="Arial"/>
                <a:cs typeface="Arial"/>
                <a:sym typeface="Arial"/>
              </a:rPr>
              <a:t>The team is no longer relying on an Amazon's API, they will be creating their own machine learning model through Apple's Core ML technology.</a:t>
            </a:r>
            <a:endParaRPr sz="1400">
              <a:solidFill>
                <a:srgbClr val="FFFFFF"/>
              </a:solidFill>
              <a:latin typeface="Arial"/>
              <a:ea typeface="Arial"/>
              <a:cs typeface="Arial"/>
              <a:sym typeface="Arial"/>
            </a:endParaRPr>
          </a:p>
        </p:txBody>
      </p:sp>
      <p:pic>
        <p:nvPicPr>
          <p:cNvPr id="187" name="Google Shape;187;p21"/>
          <p:cNvPicPr preferRelativeResize="0"/>
          <p:nvPr/>
        </p:nvPicPr>
        <p:blipFill>
          <a:blip r:embed="rId3">
            <a:alphaModFix/>
          </a:blip>
          <a:stretch>
            <a:fillRect/>
          </a:stretch>
        </p:blipFill>
        <p:spPr>
          <a:xfrm>
            <a:off x="4887900" y="1567550"/>
            <a:ext cx="3989651" cy="2536300"/>
          </a:xfrm>
          <a:prstGeom prst="rect">
            <a:avLst/>
          </a:prstGeom>
          <a:noFill/>
          <a:ln>
            <a:noFill/>
          </a:ln>
        </p:spPr>
      </p:pic>
      <p:sp>
        <p:nvSpPr>
          <p:cNvPr id="188" name="Google Shape;188;p21"/>
          <p:cNvSpPr txBox="1"/>
          <p:nvPr/>
        </p:nvSpPr>
        <p:spPr>
          <a:xfrm>
            <a:off x="4887900" y="4189650"/>
            <a:ext cx="3989700" cy="8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(Image 5)</a:t>
            </a:r>
            <a:endParaRPr>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the Review Team cont...</a:t>
            </a:r>
            <a:endParaRPr/>
          </a:p>
        </p:txBody>
      </p:sp>
      <p:sp>
        <p:nvSpPr>
          <p:cNvPr id="194" name="Google Shape;194;p22"/>
          <p:cNvSpPr txBox="1">
            <a:spLocks noGrp="1"/>
          </p:cNvSpPr>
          <p:nvPr>
            <p:ph type="body" idx="1"/>
          </p:nvPr>
        </p:nvSpPr>
        <p:spPr>
          <a:xfrm>
            <a:off x="1297500" y="13078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Arial"/>
                <a:ea typeface="Arial"/>
                <a:cs typeface="Arial"/>
                <a:sym typeface="Arial"/>
              </a:rPr>
              <a:t>Question 2: </a:t>
            </a:r>
            <a:r>
              <a:rPr lang="en" sz="1400">
                <a:latin typeface="Arial"/>
                <a:ea typeface="Arial"/>
                <a:cs typeface="Arial"/>
                <a:sym typeface="Arial"/>
              </a:rPr>
              <a:t>Since this app is primarily targeted for kids, is there a “skip" option in case user gets stuck on a question? Will there be a “similar question” choice or will the user not be able to continue until question is correctly answered?</a:t>
            </a:r>
            <a:endParaRPr sz="1400">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a:solidFill>
                  <a:srgbClr val="FFFFFF"/>
                </a:solidFill>
                <a:latin typeface="Arial"/>
                <a:ea typeface="Arial"/>
                <a:cs typeface="Arial"/>
                <a:sym typeface="Arial"/>
              </a:rPr>
              <a:t>No, there is no skip option. The child will be required to give an answer. If they cannot, then either an adult will be there to assist, or they will be expected to review the more basic lessons and try again </a:t>
            </a:r>
            <a:endParaRPr sz="1400">
              <a:solidFill>
                <a:srgbClr val="FFFFFF"/>
              </a:solidFill>
              <a:latin typeface="Arial"/>
              <a:ea typeface="Arial"/>
              <a:cs typeface="Arial"/>
              <a:sym typeface="Arial"/>
            </a:endParaRPr>
          </a:p>
        </p:txBody>
      </p:sp>
      <p:sp>
        <p:nvSpPr>
          <p:cNvPr id="195" name="Google Shape;195;p22"/>
          <p:cNvSpPr txBox="1">
            <a:spLocks noGrp="1"/>
          </p:cNvSpPr>
          <p:nvPr>
            <p:ph type="body" idx="2"/>
          </p:nvPr>
        </p:nvSpPr>
        <p:spPr>
          <a:xfrm>
            <a:off x="4933196" y="13078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rPr>
              <a:t>Question 3: </a:t>
            </a:r>
            <a:r>
              <a:rPr lang="en" sz="1400">
                <a:solidFill>
                  <a:srgbClr val="FFFFFF"/>
                </a:solidFill>
                <a:latin typeface="Arial"/>
                <a:ea typeface="Arial"/>
                <a:cs typeface="Arial"/>
                <a:sym typeface="Arial"/>
              </a:rPr>
              <a:t>Since this app is intended for childrens, how are they expected to know to hit the submit button after drawing on the screen?</a:t>
            </a:r>
            <a:endParaRPr sz="1400">
              <a:solidFill>
                <a:srgbClr val="FFFFFF"/>
              </a:solidFill>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a:solidFill>
                  <a:srgbClr val="FFFFFF"/>
                </a:solidFill>
                <a:latin typeface="Arial"/>
                <a:ea typeface="Arial"/>
                <a:cs typeface="Arial"/>
                <a:sym typeface="Arial"/>
              </a:rPr>
              <a:t>Any child that is too young to press the "Submit" button should not be on a electrical device without the supervision of an adult nearby. In this case, the adult would be obliged to help them.</a:t>
            </a:r>
            <a:endParaRPr sz="1400">
              <a:solidFill>
                <a:srgbClr val="FFFFFF"/>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11</a:t>
            </a:fld>
            <a:endParaRPr lang="uk-U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01" name="Google Shape;201;p23"/>
          <p:cNvSpPr txBox="1">
            <a:spLocks noGrp="1"/>
          </p:cNvSpPr>
          <p:nvPr>
            <p:ph type="body" idx="1"/>
          </p:nvPr>
        </p:nvSpPr>
        <p:spPr>
          <a:xfrm>
            <a:off x="1052550" y="1577825"/>
            <a:ext cx="73311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Modified: </a:t>
            </a:r>
            <a:r>
              <a:rPr lang="en" u="sng" dirty="0">
                <a:solidFill>
                  <a:srgbClr val="7890CD"/>
                </a:solidFill>
                <a:hlinkClick r:id="rId3"/>
              </a:rPr>
              <a:t>https://pixabay.com/en/nature-green-natural-green-leaves-3337499/</a:t>
            </a:r>
            <a:r>
              <a:rPr lang="en" dirty="0">
                <a:solidFill>
                  <a:srgbClr val="FFFFFF"/>
                </a:solidFill>
              </a:rPr>
              <a:t>(Image 1)</a:t>
            </a:r>
            <a:endParaRPr dirty="0"/>
          </a:p>
          <a:p>
            <a:pPr marL="457200" lvl="0" indent="-311150" algn="l" rtl="0">
              <a:spcBef>
                <a:spcPts val="0"/>
              </a:spcBef>
              <a:spcAft>
                <a:spcPts val="0"/>
              </a:spcAft>
              <a:buSzPts val="1300"/>
              <a:buChar char="●"/>
            </a:pPr>
            <a:r>
              <a:rPr lang="en" u="sng" dirty="0">
                <a:solidFill>
                  <a:srgbClr val="7890CD"/>
                </a:solidFill>
                <a:hlinkClick r:id="rId4"/>
              </a:rPr>
              <a:t>http://www.pcyc.org.au/Clubs/Redlands/Basketball/Juniors.aspx</a:t>
            </a:r>
            <a:r>
              <a:rPr lang="en" dirty="0">
                <a:solidFill>
                  <a:srgbClr val="FFFFFF"/>
                </a:solidFill>
              </a:rPr>
              <a:t> (Image 5</a:t>
            </a:r>
            <a:r>
              <a:rPr lang="en" dirty="0" smtClean="0">
                <a:solidFill>
                  <a:srgbClr val="FFFFFF"/>
                </a:solidFill>
              </a:rPr>
              <a:t>)</a:t>
            </a:r>
            <a:endParaRPr lang="en-US" dirty="0" smtClean="0">
              <a:solidFill>
                <a:srgbClr val="FFFFFF"/>
              </a:solidFill>
            </a:endParaRPr>
          </a:p>
          <a:p>
            <a:pPr lvl="0"/>
            <a:r>
              <a:rPr lang="en-US" dirty="0">
                <a:solidFill>
                  <a:srgbClr val="FFFFFF"/>
                </a:solidFill>
                <a:hlinkClick r:id="rId5"/>
              </a:rPr>
              <a:t>https://</a:t>
            </a:r>
            <a:r>
              <a:rPr lang="en-US" dirty="0" smtClean="0">
                <a:solidFill>
                  <a:srgbClr val="FFFFFF"/>
                </a:solidFill>
                <a:hlinkClick r:id="rId5"/>
              </a:rPr>
              <a:t>developer.apple.com/documentation/coreml</a:t>
            </a:r>
            <a:r>
              <a:rPr lang="en-US" dirty="0" smtClean="0">
                <a:solidFill>
                  <a:srgbClr val="FFFFFF"/>
                </a:solidFill>
              </a:rPr>
              <a:t> (Image 2, 3, 4)</a:t>
            </a:r>
            <a:endParaRPr dirty="0">
              <a:solidFill>
                <a:srgbClr val="FFFFFF"/>
              </a:solidFill>
            </a:endParaRPr>
          </a:p>
          <a:p>
            <a:pPr marL="0" lvl="0" indent="0" algn="l" rtl="0">
              <a:spcBef>
                <a:spcPts val="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12</a:t>
            </a:fld>
            <a:endParaRPr lang="uk-U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13</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Vision Statement Reminder</a:t>
            </a:r>
            <a:endParaRPr>
              <a:solidFill>
                <a:srgbClr val="FFFFFF"/>
              </a:solidFill>
            </a:endParaRPr>
          </a:p>
          <a:p>
            <a:pPr marL="0" lvl="0" indent="0" algn="l" rtl="0">
              <a:spcBef>
                <a:spcPts val="0"/>
              </a:spcBef>
              <a:spcAft>
                <a:spcPts val="0"/>
              </a:spcAft>
              <a:buNone/>
            </a:pPr>
            <a:endParaRPr/>
          </a:p>
        </p:txBody>
      </p:sp>
      <p:sp>
        <p:nvSpPr>
          <p:cNvPr id="141" name="Google Shape;141;p14"/>
          <p:cNvSpPr txBox="1">
            <a:spLocks noGrp="1"/>
          </p:cNvSpPr>
          <p:nvPr>
            <p:ph type="body" idx="1"/>
          </p:nvPr>
        </p:nvSpPr>
        <p:spPr>
          <a:xfrm>
            <a:off x="1006825" y="1567550"/>
            <a:ext cx="41853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FFFFFF"/>
                </a:solidFill>
                <a:latin typeface="Montserrat"/>
                <a:ea typeface="Montserrat"/>
                <a:cs typeface="Montserrat"/>
                <a:sym typeface="Montserrat"/>
              </a:rPr>
              <a:t>We are creating a </a:t>
            </a:r>
            <a:r>
              <a:rPr lang="en" sz="1800" dirty="0" smtClean="0">
                <a:solidFill>
                  <a:srgbClr val="FFFFFF"/>
                </a:solidFill>
                <a:latin typeface="Montserrat"/>
                <a:ea typeface="Montserrat"/>
                <a:cs typeface="Montserrat"/>
                <a:sym typeface="Montserrat"/>
              </a:rPr>
              <a:t>mobile </a:t>
            </a:r>
            <a:r>
              <a:rPr lang="en" sz="1800" dirty="0">
                <a:solidFill>
                  <a:srgbClr val="FFFFFF"/>
                </a:solidFill>
                <a:latin typeface="Montserrat"/>
                <a:ea typeface="Montserrat"/>
                <a:cs typeface="Montserrat"/>
                <a:sym typeface="Montserrat"/>
              </a:rPr>
              <a:t>app which focuses on image recognition capabilities in an educational environment.</a:t>
            </a:r>
            <a:endParaRPr sz="1800" dirty="0">
              <a:solidFill>
                <a:srgbClr val="FFFFFF"/>
              </a:solidFill>
              <a:latin typeface="Montserrat"/>
              <a:ea typeface="Montserrat"/>
              <a:cs typeface="Montserrat"/>
              <a:sym typeface="Montserrat"/>
            </a:endParaRPr>
          </a:p>
          <a:p>
            <a:pPr marL="0" lvl="0" indent="0" algn="l" rtl="0">
              <a:spcBef>
                <a:spcPts val="1600"/>
              </a:spcBef>
              <a:spcAft>
                <a:spcPts val="1600"/>
              </a:spcAft>
              <a:buNone/>
            </a:pPr>
            <a:endParaRPr dirty="0"/>
          </a:p>
        </p:txBody>
      </p:sp>
      <p:pic>
        <p:nvPicPr>
          <p:cNvPr id="142" name="Google Shape;142;p14"/>
          <p:cNvPicPr preferRelativeResize="0"/>
          <p:nvPr/>
        </p:nvPicPr>
        <p:blipFill>
          <a:blip r:embed="rId3">
            <a:alphaModFix/>
          </a:blip>
          <a:stretch>
            <a:fillRect/>
          </a:stretch>
        </p:blipFill>
        <p:spPr>
          <a:xfrm>
            <a:off x="6474275" y="806325"/>
            <a:ext cx="1862123" cy="3530850"/>
          </a:xfrm>
          <a:prstGeom prst="rect">
            <a:avLst/>
          </a:prstGeom>
          <a:noFill/>
          <a:ln>
            <a:noFill/>
          </a:ln>
        </p:spPr>
      </p:pic>
      <p:sp>
        <p:nvSpPr>
          <p:cNvPr id="143" name="Google Shape;143;p14"/>
          <p:cNvSpPr txBox="1"/>
          <p:nvPr/>
        </p:nvSpPr>
        <p:spPr>
          <a:xfrm>
            <a:off x="6474275" y="4394250"/>
            <a:ext cx="2327700" cy="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(Image 1)</a:t>
            </a:r>
            <a:endParaRPr dirty="0">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Current and Future Iteration</a:t>
            </a:r>
            <a:endParaRPr sz="1400"/>
          </a:p>
          <a:p>
            <a:pPr marL="457200" lvl="0" indent="-317500" algn="l" rtl="0">
              <a:spcBef>
                <a:spcPts val="0"/>
              </a:spcBef>
              <a:spcAft>
                <a:spcPts val="0"/>
              </a:spcAft>
              <a:buSzPts val="1400"/>
              <a:buChar char="●"/>
            </a:pPr>
            <a:r>
              <a:rPr lang="en" sz="1400"/>
              <a:t>Changes made since last iteration</a:t>
            </a:r>
            <a:endParaRPr sz="1400"/>
          </a:p>
          <a:p>
            <a:pPr marL="457200" lvl="0" indent="-317500" algn="l" rtl="0">
              <a:spcBef>
                <a:spcPts val="0"/>
              </a:spcBef>
              <a:spcAft>
                <a:spcPts val="0"/>
              </a:spcAft>
              <a:buSzPts val="1400"/>
              <a:buChar char="●"/>
            </a:pPr>
            <a:r>
              <a:rPr lang="en" sz="1400"/>
              <a:t>Risk</a:t>
            </a:r>
            <a:endParaRPr sz="1400"/>
          </a:p>
          <a:p>
            <a:pPr marL="457200" lvl="0" indent="-317500" algn="l" rtl="0">
              <a:spcBef>
                <a:spcPts val="0"/>
              </a:spcBef>
              <a:spcAft>
                <a:spcPts val="0"/>
              </a:spcAft>
              <a:buSzPts val="1400"/>
              <a:buChar char="●"/>
            </a:pPr>
            <a:r>
              <a:rPr lang="en" sz="1400"/>
              <a:t>Addressing the Team</a:t>
            </a:r>
            <a:endParaRPr sz="1400"/>
          </a:p>
          <a:p>
            <a:pPr marL="457200" lvl="0" indent="-317500" algn="l" rtl="0">
              <a:spcBef>
                <a:spcPts val="0"/>
              </a:spcBef>
              <a:spcAft>
                <a:spcPts val="0"/>
              </a:spcAft>
              <a:buSzPts val="1400"/>
              <a:buChar char="●"/>
            </a:pPr>
            <a:r>
              <a:rPr lang="en" sz="1400"/>
              <a:t>Demo</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a:t>
            </a:fld>
            <a:endParaRPr lang="uk-UA"/>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and Future Iteration Plan</a:t>
            </a:r>
            <a:endParaRPr dirty="0"/>
          </a:p>
        </p:txBody>
      </p:sp>
      <p:sp>
        <p:nvSpPr>
          <p:cNvPr id="155" name="Google Shape;155;p1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 Iteration 3:</a:t>
            </a:r>
            <a:endParaRPr sz="1800" dirty="0"/>
          </a:p>
          <a:p>
            <a:pPr marL="457200" lvl="0" indent="-317500" algn="l" rtl="0">
              <a:spcBef>
                <a:spcPts val="1600"/>
              </a:spcBef>
              <a:spcAft>
                <a:spcPts val="0"/>
              </a:spcAft>
              <a:buSzPts val="1400"/>
              <a:buChar char="●"/>
            </a:pPr>
            <a:r>
              <a:rPr lang="en" sz="1400" dirty="0"/>
              <a:t>Numbers</a:t>
            </a:r>
            <a:endParaRPr sz="1400" dirty="0"/>
          </a:p>
          <a:p>
            <a:pPr marL="457200" lvl="0" indent="-317500" algn="l" rtl="0">
              <a:spcBef>
                <a:spcPts val="0"/>
              </a:spcBef>
              <a:spcAft>
                <a:spcPts val="0"/>
              </a:spcAft>
              <a:buSzPts val="1400"/>
              <a:buChar char="●"/>
            </a:pPr>
            <a:r>
              <a:rPr lang="en" sz="1400" dirty="0"/>
              <a:t>Alphabet</a:t>
            </a:r>
            <a:endParaRPr sz="1400" dirty="0"/>
          </a:p>
          <a:p>
            <a:pPr marL="457200" lvl="0" indent="-317500" algn="l" rtl="0">
              <a:spcBef>
                <a:spcPts val="0"/>
              </a:spcBef>
              <a:spcAft>
                <a:spcPts val="0"/>
              </a:spcAft>
              <a:buSzPts val="1400"/>
              <a:buChar char="●"/>
            </a:pPr>
            <a:r>
              <a:rPr lang="en" sz="1400" dirty="0" smtClean="0"/>
              <a:t>UI design</a:t>
            </a:r>
            <a:endParaRPr lang="en-US" sz="1400" dirty="0" smtClean="0"/>
          </a:p>
          <a:p>
            <a:pPr marL="457200" lvl="0" indent="-317500" algn="l" rtl="0">
              <a:spcBef>
                <a:spcPts val="0"/>
              </a:spcBef>
              <a:spcAft>
                <a:spcPts val="0"/>
              </a:spcAft>
              <a:buSzPts val="1400"/>
              <a:buChar char="●"/>
            </a:pPr>
            <a:r>
              <a:rPr lang="en-US" sz="1400" dirty="0" smtClean="0"/>
              <a:t>Audio samples created</a:t>
            </a:r>
            <a:endParaRPr lang="en-US" sz="1400" dirty="0"/>
          </a:p>
        </p:txBody>
      </p:sp>
      <p:sp>
        <p:nvSpPr>
          <p:cNvPr id="156" name="Google Shape;156;p1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 Next Iteration:</a:t>
            </a:r>
            <a:endParaRPr sz="1800" dirty="0"/>
          </a:p>
          <a:p>
            <a:pPr marL="457200" lvl="0" indent="-317500" algn="l" rtl="0">
              <a:spcBef>
                <a:spcPts val="1600"/>
              </a:spcBef>
              <a:spcAft>
                <a:spcPts val="0"/>
              </a:spcAft>
              <a:buSzPts val="1400"/>
              <a:buChar char="●"/>
            </a:pPr>
            <a:r>
              <a:rPr lang="en-US" sz="1400" dirty="0" smtClean="0"/>
              <a:t>Implement </a:t>
            </a:r>
            <a:r>
              <a:rPr lang="en" sz="1400" dirty="0" smtClean="0"/>
              <a:t>Audio</a:t>
            </a:r>
            <a:r>
              <a:rPr lang="en-US" sz="1400" dirty="0" smtClean="0"/>
              <a:t> samples</a:t>
            </a:r>
            <a:endParaRPr sz="1400" dirty="0"/>
          </a:p>
          <a:p>
            <a:pPr marL="457200" lvl="0" indent="-317500" algn="l" rtl="0">
              <a:spcBef>
                <a:spcPts val="0"/>
              </a:spcBef>
              <a:spcAft>
                <a:spcPts val="0"/>
              </a:spcAft>
              <a:buSzPts val="1400"/>
              <a:buChar char="●"/>
            </a:pPr>
            <a:r>
              <a:rPr lang="en" sz="1400" dirty="0"/>
              <a:t>Shapes</a:t>
            </a:r>
            <a:endParaRPr sz="1400" dirty="0"/>
          </a:p>
          <a:p>
            <a:pPr marL="457200" lvl="0" indent="-317500" algn="l" rtl="0">
              <a:spcBef>
                <a:spcPts val="0"/>
              </a:spcBef>
              <a:spcAft>
                <a:spcPts val="0"/>
              </a:spcAft>
              <a:buSzPts val="1400"/>
              <a:buChar char="●"/>
            </a:pPr>
            <a:r>
              <a:rPr lang="en" sz="1400" dirty="0" smtClean="0"/>
              <a:t>Math</a:t>
            </a:r>
            <a:endParaRPr lang="en-US" sz="1400" dirty="0" smtClean="0"/>
          </a:p>
          <a:p>
            <a:pPr indent="-317500">
              <a:buSzPts val="1400"/>
            </a:pPr>
            <a:r>
              <a:rPr lang="en-US" sz="1400" dirty="0"/>
              <a:t>3 - letter </a:t>
            </a:r>
            <a:r>
              <a:rPr lang="en-US" sz="1400" dirty="0" smtClean="0"/>
              <a:t>words</a:t>
            </a:r>
            <a:endParaRPr sz="1400" dirty="0"/>
          </a:p>
          <a:p>
            <a:pPr marL="457200" lvl="0" indent="-317500" algn="l" rtl="0">
              <a:spcBef>
                <a:spcPts val="0"/>
              </a:spcBef>
              <a:spcAft>
                <a:spcPts val="0"/>
              </a:spcAft>
              <a:buSzPts val="1400"/>
              <a:buChar char="●"/>
            </a:pPr>
            <a:r>
              <a:rPr lang="en" sz="1400" dirty="0"/>
              <a:t>Update Lesson</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a:t>
            </a:fld>
            <a:endParaRPr lang="uk-UA"/>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a:t>
            </a:fld>
            <a:endParaRPr lang="uk-UA"/>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821" y="245680"/>
            <a:ext cx="6591300" cy="2159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971" y="2593017"/>
            <a:ext cx="5461000" cy="2463800"/>
          </a:xfrm>
          <a:prstGeom prst="rect">
            <a:avLst/>
          </a:prstGeom>
        </p:spPr>
      </p:pic>
      <p:sp>
        <p:nvSpPr>
          <p:cNvPr id="10" name="Google Shape;143;p14"/>
          <p:cNvSpPr txBox="1"/>
          <p:nvPr/>
        </p:nvSpPr>
        <p:spPr>
          <a:xfrm>
            <a:off x="7638125" y="4594013"/>
            <a:ext cx="2327700" cy="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(Image </a:t>
            </a:r>
            <a:r>
              <a:rPr lang="en-US" dirty="0" smtClean="0">
                <a:solidFill>
                  <a:srgbClr val="FFFFFF"/>
                </a:solidFill>
              </a:rPr>
              <a:t>3</a:t>
            </a:r>
            <a:r>
              <a:rPr lang="en" dirty="0" smtClean="0">
                <a:solidFill>
                  <a:srgbClr val="FFFFFF"/>
                </a:solidFill>
              </a:rPr>
              <a:t>)</a:t>
            </a:r>
            <a:endParaRPr dirty="0">
              <a:solidFill>
                <a:srgbClr val="FFFFFF"/>
              </a:solidFill>
            </a:endParaRPr>
          </a:p>
        </p:txBody>
      </p:sp>
      <p:sp>
        <p:nvSpPr>
          <p:cNvPr id="11" name="Google Shape;143;p14"/>
          <p:cNvSpPr txBox="1"/>
          <p:nvPr/>
        </p:nvSpPr>
        <p:spPr>
          <a:xfrm>
            <a:off x="7638125" y="2407697"/>
            <a:ext cx="2327700" cy="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(Image </a:t>
            </a:r>
            <a:r>
              <a:rPr lang="en-US" dirty="0" smtClean="0">
                <a:solidFill>
                  <a:srgbClr val="FFFFFF"/>
                </a:solidFill>
              </a:rPr>
              <a:t>2</a:t>
            </a:r>
            <a:r>
              <a:rPr lang="en" dirty="0" smtClean="0">
                <a:solidFill>
                  <a:srgbClr val="FFFFFF"/>
                </a:solidFill>
              </a:rPr>
              <a:t>)</a:t>
            </a:r>
            <a:endParaRPr dirty="0">
              <a:solidFill>
                <a:srgbClr val="FFFFFF"/>
              </a:solidFill>
            </a:endParaRPr>
          </a:p>
        </p:txBody>
      </p:sp>
    </p:spTree>
    <p:extLst>
      <p:ext uri="{BB962C8B-B14F-4D97-AF65-F5344CB8AC3E}">
        <p14:creationId xmlns:p14="http://schemas.microsoft.com/office/powerpoint/2010/main" val="2040170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a:t>
            </a:fld>
            <a:endParaRPr lang="uk-UA"/>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2785"/>
            <a:ext cx="9144000" cy="4380729"/>
          </a:xfrm>
          <a:prstGeom prst="rect">
            <a:avLst/>
          </a:prstGeom>
        </p:spPr>
      </p:pic>
      <p:sp>
        <p:nvSpPr>
          <p:cNvPr id="7" name="Google Shape;143;p14"/>
          <p:cNvSpPr txBox="1"/>
          <p:nvPr/>
        </p:nvSpPr>
        <p:spPr>
          <a:xfrm>
            <a:off x="7980150" y="402318"/>
            <a:ext cx="2327700" cy="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(Image </a:t>
            </a:r>
            <a:r>
              <a:rPr lang="en-US" dirty="0" smtClean="0">
                <a:solidFill>
                  <a:srgbClr val="FFFFFF"/>
                </a:solidFill>
              </a:rPr>
              <a:t>4</a:t>
            </a:r>
            <a:r>
              <a:rPr lang="en" dirty="0" smtClean="0">
                <a:solidFill>
                  <a:srgbClr val="FFFFFF"/>
                </a:solidFill>
              </a:rPr>
              <a:t>)</a:t>
            </a:r>
            <a:endParaRPr dirty="0">
              <a:solidFill>
                <a:srgbClr val="FFFFFF"/>
              </a:solidFill>
            </a:endParaRPr>
          </a:p>
        </p:txBody>
      </p:sp>
    </p:spTree>
    <p:extLst>
      <p:ext uri="{BB962C8B-B14F-4D97-AF65-F5344CB8AC3E}">
        <p14:creationId xmlns:p14="http://schemas.microsoft.com/office/powerpoint/2010/main" val="2076932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a:t>
            </a:fld>
            <a:endParaRPr lang="uk-UA"/>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58800"/>
            <a:ext cx="6096000" cy="4013200"/>
          </a:xfrm>
          <a:prstGeom prst="rect">
            <a:avLst/>
          </a:prstGeom>
        </p:spPr>
      </p:pic>
    </p:spTree>
    <p:extLst>
      <p:ext uri="{BB962C8B-B14F-4D97-AF65-F5344CB8AC3E}">
        <p14:creationId xmlns:p14="http://schemas.microsoft.com/office/powerpoint/2010/main" val="2061770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6081921" cy="5143500"/>
          </a:xfrm>
          <a:prstGeom prst="rect">
            <a:avLst/>
          </a:prstGeom>
        </p:spPr>
      </p:pic>
    </p:spTree>
    <p:extLst>
      <p:ext uri="{BB962C8B-B14F-4D97-AF65-F5344CB8AC3E}">
        <p14:creationId xmlns:p14="http://schemas.microsoft.com/office/powerpoint/2010/main" val="951033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Risk</a:t>
            </a:r>
            <a:endParaRPr/>
          </a:p>
        </p:txBody>
      </p:sp>
      <p:sp>
        <p:nvSpPr>
          <p:cNvPr id="180" name="Google Shape;18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25454"/>
              </a:lnSpc>
              <a:spcBef>
                <a:spcPts val="1200"/>
              </a:spcBef>
              <a:spcAft>
                <a:spcPts val="0"/>
              </a:spcAft>
              <a:buNone/>
            </a:pPr>
            <a:r>
              <a:rPr lang="en" sz="1400" dirty="0">
                <a:solidFill>
                  <a:srgbClr val="FFFFFF"/>
                </a:solidFill>
                <a:latin typeface="Montserrat"/>
                <a:ea typeface="Montserrat"/>
                <a:cs typeface="Montserrat"/>
                <a:sym typeface="Montserrat"/>
              </a:rPr>
              <a:t>Risk : The team is switching recognition platforms to </a:t>
            </a:r>
            <a:r>
              <a:rPr lang="en-US" sz="1400" dirty="0" smtClean="0">
                <a:solidFill>
                  <a:srgbClr val="FFFFFF"/>
                </a:solidFill>
                <a:latin typeface="Montserrat"/>
                <a:ea typeface="Montserrat"/>
                <a:cs typeface="Montserrat"/>
                <a:sym typeface="Montserrat"/>
              </a:rPr>
              <a:t>Apple’s Core ML </a:t>
            </a:r>
            <a:r>
              <a:rPr lang="en" sz="1400" dirty="0" smtClean="0">
                <a:solidFill>
                  <a:srgbClr val="FFFFFF"/>
                </a:solidFill>
                <a:latin typeface="Montserrat"/>
                <a:ea typeface="Montserrat"/>
                <a:cs typeface="Montserrat"/>
                <a:sym typeface="Montserrat"/>
              </a:rPr>
              <a:t>because </a:t>
            </a:r>
            <a:r>
              <a:rPr lang="en" sz="1400" dirty="0">
                <a:solidFill>
                  <a:srgbClr val="FFFFFF"/>
                </a:solidFill>
                <a:latin typeface="Montserrat"/>
                <a:ea typeface="Montserrat"/>
                <a:cs typeface="Montserrat"/>
                <a:sym typeface="Montserrat"/>
              </a:rPr>
              <a:t>previous recognition tool did not recognize different handwriting as well as we wanted.</a:t>
            </a:r>
            <a:endParaRPr sz="1400" dirty="0">
              <a:solidFill>
                <a:srgbClr val="FFFFFF"/>
              </a:solidFill>
              <a:latin typeface="Montserrat"/>
              <a:ea typeface="Montserrat"/>
              <a:cs typeface="Montserrat"/>
              <a:sym typeface="Montserrat"/>
            </a:endParaRPr>
          </a:p>
          <a:p>
            <a:pPr marL="0" lvl="0" indent="0" algn="l" rtl="0">
              <a:lnSpc>
                <a:spcPct val="125454"/>
              </a:lnSpc>
              <a:spcBef>
                <a:spcPts val="0"/>
              </a:spcBef>
              <a:spcAft>
                <a:spcPts val="0"/>
              </a:spcAft>
              <a:buNone/>
            </a:pPr>
            <a:r>
              <a:rPr lang="en" sz="1400" dirty="0">
                <a:solidFill>
                  <a:srgbClr val="FFFFFF"/>
                </a:solidFill>
                <a:latin typeface="Montserrat"/>
                <a:ea typeface="Montserrat"/>
                <a:cs typeface="Montserrat"/>
                <a:sym typeface="Montserrat"/>
              </a:rPr>
              <a:t>●Risk Exposure: RE = 100% * </a:t>
            </a:r>
            <a:r>
              <a:rPr lang="en-US" sz="1400" dirty="0" smtClean="0">
                <a:solidFill>
                  <a:srgbClr val="FFFFFF"/>
                </a:solidFill>
                <a:latin typeface="Montserrat"/>
                <a:ea typeface="Montserrat"/>
                <a:cs typeface="Montserrat"/>
                <a:sym typeface="Montserrat"/>
              </a:rPr>
              <a:t>10 </a:t>
            </a:r>
            <a:r>
              <a:rPr lang="en" sz="1400" dirty="0" err="1" smtClean="0">
                <a:solidFill>
                  <a:srgbClr val="FFFFFF"/>
                </a:solidFill>
                <a:latin typeface="Montserrat"/>
                <a:ea typeface="Montserrat"/>
                <a:cs typeface="Montserrat"/>
                <a:sym typeface="Montserrat"/>
              </a:rPr>
              <a:t>hr</a:t>
            </a:r>
            <a:r>
              <a:rPr lang="en" sz="1400" dirty="0" smtClean="0">
                <a:solidFill>
                  <a:srgbClr val="FFFFFF"/>
                </a:solidFill>
                <a:latin typeface="Montserrat"/>
                <a:ea typeface="Montserrat"/>
                <a:cs typeface="Montserrat"/>
                <a:sym typeface="Montserrat"/>
              </a:rPr>
              <a:t> </a:t>
            </a:r>
            <a:r>
              <a:rPr lang="en" sz="1400" dirty="0">
                <a:solidFill>
                  <a:srgbClr val="FFFFFF"/>
                </a:solidFill>
                <a:latin typeface="Montserrat"/>
                <a:ea typeface="Montserrat"/>
                <a:cs typeface="Montserrat"/>
                <a:sym typeface="Montserrat"/>
              </a:rPr>
              <a:t>= </a:t>
            </a:r>
            <a:r>
              <a:rPr lang="en-US" sz="1400" dirty="0" smtClean="0">
                <a:solidFill>
                  <a:srgbClr val="FFFFFF"/>
                </a:solidFill>
                <a:latin typeface="Montserrat"/>
                <a:ea typeface="Montserrat"/>
                <a:cs typeface="Montserrat"/>
                <a:sym typeface="Montserrat"/>
              </a:rPr>
              <a:t>10 </a:t>
            </a:r>
            <a:r>
              <a:rPr lang="en" sz="1400" dirty="0" err="1" smtClean="0">
                <a:solidFill>
                  <a:srgbClr val="FFFFFF"/>
                </a:solidFill>
                <a:latin typeface="Montserrat"/>
                <a:ea typeface="Montserrat"/>
                <a:cs typeface="Montserrat"/>
                <a:sym typeface="Montserrat"/>
              </a:rPr>
              <a:t>hr</a:t>
            </a:r>
            <a:endParaRPr sz="1400" dirty="0">
              <a:solidFill>
                <a:srgbClr val="FFFFFF"/>
              </a:solidFill>
              <a:latin typeface="Montserrat"/>
              <a:ea typeface="Montserrat"/>
              <a:cs typeface="Montserrat"/>
              <a:sym typeface="Montserrat"/>
            </a:endParaRPr>
          </a:p>
          <a:p>
            <a:pPr marL="0" lvl="0" indent="0" algn="l" rtl="0">
              <a:lnSpc>
                <a:spcPct val="125454"/>
              </a:lnSpc>
              <a:spcBef>
                <a:spcPts val="0"/>
              </a:spcBef>
              <a:spcAft>
                <a:spcPts val="0"/>
              </a:spcAft>
              <a:buNone/>
            </a:pPr>
            <a:r>
              <a:rPr lang="en" sz="1400" dirty="0">
                <a:solidFill>
                  <a:srgbClr val="FFFFFF"/>
                </a:solidFill>
                <a:latin typeface="Arial"/>
                <a:ea typeface="Arial"/>
                <a:cs typeface="Arial"/>
                <a:sym typeface="Arial"/>
              </a:rPr>
              <a:t>●</a:t>
            </a:r>
            <a:r>
              <a:rPr lang="en" sz="1400" dirty="0">
                <a:solidFill>
                  <a:srgbClr val="FFFFFF"/>
                </a:solidFill>
                <a:latin typeface="Montserrat"/>
                <a:ea typeface="Montserrat"/>
                <a:cs typeface="Montserrat"/>
                <a:sym typeface="Montserrat"/>
              </a:rPr>
              <a:t>Solution: The team will split up the work among the members to </a:t>
            </a:r>
            <a:r>
              <a:rPr lang="en" sz="1400" dirty="0" smtClean="0">
                <a:solidFill>
                  <a:srgbClr val="FFFFFF"/>
                </a:solidFill>
                <a:latin typeface="Montserrat"/>
                <a:ea typeface="Montserrat"/>
                <a:cs typeface="Montserrat"/>
                <a:sym typeface="Montserrat"/>
              </a:rPr>
              <a:t>train</a:t>
            </a:r>
            <a:r>
              <a:rPr lang="en-US" sz="1400" dirty="0" smtClean="0">
                <a:solidFill>
                  <a:srgbClr val="FFFFFF"/>
                </a:solidFill>
                <a:latin typeface="Montserrat"/>
                <a:ea typeface="Montserrat"/>
                <a:cs typeface="Montserrat"/>
                <a:sym typeface="Montserrat"/>
              </a:rPr>
              <a:t> our own model</a:t>
            </a:r>
            <a:r>
              <a:rPr lang="en" sz="1400" dirty="0" smtClean="0">
                <a:solidFill>
                  <a:srgbClr val="FFFFFF"/>
                </a:solidFill>
                <a:latin typeface="Montserrat"/>
                <a:ea typeface="Montserrat"/>
                <a:cs typeface="Montserrat"/>
                <a:sym typeface="Montserrat"/>
              </a:rPr>
              <a:t> </a:t>
            </a:r>
            <a:r>
              <a:rPr lang="en" sz="1400" dirty="0">
                <a:solidFill>
                  <a:srgbClr val="FFFFFF"/>
                </a:solidFill>
                <a:latin typeface="Montserrat"/>
                <a:ea typeface="Montserrat"/>
                <a:cs typeface="Montserrat"/>
                <a:sym typeface="Montserrat"/>
              </a:rPr>
              <a:t>with different handwriting </a:t>
            </a:r>
            <a:r>
              <a:rPr lang="en-US" sz="1400" dirty="0" smtClean="0">
                <a:solidFill>
                  <a:srgbClr val="FFFFFF"/>
                </a:solidFill>
                <a:latin typeface="Montserrat"/>
                <a:ea typeface="Montserrat"/>
                <a:cs typeface="Montserrat"/>
                <a:sym typeface="Montserrat"/>
              </a:rPr>
              <a:t>for </a:t>
            </a:r>
            <a:r>
              <a:rPr lang="en" sz="1400" dirty="0" smtClean="0">
                <a:solidFill>
                  <a:srgbClr val="FFFFFF"/>
                </a:solidFill>
                <a:latin typeface="Montserrat"/>
                <a:ea typeface="Montserrat"/>
                <a:cs typeface="Montserrat"/>
                <a:sym typeface="Montserrat"/>
              </a:rPr>
              <a:t>letters</a:t>
            </a:r>
            <a:r>
              <a:rPr lang="en" sz="1400" dirty="0">
                <a:solidFill>
                  <a:srgbClr val="FFFFFF"/>
                </a:solidFill>
                <a:latin typeface="Montserrat"/>
                <a:ea typeface="Montserrat"/>
                <a:cs typeface="Montserrat"/>
                <a:sym typeface="Montserrat"/>
              </a:rPr>
              <a:t>, words, numbers, shapes.</a:t>
            </a:r>
            <a:endParaRPr sz="1400" dirty="0">
              <a:solidFill>
                <a:srgbClr val="FFFFFF"/>
              </a:solidFill>
              <a:latin typeface="Montserrat"/>
              <a:ea typeface="Montserrat"/>
              <a:cs typeface="Montserrat"/>
              <a:sym typeface="Montserrat"/>
            </a:endParaRPr>
          </a:p>
          <a:p>
            <a:pPr marL="0" lvl="0" indent="0" algn="l" rtl="0">
              <a:spcBef>
                <a:spcPts val="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TotalTime>
  <Words>472</Words>
  <Application>Microsoft Macintosh PowerPoint</Application>
  <PresentationFormat>On-screen Show (16:9)</PresentationFormat>
  <Paragraphs>57</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Montserrat</vt:lpstr>
      <vt:lpstr>Arial</vt:lpstr>
      <vt:lpstr>Focus</vt:lpstr>
      <vt:lpstr>edU: Iteration 3</vt:lpstr>
      <vt:lpstr>Vision Statement Reminder </vt:lpstr>
      <vt:lpstr>Overview</vt:lpstr>
      <vt:lpstr>Current and Future Iteration Plan</vt:lpstr>
      <vt:lpstr>PowerPoint Presentation</vt:lpstr>
      <vt:lpstr>PowerPoint Presentation</vt:lpstr>
      <vt:lpstr>PowerPoint Presentation</vt:lpstr>
      <vt:lpstr>PowerPoint Presentation</vt:lpstr>
      <vt:lpstr>New Risk</vt:lpstr>
      <vt:lpstr>Addressing the Review Team</vt:lpstr>
      <vt:lpstr>Addressing the Review Team cont...</vt:lpstr>
      <vt:lpstr>Resources</vt:lpstr>
      <vt:lpstr>Demo</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 Iteration 3</dc:title>
  <cp:lastModifiedBy>Mohammed, Tousar</cp:lastModifiedBy>
  <cp:revision>6</cp:revision>
  <dcterms:modified xsi:type="dcterms:W3CDTF">2018-11-07T17:39:56Z</dcterms:modified>
</cp:coreProperties>
</file>