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2" d="100"/>
          <a:sy n="82" d="100"/>
        </p:scale>
        <p:origin x="-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2502945"/>
            <a:ext cx="1466879" cy="1676400"/>
            <a:chOff x="1230573" y="1890215"/>
            <a:chExt cx="1444388" cy="1650696"/>
          </a:xfrm>
        </p:grpSpPr>
        <p:sp>
          <p:nvSpPr>
            <p:cNvPr id="9" name="Oval 8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Oval 11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5400000" flipH="1">
            <a:off x="4572000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248" y="1680881"/>
            <a:ext cx="3273552" cy="1640541"/>
          </a:xfr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3384176"/>
            <a:ext cx="3273552" cy="530352"/>
          </a:xfrm>
        </p:spPr>
        <p:txBody>
          <a:bodyPr vert="horz" lIns="91440" tIns="0" rIns="91440" bIns="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429001" y="450850"/>
            <a:ext cx="4922184" cy="461168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758" y="5069541"/>
            <a:ext cx="4924425" cy="66251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6759" y="5732060"/>
            <a:ext cx="4924425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1609725"/>
            <a:ext cx="5343525" cy="228123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3904812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4586704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443552"/>
            <a:ext cx="5343525" cy="2281238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2015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3362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 flipH="1">
            <a:off x="3021106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5723362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, 2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3442648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5840505" y="4108759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40505" y="34426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, 3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4462815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021107" y="2452048"/>
            <a:ext cx="2743200" cy="1956816"/>
          </a:xfrm>
          <a:prstGeom prst="rect">
            <a:avLst/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40505" y="3133941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40505" y="24520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1"/>
          </p:nvPr>
        </p:nvSpPr>
        <p:spPr>
          <a:xfrm>
            <a:off x="5840505" y="5135813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5840505" y="4462815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206" y="685800"/>
            <a:ext cx="4924424" cy="886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40206" y="2020888"/>
            <a:ext cx="4924425" cy="410686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24800" y="750580"/>
            <a:ext cx="914400" cy="53819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7100" y="749300"/>
            <a:ext cx="3924300" cy="53768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 rot="5400000">
            <a:off x="4585448" y="1603786"/>
            <a:ext cx="3474720" cy="3474720"/>
          </a:xfrm>
          <a:prstGeom prst="round2SameRect">
            <a:avLst>
              <a:gd name="adj1" fmla="val 3096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 vert="vert270"/>
          <a:lstStyle>
            <a:lvl1pPr marL="0" indent="0"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1842448"/>
            <a:ext cx="1466879" cy="1676400"/>
            <a:chOff x="1230573" y="1890215"/>
            <a:chExt cx="1444388" cy="1650696"/>
          </a:xfrm>
        </p:grpSpPr>
        <p:sp>
          <p:nvSpPr>
            <p:cNvPr id="27" name="Oval 26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Oval 27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Oval 28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Oval 29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447" y="3114115"/>
            <a:ext cx="3276600" cy="1162050"/>
          </a:xfrm>
        </p:spPr>
        <p:txBody>
          <a:bodyPr tIns="0" bIns="0" anchor="b" anchorCtr="0">
            <a:noAutofit/>
          </a:bodyPr>
          <a:lstStyle>
            <a:lvl1pPr algn="ctr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447" y="4343400"/>
            <a:ext cx="3276600" cy="533400"/>
          </a:xfrm>
        </p:spPr>
        <p:txBody>
          <a:bodyPr tIns="0" bIns="0">
            <a:normAutofit/>
          </a:bodyPr>
          <a:lstStyle>
            <a:lvl1pPr marL="0" indent="0" algn="ctr">
              <a:spcBef>
                <a:spcPct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6"/>
          <p:cNvGrpSpPr/>
          <p:nvPr/>
        </p:nvGrpSpPr>
        <p:grpSpPr>
          <a:xfrm>
            <a:off x="222912" y="1254456"/>
            <a:ext cx="7892388" cy="3918778"/>
            <a:chOff x="222912" y="1254456"/>
            <a:chExt cx="7892388" cy="3918778"/>
          </a:xfrm>
        </p:grpSpPr>
        <p:sp>
          <p:nvSpPr>
            <p:cNvPr id="7" name="Rounded Rectangle 6"/>
            <p:cNvSpPr/>
            <p:nvPr/>
          </p:nvSpPr>
          <p:spPr>
            <a:xfrm>
              <a:off x="1028700" y="1600200"/>
              <a:ext cx="7086600" cy="3474720"/>
            </a:xfrm>
            <a:prstGeom prst="roundRect">
              <a:avLst>
                <a:gd name="adj" fmla="val 312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222912" y="1254456"/>
              <a:ext cx="3429000" cy="3918778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182" y="2021541"/>
            <a:ext cx="4200618" cy="1362075"/>
          </a:xfrm>
        </p:spPr>
        <p:txBody>
          <a:bodyPr vert="horz" lIns="91440" tIns="0" rIns="91440" bIns="0" rtlCol="0" anchor="b" anchorCtr="0">
            <a:noAutofit/>
          </a:bodyPr>
          <a:lstStyle>
            <a:lvl1pPr algn="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1424" y="3388659"/>
            <a:ext cx="4603376" cy="1083328"/>
          </a:xfrm>
        </p:spPr>
        <p:txBody>
          <a:bodyPr vert="horz" lIns="91440" tIns="0" rIns="91440" bIns="0" rtlCol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5" name="Rounded Rectangle 14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224118"/>
            <a:ext cx="4800600" cy="886968"/>
          </a:xfrm>
        </p:spPr>
        <p:txBody>
          <a:bodyPr lIns="4572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474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7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21040" y="363071"/>
            <a:ext cx="609600" cy="365125"/>
          </a:xfrm>
        </p:spPr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212" y="1548761"/>
            <a:ext cx="3657600" cy="274320"/>
          </a:xfrm>
          <a:prstGeom prst="roundRect">
            <a:avLst>
              <a:gd name="adj" fmla="val 31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8352" y="2021456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533" y="1548761"/>
            <a:ext cx="3657600" cy="274320"/>
          </a:xfrm>
          <a:prstGeom prst="roundRect">
            <a:avLst>
              <a:gd name="adj" fmla="val 340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673" y="2019869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21729" y="365760"/>
            <a:ext cx="609600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15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7" name="Rounded Rectangle 16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8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0" name="Rounded Rectangle 9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7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7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9" name="Rounded Rectangle 8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6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04800"/>
            <a:ext cx="4948269" cy="719424"/>
          </a:xfrm>
        </p:spPr>
        <p:txBody>
          <a:bodyPr anchor="b"/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13" y="2292824"/>
            <a:ext cx="4959126" cy="383333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0" y="1160463"/>
            <a:ext cx="4948269" cy="954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9/10/18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0" y="685800"/>
            <a:ext cx="4948238" cy="8869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0" y="2020888"/>
            <a:ext cx="4946602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52600" y="287767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18"/>
          <p:cNvGrpSpPr/>
          <p:nvPr/>
        </p:nvGrpSpPr>
        <p:grpSpPr>
          <a:xfrm>
            <a:off x="842682" y="2971800"/>
            <a:ext cx="914400" cy="914400"/>
            <a:chOff x="842682" y="2971800"/>
            <a:chExt cx="914400" cy="91440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 userDrawn="1"/>
          </p:nvGrpSpPr>
          <p:grpSpPr>
            <a:xfrm>
              <a:off x="948372" y="3034352"/>
              <a:ext cx="700732" cy="800822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 userDrawn="1"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 userDrawn="1"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28800" indent="-227013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5813" indent="-227013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Inception Project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Zach Gentry, </a:t>
            </a:r>
            <a:r>
              <a:rPr lang="en-US" dirty="0" err="1"/>
              <a:t>Tousar</a:t>
            </a:r>
            <a:r>
              <a:rPr lang="en-US" dirty="0"/>
              <a:t> Mohammed, Giannina Pachas, Courtney Howland</a:t>
            </a:r>
          </a:p>
        </p:txBody>
      </p:sp>
    </p:spTree>
    <p:extLst>
      <p:ext uri="{BB962C8B-B14F-4D97-AF65-F5344CB8AC3E}">
        <p14:creationId xmlns:p14="http://schemas.microsoft.com/office/powerpoint/2010/main" val="268554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React Native  </a:t>
            </a:r>
          </a:p>
          <a:p>
            <a:r>
              <a:rPr lang="en-US" dirty="0" err="1"/>
              <a:t>Node.js</a:t>
            </a:r>
            <a:endParaRPr lang="en-US" dirty="0"/>
          </a:p>
          <a:p>
            <a:r>
              <a:rPr lang="en-US" dirty="0"/>
              <a:t>SQLite</a:t>
            </a:r>
          </a:p>
          <a:p>
            <a:r>
              <a:rPr lang="en-US" dirty="0" err="1"/>
              <a:t>openCVL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32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  <a:p>
            <a:pPr lvl="1"/>
            <a:r>
              <a:rPr lang="en-US" dirty="0"/>
              <a:t>Kids ages 2+</a:t>
            </a:r>
          </a:p>
          <a:p>
            <a:r>
              <a:rPr lang="en-US" dirty="0"/>
              <a:t>Develop app</a:t>
            </a:r>
          </a:p>
          <a:p>
            <a:pPr lvl="1"/>
            <a:r>
              <a:rPr lang="en-US" dirty="0"/>
              <a:t>Us, Team 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08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Beginners with app development  </a:t>
            </a:r>
          </a:p>
          <a:p>
            <a:r>
              <a:rPr lang="en-US" dirty="0"/>
              <a:t>Upperclassmen software engineering students from UTA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17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5 lesson plans  </a:t>
            </a:r>
          </a:p>
          <a:p>
            <a:pPr lvl="1"/>
            <a:r>
              <a:rPr lang="en-US" dirty="0"/>
              <a:t>Letters (a-z)</a:t>
            </a:r>
          </a:p>
          <a:p>
            <a:pPr lvl="1"/>
            <a:r>
              <a:rPr lang="en-US" dirty="0"/>
              <a:t>Number (1-100)  </a:t>
            </a:r>
          </a:p>
          <a:p>
            <a:pPr lvl="1"/>
            <a:r>
              <a:rPr lang="en-US" dirty="0"/>
              <a:t>Shapes  </a:t>
            </a:r>
          </a:p>
          <a:p>
            <a:pPr lvl="1"/>
            <a:r>
              <a:rPr lang="en-US" dirty="0"/>
              <a:t>Words (school words)  </a:t>
            </a:r>
          </a:p>
          <a:p>
            <a:pPr lvl="1"/>
            <a:r>
              <a:rPr lang="en-US" dirty="0"/>
              <a:t>Math (add, subtract)  </a:t>
            </a:r>
          </a:p>
          <a:p>
            <a:r>
              <a:rPr lang="en-US" dirty="0"/>
              <a:t>SQLite database</a:t>
            </a:r>
          </a:p>
          <a:p>
            <a:r>
              <a:rPr lang="en-US" dirty="0"/>
              <a:t>Android and </a:t>
            </a:r>
            <a:r>
              <a:rPr lang="en-US" dirty="0" err="1"/>
              <a:t>iOS</a:t>
            </a:r>
            <a:endParaRPr lang="en-US" dirty="0"/>
          </a:p>
          <a:p>
            <a:r>
              <a:rPr lang="en-US" dirty="0"/>
              <a:t>Produces audio</a:t>
            </a:r>
          </a:p>
          <a:p>
            <a:r>
              <a:rPr lang="en-US" dirty="0"/>
              <a:t>Capture screen images</a:t>
            </a:r>
          </a:p>
          <a:p>
            <a:r>
              <a:rPr lang="en-US" dirty="0"/>
              <a:t>Validates images for correctness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4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Interactive educational app </a:t>
            </a:r>
          </a:p>
        </p:txBody>
      </p:sp>
    </p:spTree>
    <p:extLst>
      <p:ext uri="{BB962C8B-B14F-4D97-AF65-F5344CB8AC3E}">
        <p14:creationId xmlns:p14="http://schemas.microsoft.com/office/powerpoint/2010/main" val="373762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7583490" cy="2293916"/>
          </a:xfrm>
        </p:spPr>
        <p:txBody>
          <a:bodyPr>
            <a:normAutofit/>
          </a:bodyPr>
          <a:lstStyle/>
          <a:p>
            <a:r>
              <a:rPr lang="en-US" sz="1800" dirty="0"/>
              <a:t>We are creating a multi-platform mobile app which focuses on image recognition capabilities in an educational environment. Our app focuses both on text and drawn image recognition and being cross-platform for both </a:t>
            </a:r>
            <a:r>
              <a:rPr lang="en-US" sz="1800" dirty="0" err="1"/>
              <a:t>iOS</a:t>
            </a:r>
            <a:r>
              <a:rPr lang="en-US" sz="1800" dirty="0"/>
              <a:t> and Android. Our app's main feature is recognizing text and images from a drawn source. The app allows for users to go through exercises where they draw or write out a given word or shape and is then checked against our image recognition APIs to see if the user is correct.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6593" y="4476481"/>
            <a:ext cx="4727121" cy="179678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2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Top-3 Risk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Beginners to app development  </a:t>
            </a:r>
          </a:p>
          <a:p>
            <a:r>
              <a:rPr lang="en-US" dirty="0"/>
              <a:t>Short duration to develop the full vision of the application  </a:t>
            </a:r>
          </a:p>
          <a:p>
            <a:r>
              <a:rPr lang="en-US" dirty="0"/>
              <a:t>We want to use </a:t>
            </a:r>
            <a:r>
              <a:rPr lang="en-US" dirty="0" err="1"/>
              <a:t>openCVL</a:t>
            </a:r>
            <a:r>
              <a:rPr lang="en-US" dirty="0"/>
              <a:t> but we are not sure how well it will work cross-platforms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4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473" y="1600200"/>
            <a:ext cx="7682609" cy="4525963"/>
          </a:xfrm>
        </p:spPr>
        <p:txBody>
          <a:bodyPr/>
          <a:lstStyle/>
          <a:p>
            <a:r>
              <a:rPr lang="en-US" dirty="0" err="1"/>
              <a:t>PocketPhonics</a:t>
            </a:r>
            <a:endParaRPr lang="en-US" dirty="0"/>
          </a:p>
          <a:p>
            <a:pPr lvl="1"/>
            <a:r>
              <a:rPr lang="en-US" dirty="0"/>
              <a:t>Is a learning app, that encourages the child to explore the alphabet by tracing the image of the letter. They also have an option of choosing the letter after hearing the corresponding </a:t>
            </a:r>
            <a:r>
              <a:rPr lang="en-US" dirty="0" smtClean="0"/>
              <a:t>audio</a:t>
            </a:r>
            <a:endParaRPr lang="en-US" dirty="0"/>
          </a:p>
          <a:p>
            <a:r>
              <a:rPr lang="en-US" dirty="0"/>
              <a:t>Scribble Cards</a:t>
            </a:r>
          </a:p>
          <a:p>
            <a:pPr lvl="1"/>
            <a:r>
              <a:rPr lang="en-US" dirty="0"/>
              <a:t>Scribble Cards is similar to </a:t>
            </a:r>
            <a:r>
              <a:rPr lang="en-US" dirty="0" err="1"/>
              <a:t>PocketPhonics</a:t>
            </a:r>
            <a:r>
              <a:rPr lang="en-US" dirty="0"/>
              <a:t>, but also incorporates numbers, as well as, the alphabet. Scribble Cards, on the other hand, does not include an audio learning </a:t>
            </a:r>
            <a:r>
              <a:rPr lang="en-US" dirty="0" smtClean="0"/>
              <a:t>feature</a:t>
            </a:r>
            <a:endParaRPr lang="en-US" dirty="0"/>
          </a:p>
          <a:p>
            <a:r>
              <a:rPr lang="en-US" dirty="0"/>
              <a:t>Trace it, Try it</a:t>
            </a:r>
          </a:p>
          <a:p>
            <a:pPr lvl="1"/>
            <a:r>
              <a:rPr lang="en-US" dirty="0"/>
              <a:t>Is a handwriting app that teaches children to trace over pre-drawn alphabets, numbers (0-20), and simple three </a:t>
            </a:r>
            <a:r>
              <a:rPr lang="en-US"/>
              <a:t>letter </a:t>
            </a:r>
            <a:r>
              <a:rPr lang="en-US" smtClean="0"/>
              <a:t>words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1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pic>
        <p:nvPicPr>
          <p:cNvPr id="8" name="Content Placeholder 7" descr="edUUseCase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733" r="-24733"/>
          <a:stretch>
            <a:fillRect/>
          </a:stretch>
        </p:blipFill>
        <p:spPr>
          <a:xfrm>
            <a:off x="-141118" y="1454325"/>
            <a:ext cx="9084466" cy="5403675"/>
          </a:xfrm>
        </p:spPr>
      </p:pic>
    </p:spTree>
    <p:extLst>
      <p:ext uri="{BB962C8B-B14F-4D97-AF65-F5344CB8AC3E}">
        <p14:creationId xmlns:p14="http://schemas.microsoft.com/office/powerpoint/2010/main" val="331060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Layout</a:t>
            </a:r>
          </a:p>
        </p:txBody>
      </p:sp>
      <p:pic>
        <p:nvPicPr>
          <p:cNvPr id="5" name="Content Placeholder 4" descr="edU UI Layout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07" r="-27307"/>
          <a:stretch>
            <a:fillRect/>
          </a:stretch>
        </p:blipFill>
        <p:spPr>
          <a:xfrm>
            <a:off x="-447026" y="1111086"/>
            <a:ext cx="9364128" cy="5746914"/>
          </a:xfrm>
        </p:spPr>
      </p:pic>
    </p:spTree>
    <p:extLst>
      <p:ext uri="{BB962C8B-B14F-4D97-AF65-F5344CB8AC3E}">
        <p14:creationId xmlns:p14="http://schemas.microsoft.com/office/powerpoint/2010/main" val="1579069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edU</a:t>
            </a:r>
            <a:r>
              <a:rPr lang="en-US" dirty="0"/>
              <a:t> Software Development Plan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0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Iteration 1</a:t>
            </a:r>
          </a:p>
          <a:p>
            <a:pPr lvl="1"/>
            <a:r>
              <a:rPr lang="en-US" dirty="0"/>
              <a:t>Testing tools (single word test)</a:t>
            </a:r>
          </a:p>
          <a:p>
            <a:pPr lvl="2"/>
            <a:r>
              <a:rPr lang="en-US" dirty="0"/>
              <a:t>Able to draw images</a:t>
            </a:r>
          </a:p>
          <a:p>
            <a:pPr lvl="2"/>
            <a:r>
              <a:rPr lang="en-US" dirty="0"/>
              <a:t>Audio works</a:t>
            </a:r>
          </a:p>
          <a:p>
            <a:pPr lvl="2"/>
            <a:r>
              <a:rPr lang="en-US" dirty="0"/>
              <a:t>Successfully validate drawn words</a:t>
            </a:r>
          </a:p>
          <a:p>
            <a:r>
              <a:rPr lang="en-US" dirty="0"/>
              <a:t>Iteration 2</a:t>
            </a:r>
            <a:endParaRPr lang="en-US" sz="1600" dirty="0"/>
          </a:p>
          <a:p>
            <a:pPr lvl="1"/>
            <a:r>
              <a:rPr lang="en-US" dirty="0"/>
              <a:t>Create UI</a:t>
            </a:r>
            <a:endParaRPr lang="en-US" sz="1600" dirty="0"/>
          </a:p>
          <a:p>
            <a:pPr lvl="1"/>
            <a:r>
              <a:rPr lang="en-US" dirty="0"/>
              <a:t>Setup database</a:t>
            </a:r>
            <a:endParaRPr lang="en-US" sz="1600" dirty="0"/>
          </a:p>
          <a:p>
            <a:pPr lvl="2"/>
            <a:r>
              <a:rPr lang="en-US" dirty="0"/>
              <a:t>Populate database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Iteration 3</a:t>
            </a:r>
          </a:p>
          <a:p>
            <a:pPr lvl="1"/>
            <a:r>
              <a:rPr lang="en-US" dirty="0"/>
              <a:t>Create lessons based on data from database</a:t>
            </a:r>
          </a:p>
          <a:p>
            <a:pPr lvl="1"/>
            <a:r>
              <a:rPr lang="en-US" dirty="0"/>
              <a:t>Test 5 lessons in app</a:t>
            </a:r>
          </a:p>
          <a:p>
            <a:r>
              <a:rPr lang="en-US" dirty="0"/>
              <a:t>Final Deliverable</a:t>
            </a:r>
          </a:p>
          <a:p>
            <a:pPr lvl="1"/>
            <a:r>
              <a:rPr lang="en-US" dirty="0"/>
              <a:t>Final product</a:t>
            </a:r>
            <a:endParaRPr lang="en-US" sz="1600" dirty="0"/>
          </a:p>
          <a:p>
            <a:pPr lvl="1"/>
            <a:r>
              <a:rPr lang="en-US" dirty="0"/>
              <a:t>Future plans</a:t>
            </a:r>
            <a:endParaRPr lang="en-US" sz="1600" dirty="0"/>
          </a:p>
          <a:p>
            <a:pPr lvl="1"/>
            <a:r>
              <a:rPr lang="en-US" dirty="0"/>
              <a:t>Polish application</a:t>
            </a:r>
          </a:p>
        </p:txBody>
      </p:sp>
    </p:spTree>
    <p:extLst>
      <p:ext uri="{BB962C8B-B14F-4D97-AF65-F5344CB8AC3E}">
        <p14:creationId xmlns:p14="http://schemas.microsoft.com/office/powerpoint/2010/main" val="1962368655"/>
      </p:ext>
    </p:extLst>
  </p:cSld>
  <p:clrMapOvr>
    <a:masterClrMapping/>
  </p:clrMapOvr>
</p:sld>
</file>

<file path=ppt/theme/theme1.xml><?xml version="1.0" encoding="utf-8"?>
<a:theme xmlns:a="http://schemas.openxmlformats.org/drawingml/2006/main" name="Inspiration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Inspiration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spiration">
      <a:fillStyleLst>
        <a:solidFill>
          <a:schemeClr val="phClr"/>
        </a:solidFill>
        <a:gradFill rotWithShape="1">
          <a:gsLst>
            <a:gs pos="25000">
              <a:schemeClr val="phClr">
                <a:tint val="90000"/>
                <a:shade val="100000"/>
                <a:alpha val="90000"/>
                <a:satMod val="150000"/>
              </a:schemeClr>
            </a:gs>
            <a:gs pos="100000">
              <a:schemeClr val="phClr">
                <a:tint val="100000"/>
                <a:shade val="60000"/>
                <a:satMod val="13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0000"/>
                <a:shade val="100000"/>
                <a:alpha val="85000"/>
                <a:satMod val="150000"/>
              </a:schemeClr>
            </a:gs>
            <a:gs pos="33000">
              <a:schemeClr val="phClr">
                <a:tint val="90000"/>
                <a:shade val="100000"/>
                <a:alpha val="95000"/>
                <a:satMod val="130000"/>
              </a:schemeClr>
            </a:gs>
            <a:gs pos="67000">
              <a:schemeClr val="phClr">
                <a:shade val="70000"/>
                <a:satMod val="135000"/>
              </a:schemeClr>
            </a:gs>
            <a:gs pos="100000">
              <a:schemeClr val="phClr">
                <a:shade val="50000"/>
                <a:satMod val="135000"/>
              </a:schemeClr>
            </a:gs>
          </a:gsLst>
          <a:lin ang="13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thickThin" algn="ctr">
          <a:solidFill>
            <a:schemeClr val="phClr"/>
          </a:solidFill>
          <a:prstDash val="solid"/>
        </a:ln>
        <a:ln w="38100" cap="flat" cmpd="thinThick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woPt" dir="tl"/>
          </a:scene3d>
          <a:sp3d extrusionH="12700" prstMaterial="softEdge">
            <a:bevelT w="25400" h="50800"/>
          </a:sp3d>
        </a:effectStyle>
        <a:effectStyle>
          <a:effectLst>
            <a:innerShdw blurRad="50800" dist="25400" dir="2400000">
              <a:srgbClr val="808080">
                <a:alpha val="75000"/>
              </a:srgbClr>
            </a:innerShdw>
            <a:reflection blurRad="38100" stA="26000" endPos="35000" dist="12700" dir="5400000" fadeDir="48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Inspiration.thmx</Template>
  <TotalTime>63</TotalTime>
  <Words>384</Words>
  <Application>Microsoft Macintosh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Inspiration</vt:lpstr>
      <vt:lpstr>Inception Project  </vt:lpstr>
      <vt:lpstr>edU</vt:lpstr>
      <vt:lpstr>Project Vision</vt:lpstr>
      <vt:lpstr>Top-3 Risk List</vt:lpstr>
      <vt:lpstr>Competitors</vt:lpstr>
      <vt:lpstr>Use Case</vt:lpstr>
      <vt:lpstr>UI Layout</vt:lpstr>
      <vt:lpstr>edU Software Development Plan</vt:lpstr>
      <vt:lpstr>Iteration Plans</vt:lpstr>
      <vt:lpstr>Tools</vt:lpstr>
      <vt:lpstr>People</vt:lpstr>
      <vt:lpstr>Education</vt:lpstr>
      <vt:lpstr>Requirements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 Project  </dc:title>
  <dc:creator>Giannina</dc:creator>
  <cp:lastModifiedBy>Giannina</cp:lastModifiedBy>
  <cp:revision>17</cp:revision>
  <dcterms:created xsi:type="dcterms:W3CDTF">2018-09-09T01:06:29Z</dcterms:created>
  <dcterms:modified xsi:type="dcterms:W3CDTF">2018-09-10T05:16:51Z</dcterms:modified>
</cp:coreProperties>
</file>