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2" roundtripDataSignature="AMtx7mh6tVLwheyYISjHDwNxZucbAfau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Scrum-Agile and Waterfall Approaches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Zach Irvin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8/17/2024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Roles in a Scrum-Agile Team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Scrum Master: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Facilitates Agile processes, removes impediments, and coaches the team.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Product Owner: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Defines the product vision, manages the product backlog, and maximizes product value.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Development Team: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Self-organizing, cross-functional team responsible for delivering the product.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</p:txBody>
      </p:sp>
      <p:sp>
        <p:nvSpPr>
          <p:cNvPr id="92" name="Google Shape;92;p2"/>
          <p:cNvSpPr txBox="1"/>
          <p:nvPr/>
        </p:nvSpPr>
        <p:spPr>
          <a:xfrm>
            <a:off x="457200" y="5990575"/>
            <a:ext cx="82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Phases of the SDLC in Agile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Agile Phases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Initiation: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Define project vision, goals, and scope.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Planning: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Create product backlog, plan sprints.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Execution: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Develop product increments through sprints.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Monitoring &amp; Control: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Test, review, and gather feedback.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Closure: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Review sprint, release product, and close project.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</p:txBody>
      </p:sp>
      <p:sp>
        <p:nvSpPr>
          <p:cNvPr id="99" name="Google Shape;99;p3"/>
          <p:cNvSpPr txBox="1"/>
          <p:nvPr/>
        </p:nvSpPr>
        <p:spPr>
          <a:xfrm>
            <a:off x="457200" y="1371600"/>
            <a:ext cx="822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3826700"/>
            <a:ext cx="3429000" cy="303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Waterfall Development Approach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Sequential Phases: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Rigid progression through distinct stages (requirements, design, implementation, testing, deployment, maintenance).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Limited Flexibility: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Difficulty accommodating changes after phase completion.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Upfront Planning: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Relies on comprehensive requirements gathering at the project outset.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Contrast with Agile: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Agile offers greater adaptability to changes, while Waterfall is more structured and less responsive to evolving needs.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4"/>
          <p:cNvSpPr txBox="1"/>
          <p:nvPr/>
        </p:nvSpPr>
        <p:spPr>
          <a:xfrm>
            <a:off x="457200" y="1371600"/>
            <a:ext cx="822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Between Waterfall and Agile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00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Project Type: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Agile suits complex, evolving projects; Waterfall better for stable, well-defined projects.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Team Dynamics: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Agile thrives on collaboration, while Waterfall suits structured environments.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Customer Involvement: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Agile emphasizes continuous engagement, while Waterfall focuses on upfront requirements.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Course Experience: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Agile's adaptability and customer focus often yield better results.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5"/>
          <p:cNvSpPr txBox="1"/>
          <p:nvPr/>
        </p:nvSpPr>
        <p:spPr>
          <a:xfrm>
            <a:off x="457200" y="1371600"/>
            <a:ext cx="822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/>
              <a:t>Ahmad, M. O., Denning, T., &amp; Carvalho, A. R. (2021). Revisiting the waterfall model for modern software development projects. Journal of Software Engineering and Applications, 14(3), 72-81.</a:t>
            </a:r>
            <a:br>
              <a:rPr lang="en-US" sz="1800"/>
            </a:br>
            <a:br>
              <a:rPr lang="en-US" sz="1800"/>
            </a:br>
            <a:r>
              <a:rPr lang="en-US" sz="1800"/>
              <a:t>Balaji, S., &amp; Murugaiyan, M. S. (2020). Waterfall vs. V-Model vs. Agile: A comparative study on SDLC. International Journal of Information Technology and Computer Science, 4, 64-71.</a:t>
            </a:r>
            <a:br>
              <a:rPr lang="en-US" sz="1800"/>
            </a:br>
            <a:br>
              <a:rPr lang="en-US" sz="1800"/>
            </a:br>
            <a:r>
              <a:rPr lang="en-US" sz="1800"/>
              <a:t>Cohn, M. (2020). Succeeding with Agile: Software Development Using Scrum. Addison-Wesley.</a:t>
            </a:r>
            <a:br>
              <a:rPr lang="en-US" sz="1800"/>
            </a:br>
            <a:br>
              <a:rPr lang="en-US" sz="1800"/>
            </a:br>
            <a:r>
              <a:rPr lang="en-US" sz="1800"/>
              <a:t>Cockburn, A. (2021). Agile Software Development: The Cooperative Game (3rd ed.). Addison-Wesley.</a:t>
            </a:r>
            <a:br>
              <a:rPr lang="en-US" sz="1800"/>
            </a:br>
            <a:br>
              <a:rPr lang="en-US" sz="1800"/>
            </a:br>
            <a:r>
              <a:rPr lang="en-US" sz="1800"/>
              <a:t>Moe, N. B., Dingsoyr, T., &amp; Dyba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6"/>
          <p:cNvSpPr txBox="1"/>
          <p:nvPr/>
        </p:nvSpPr>
        <p:spPr>
          <a:xfrm>
            <a:off x="457200" y="1371600"/>
            <a:ext cx="822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