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8"/>
    <p:restoredTop sz="94674"/>
  </p:normalViewPr>
  <p:slideViewPr>
    <p:cSldViewPr snapToGrid="0" snapToObjects="1">
      <p:cViewPr>
        <p:scale>
          <a:sx n="14" d="100"/>
          <a:sy n="14" d="100"/>
        </p:scale>
        <p:origin x="2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387342"/>
            <a:ext cx="16459200" cy="114604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8206745"/>
            <a:ext cx="18928080" cy="1369313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22029425"/>
            <a:ext cx="18928080" cy="72008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3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8069582"/>
            <a:ext cx="9284017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12024360"/>
            <a:ext cx="928401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8069582"/>
            <a:ext cx="9329738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3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5385-F934-4948-A3AA-DB68C3919D5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2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F6B5DBB-760D-4A27-829A-8B4D61D81EBE}"/>
              </a:ext>
            </a:extLst>
          </p:cNvPr>
          <p:cNvSpPr/>
          <p:nvPr/>
        </p:nvSpPr>
        <p:spPr>
          <a:xfrm>
            <a:off x="16432667" y="27050797"/>
            <a:ext cx="1317909" cy="1465879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089906-70FD-4D60-B3E9-8F7CDB5EF185}"/>
              </a:ext>
            </a:extLst>
          </p:cNvPr>
          <p:cNvSpPr/>
          <p:nvPr/>
        </p:nvSpPr>
        <p:spPr>
          <a:xfrm>
            <a:off x="16432667" y="29300469"/>
            <a:ext cx="1317909" cy="1465879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C04BA98-DA64-49BF-A924-07E92366E961}"/>
              </a:ext>
            </a:extLst>
          </p:cNvPr>
          <p:cNvSpPr/>
          <p:nvPr/>
        </p:nvSpPr>
        <p:spPr>
          <a:xfrm>
            <a:off x="3618763" y="29300469"/>
            <a:ext cx="1317909" cy="1465879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EF7E93-1935-46AD-8681-57FD940AAE61}"/>
              </a:ext>
            </a:extLst>
          </p:cNvPr>
          <p:cNvSpPr/>
          <p:nvPr/>
        </p:nvSpPr>
        <p:spPr>
          <a:xfrm>
            <a:off x="3618763" y="27050798"/>
            <a:ext cx="1317909" cy="1465879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F4D9B3-0682-42CB-A179-15B71A876558}"/>
              </a:ext>
            </a:extLst>
          </p:cNvPr>
          <p:cNvSpPr/>
          <p:nvPr/>
        </p:nvSpPr>
        <p:spPr>
          <a:xfrm>
            <a:off x="311407" y="13884303"/>
            <a:ext cx="1317909" cy="1465879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D6DB84-982C-478C-9080-78609F57B028}"/>
              </a:ext>
            </a:extLst>
          </p:cNvPr>
          <p:cNvSpPr/>
          <p:nvPr/>
        </p:nvSpPr>
        <p:spPr>
          <a:xfrm>
            <a:off x="7477050" y="13884302"/>
            <a:ext cx="1317909" cy="1465879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E6983E-C65F-4FC7-BFDC-DAAD25A20231}"/>
              </a:ext>
            </a:extLst>
          </p:cNvPr>
          <p:cNvSpPr/>
          <p:nvPr/>
        </p:nvSpPr>
        <p:spPr>
          <a:xfrm>
            <a:off x="7477051" y="3291275"/>
            <a:ext cx="1317909" cy="1465879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86309B-77CA-4F74-9488-DF5AC3F45EAC}"/>
              </a:ext>
            </a:extLst>
          </p:cNvPr>
          <p:cNvSpPr/>
          <p:nvPr/>
        </p:nvSpPr>
        <p:spPr>
          <a:xfrm>
            <a:off x="311407" y="3291276"/>
            <a:ext cx="1317909" cy="1465879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86B3B-33E2-42F2-BAD6-4FF3FB04D113}"/>
              </a:ext>
            </a:extLst>
          </p:cNvPr>
          <p:cNvSpPr/>
          <p:nvPr/>
        </p:nvSpPr>
        <p:spPr>
          <a:xfrm>
            <a:off x="16746167" y="5166055"/>
            <a:ext cx="4498521" cy="3200400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DE30DB-787F-4272-A5EE-73AE4347A8B0}"/>
              </a:ext>
            </a:extLst>
          </p:cNvPr>
          <p:cNvSpPr/>
          <p:nvPr/>
        </p:nvSpPr>
        <p:spPr>
          <a:xfrm>
            <a:off x="13002829" y="5166055"/>
            <a:ext cx="2194560" cy="3200400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2091DC-6D05-4766-9E45-F5BB3C63F350}"/>
              </a:ext>
            </a:extLst>
          </p:cNvPr>
          <p:cNvSpPr/>
          <p:nvPr/>
        </p:nvSpPr>
        <p:spPr>
          <a:xfrm>
            <a:off x="9320223" y="5166055"/>
            <a:ext cx="2194560" cy="3200400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881" y="146209"/>
            <a:ext cx="14125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ITC Franklin Gothic Std Demi Condensed" charset="0"/>
                <a:ea typeface="ITC Franklin Gothic Std Demi Condensed" charset="0"/>
                <a:cs typeface="ITC Franklin Gothic Std Demi Condensed" charset="0"/>
              </a:rPr>
              <a:t>SCALING SOCIAL NETWORKS AND FINDING CORRELATION BETWEEN INFLUENZA &amp; WEATHER VARIABLES ALONGSIDE DATA AGGREGATION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7728" y="2621772"/>
            <a:ext cx="2893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ITC Franklin Gothic Std Book" charset="0"/>
                <a:ea typeface="ITC Franklin Gothic Std Book" charset="0"/>
                <a:cs typeface="ITC Franklin Gothic Std Book" charset="0"/>
              </a:rPr>
              <a:t>Zachery Taylor Morris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92652" y="2626146"/>
            <a:ext cx="3497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Mentor: Dr. </a:t>
            </a:r>
            <a:r>
              <a:rPr lang="en-US" sz="2100" dirty="0" err="1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Jiangzhuo</a:t>
            </a:r>
            <a:r>
              <a:rPr lang="en-US" sz="2100" dirty="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Chen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547" y="3396030"/>
            <a:ext cx="8261132" cy="11849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Franklin Gothic Book" panose="020B0503020102020204" pitchFamily="34" charset="0"/>
              </a:rPr>
              <a:t>Task 1: Write a program in C++ to scale a given social network</a:t>
            </a:r>
            <a:endParaRPr lang="en-US" sz="3200" b="1" dirty="0">
              <a:solidFill>
                <a:srgbClr val="20304B"/>
              </a:solidFill>
              <a:latin typeface="ITC Franklin Gothic Std Demi" charset="0"/>
              <a:ea typeface="ITC Franklin Gothic Std Demi" charset="0"/>
              <a:cs typeface="ITC Franklin Gothic Std Demi" charset="0"/>
            </a:endParaRPr>
          </a:p>
          <a:p>
            <a:r>
              <a:rPr lang="en-US" sz="2800" b="1" dirty="0">
                <a:solidFill>
                  <a:srgbClr val="20304B"/>
                </a:solidFill>
                <a:latin typeface="ITC Franklin Gothic Std Demi" charset="0"/>
                <a:ea typeface="ITC Franklin Gothic Std Demi" charset="0"/>
                <a:cs typeface="ITC Franklin Gothic Std Demi" charset="0"/>
              </a:rPr>
              <a:t>Assumptions/Background:</a:t>
            </a:r>
            <a:endParaRPr lang="en-US" sz="2200" b="1" dirty="0">
              <a:solidFill>
                <a:srgbClr val="20304B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That the network is given in an extended CSV format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That the file starts with a JSON string header, a CSV header, followed by rows of bidirectional edges.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That a node is represented by an ID number and an edge is represented by two ID numbers on the same row of the file but in adjacent columns.</a:t>
            </a:r>
          </a:p>
          <a:p>
            <a:pPr lvl="0"/>
            <a:r>
              <a:rPr lang="en-US" sz="2800" b="1" dirty="0">
                <a:solidFill>
                  <a:srgbClr val="20304B"/>
                </a:solidFill>
                <a:latin typeface="ITC Franklin Gothic Std Demi" charset="0"/>
                <a:ea typeface="ITC Franklin Gothic Std Demi" charset="0"/>
                <a:cs typeface="ITC Franklin Gothic Std Demi" charset="0"/>
              </a:rPr>
              <a:t>What the Program Does:</a:t>
            </a:r>
            <a:endParaRPr lang="en-US" sz="2200" b="1" dirty="0">
              <a:solidFill>
                <a:srgbClr val="20304B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Makes a network that is </a:t>
            </a:r>
            <a:r>
              <a:rPr lang="en-US" sz="2200" b="1" i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K 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(specified by the user) times larger, by making a large network consisting of </a:t>
            </a:r>
            <a:r>
              <a:rPr lang="en-US" sz="2200" b="1" i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K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copies of the given network, and rewiring </a:t>
            </a:r>
            <a:r>
              <a:rPr lang="en-US" sz="2200" b="1" i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f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fraction (specified by the user) of randomly so the copies can become connected.</a:t>
            </a:r>
          </a:p>
          <a:p>
            <a:pPr lvl="0"/>
            <a:r>
              <a:rPr lang="en-US" sz="2800" b="1" dirty="0">
                <a:solidFill>
                  <a:srgbClr val="20304B"/>
                </a:solidFill>
                <a:latin typeface="ITC Franklin Gothic Std Demi" charset="0"/>
                <a:ea typeface="ITC Franklin Gothic Std Demi" charset="0"/>
                <a:cs typeface="ITC Franklin Gothic Std Demi" charset="0"/>
              </a:rPr>
              <a:t>Algorithm/Steps:</a:t>
            </a:r>
            <a:endParaRPr lang="en-US" sz="2200" b="1" dirty="0">
              <a:solidFill>
                <a:srgbClr val="20304B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Using command line parameters, read network edges from a file and store the undirected edge representation in a “edge” object then store these edge objects in a vector. </a:t>
            </a: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“edge” contains both IDs (nodes) and their attributes.</a:t>
            </a: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Make original graph non-bidirectional.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Make </a:t>
            </a:r>
            <a:r>
              <a:rPr lang="en-US" sz="2200" b="1" i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K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copies and put them in a vector to form a large network.</a:t>
            </a: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Have a helper function which creates new IDs (nodes) based on the beginning and ending interval of original IDs.</a:t>
            </a: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Add original IDs to large vector.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Iteratively choose two edges randomly and swap IDs between them, effectively rewiring the edges between nodes.</a:t>
            </a: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Generate random numbers with an interval equal to amount of edges to use as indexes in large vector.</a:t>
            </a: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Take first two random numbers, get edges at these indexes, and swap the IDs.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Write the two header lines and both directions of each node to a file.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17DDE7-6D9D-9F44-B0C1-728D3C27F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763" y="31374874"/>
            <a:ext cx="6054793" cy="1203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9ECE81-17C4-4CD7-BC9A-7B1C90C8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103" y="5314222"/>
            <a:ext cx="1828800" cy="2904067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A88DD-6AB2-4E61-9F00-1D6E07499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5709" y="5314221"/>
            <a:ext cx="1828800" cy="29040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258920-79EE-4CF5-98D8-65B2C5D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2207" y="5314224"/>
            <a:ext cx="1828800" cy="29040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0E6F43-AFDE-40C9-9CD8-30AFA535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272" y="5314221"/>
            <a:ext cx="1828800" cy="290406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3AB71C9-FF4F-4739-BC85-8FFD74819AE9}"/>
              </a:ext>
            </a:extLst>
          </p:cNvPr>
          <p:cNvSpPr/>
          <p:nvPr/>
        </p:nvSpPr>
        <p:spPr>
          <a:xfrm>
            <a:off x="16137527" y="10071213"/>
            <a:ext cx="5212080" cy="3469821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65ADC6-40E0-4D86-8D59-C7A0C8A63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6127" y="10257554"/>
            <a:ext cx="4754880" cy="309714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E4ADD3-B2A5-4CC2-9EAD-8AFEE79FA343}"/>
              </a:ext>
            </a:extLst>
          </p:cNvPr>
          <p:cNvSpPr/>
          <p:nvPr/>
        </p:nvSpPr>
        <p:spPr>
          <a:xfrm>
            <a:off x="11654888" y="6458142"/>
            <a:ext cx="1530821" cy="616226"/>
          </a:xfrm>
          <a:prstGeom prst="rightArrow">
            <a:avLst/>
          </a:prstGeom>
          <a:solidFill>
            <a:srgbClr val="20304B"/>
          </a:solidFill>
          <a:ln>
            <a:solidFill>
              <a:srgbClr val="20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4CEAE3E-01DB-4A14-947B-5EAA4101471C}"/>
              </a:ext>
            </a:extLst>
          </p:cNvPr>
          <p:cNvSpPr/>
          <p:nvPr/>
        </p:nvSpPr>
        <p:spPr>
          <a:xfrm>
            <a:off x="15368679" y="6458142"/>
            <a:ext cx="1517593" cy="616226"/>
          </a:xfrm>
          <a:prstGeom prst="rightArrow">
            <a:avLst/>
          </a:prstGeom>
          <a:solidFill>
            <a:srgbClr val="20304B"/>
          </a:solidFill>
          <a:ln>
            <a:solidFill>
              <a:srgbClr val="20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F38BACA-68E8-4F4D-905C-8F535BA3B1A5}"/>
              </a:ext>
            </a:extLst>
          </p:cNvPr>
          <p:cNvSpPr/>
          <p:nvPr/>
        </p:nvSpPr>
        <p:spPr>
          <a:xfrm>
            <a:off x="14708956" y="11498010"/>
            <a:ext cx="1657171" cy="616226"/>
          </a:xfrm>
          <a:prstGeom prst="rightArrow">
            <a:avLst/>
          </a:prstGeom>
          <a:solidFill>
            <a:srgbClr val="20304B"/>
          </a:solidFill>
          <a:ln>
            <a:solidFill>
              <a:srgbClr val="20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6FF0D5-77EF-4F16-8AFD-C77DA40B78B6}"/>
              </a:ext>
            </a:extLst>
          </p:cNvPr>
          <p:cNvSpPr/>
          <p:nvPr/>
        </p:nvSpPr>
        <p:spPr>
          <a:xfrm>
            <a:off x="11536184" y="7132070"/>
            <a:ext cx="1206196" cy="2063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379350A-0261-43A8-9744-6BAE4C3144E9}"/>
              </a:ext>
            </a:extLst>
          </p:cNvPr>
          <p:cNvSpPr/>
          <p:nvPr/>
        </p:nvSpPr>
        <p:spPr>
          <a:xfrm rot="10800000">
            <a:off x="11998178" y="8414273"/>
            <a:ext cx="7213457" cy="1292778"/>
          </a:xfrm>
          <a:prstGeom prst="bentArrow">
            <a:avLst/>
          </a:prstGeom>
          <a:solidFill>
            <a:srgbClr val="20304B"/>
          </a:solidFill>
          <a:ln>
            <a:solidFill>
              <a:srgbClr val="20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B6422E-D9E8-44FE-9BEA-AECF1307482E}"/>
              </a:ext>
            </a:extLst>
          </p:cNvPr>
          <p:cNvSpPr/>
          <p:nvPr/>
        </p:nvSpPr>
        <p:spPr>
          <a:xfrm>
            <a:off x="11880543" y="9060662"/>
            <a:ext cx="803438" cy="646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0D1019F3-29F9-451E-9FC4-C3B70D6F6D21}"/>
              </a:ext>
            </a:extLst>
          </p:cNvPr>
          <p:cNvSpPr/>
          <p:nvPr/>
        </p:nvSpPr>
        <p:spPr>
          <a:xfrm rot="5400000" flipV="1">
            <a:off x="10656930" y="9956142"/>
            <a:ext cx="2761323" cy="1292779"/>
          </a:xfrm>
          <a:prstGeom prst="bentArrow">
            <a:avLst/>
          </a:prstGeom>
          <a:solidFill>
            <a:srgbClr val="20304B"/>
          </a:solidFill>
          <a:ln>
            <a:solidFill>
              <a:srgbClr val="20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79242A-7291-4DC4-97F4-C059A2E400C4}"/>
              </a:ext>
            </a:extLst>
          </p:cNvPr>
          <p:cNvSpPr/>
          <p:nvPr/>
        </p:nvSpPr>
        <p:spPr>
          <a:xfrm>
            <a:off x="9274503" y="10017164"/>
            <a:ext cx="5212080" cy="3469821"/>
          </a:xfrm>
          <a:prstGeom prst="rect">
            <a:avLst/>
          </a:prstGeom>
          <a:solidFill>
            <a:srgbClr val="E67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ED92A9-BFBB-4E2C-8072-890CD7B9E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103" y="10203505"/>
            <a:ext cx="4754880" cy="3097141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53EB81AC-01FB-49D2-A7E9-C5BF22ED8829}"/>
              </a:ext>
            </a:extLst>
          </p:cNvPr>
          <p:cNvSpPr/>
          <p:nvPr/>
        </p:nvSpPr>
        <p:spPr>
          <a:xfrm rot="5400000">
            <a:off x="11339394" y="9485221"/>
            <a:ext cx="750696" cy="645698"/>
          </a:xfrm>
          <a:prstGeom prst="rightArrow">
            <a:avLst/>
          </a:prstGeom>
          <a:solidFill>
            <a:srgbClr val="20304B"/>
          </a:solidFill>
          <a:ln>
            <a:solidFill>
              <a:srgbClr val="20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D8EDF57-25E4-4116-8B63-760BA2553302}"/>
              </a:ext>
            </a:extLst>
          </p:cNvPr>
          <p:cNvSpPr/>
          <p:nvPr/>
        </p:nvSpPr>
        <p:spPr>
          <a:xfrm>
            <a:off x="11326200" y="9346571"/>
            <a:ext cx="335376" cy="418503"/>
          </a:xfrm>
          <a:custGeom>
            <a:avLst/>
            <a:gdLst>
              <a:gd name="connsiteX0" fmla="*/ 335376 w 335376"/>
              <a:gd name="connsiteY0" fmla="*/ 80261 h 418503"/>
              <a:gd name="connsiteX1" fmla="*/ 260848 w 335376"/>
              <a:gd name="connsiteY1" fmla="*/ 212118 h 418503"/>
              <a:gd name="connsiteX2" fmla="*/ 223584 w 335376"/>
              <a:gd name="connsiteY2" fmla="*/ 335375 h 418503"/>
              <a:gd name="connsiteX3" fmla="*/ 217851 w 335376"/>
              <a:gd name="connsiteY3" fmla="*/ 418503 h 418503"/>
              <a:gd name="connsiteX4" fmla="*/ 0 w 335376"/>
              <a:gd name="connsiteY4" fmla="*/ 91726 h 418503"/>
              <a:gd name="connsiteX5" fmla="*/ 214984 w 335376"/>
              <a:gd name="connsiteY5" fmla="*/ 0 h 418503"/>
              <a:gd name="connsiteX6" fmla="*/ 335376 w 335376"/>
              <a:gd name="connsiteY6" fmla="*/ 80261 h 41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376" h="418503">
                <a:moveTo>
                  <a:pt x="335376" y="80261"/>
                </a:moveTo>
                <a:lnTo>
                  <a:pt x="260848" y="212118"/>
                </a:lnTo>
                <a:lnTo>
                  <a:pt x="223584" y="335375"/>
                </a:lnTo>
                <a:lnTo>
                  <a:pt x="217851" y="418503"/>
                </a:lnTo>
                <a:lnTo>
                  <a:pt x="0" y="91726"/>
                </a:lnTo>
                <a:lnTo>
                  <a:pt x="214984" y="0"/>
                </a:lnTo>
                <a:lnTo>
                  <a:pt x="335376" y="8026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27CE88-61DB-40CD-BB3E-A4A1F446FA3E}"/>
              </a:ext>
            </a:extLst>
          </p:cNvPr>
          <p:cNvSpPr txBox="1"/>
          <p:nvPr/>
        </p:nvSpPr>
        <p:spPr>
          <a:xfrm>
            <a:off x="12229464" y="13797097"/>
            <a:ext cx="593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Bodoni Std Poster" charset="0"/>
                <a:ea typeface="Bodoni Std Poster" charset="0"/>
                <a:cs typeface="Bodoni Std Poster" charset="0"/>
              </a:rPr>
              <a:t>Figure 1: Depicts the transformation of the graph social network in “Task 1”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E1AA9B-D8D0-4616-802C-25225C9ED117}"/>
              </a:ext>
            </a:extLst>
          </p:cNvPr>
          <p:cNvSpPr/>
          <p:nvPr/>
        </p:nvSpPr>
        <p:spPr>
          <a:xfrm>
            <a:off x="759333" y="15850280"/>
            <a:ext cx="1317909" cy="1465879"/>
          </a:xfrm>
          <a:prstGeom prst="rect">
            <a:avLst/>
          </a:prstGeom>
          <a:solidFill>
            <a:srgbClr val="203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F29BDE-1732-45AA-971C-8975421AA2C6}"/>
              </a:ext>
            </a:extLst>
          </p:cNvPr>
          <p:cNvSpPr/>
          <p:nvPr/>
        </p:nvSpPr>
        <p:spPr>
          <a:xfrm>
            <a:off x="759332" y="21888214"/>
            <a:ext cx="1317909" cy="1465879"/>
          </a:xfrm>
          <a:prstGeom prst="rect">
            <a:avLst/>
          </a:prstGeom>
          <a:solidFill>
            <a:srgbClr val="203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25854C-D37D-46B8-9F46-40508271CB5D}"/>
              </a:ext>
            </a:extLst>
          </p:cNvPr>
          <p:cNvSpPr/>
          <p:nvPr/>
        </p:nvSpPr>
        <p:spPr>
          <a:xfrm>
            <a:off x="19873297" y="15850279"/>
            <a:ext cx="1317909" cy="1465879"/>
          </a:xfrm>
          <a:prstGeom prst="rect">
            <a:avLst/>
          </a:prstGeom>
          <a:solidFill>
            <a:srgbClr val="203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C9B6EF-71D6-4CCF-8630-4DA08CBDC214}"/>
              </a:ext>
            </a:extLst>
          </p:cNvPr>
          <p:cNvSpPr/>
          <p:nvPr/>
        </p:nvSpPr>
        <p:spPr>
          <a:xfrm>
            <a:off x="19873298" y="21888214"/>
            <a:ext cx="1317909" cy="1465879"/>
          </a:xfrm>
          <a:prstGeom prst="rect">
            <a:avLst/>
          </a:prstGeom>
          <a:solidFill>
            <a:srgbClr val="203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8FF9F3-7586-4740-AC36-3DB364B11A2A}"/>
              </a:ext>
            </a:extLst>
          </p:cNvPr>
          <p:cNvSpPr txBox="1"/>
          <p:nvPr/>
        </p:nvSpPr>
        <p:spPr>
          <a:xfrm>
            <a:off x="860412" y="15955034"/>
            <a:ext cx="20224775" cy="7294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Franklin Gothic Book" panose="020B0503020102020204" pitchFamily="34" charset="0"/>
              </a:rPr>
              <a:t>Task 2: Write a program in Python using Pandas that extracts and aggregates climate data</a:t>
            </a:r>
          </a:p>
          <a:p>
            <a:r>
              <a:rPr lang="en-US" sz="2800" b="1" dirty="0">
                <a:solidFill>
                  <a:srgbClr val="20304B"/>
                </a:solidFill>
                <a:latin typeface="ITC Franklin Gothic Std Demi" charset="0"/>
                <a:ea typeface="ITC Franklin Gothic Std Demi" charset="0"/>
                <a:cs typeface="ITC Franklin Gothic Std Demi" charset="0"/>
              </a:rPr>
              <a:t>Assumptions/Background:</a:t>
            </a:r>
            <a:endParaRPr lang="en-US" sz="2200" b="1" dirty="0">
              <a:solidFill>
                <a:srgbClr val="20304B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FIPS code is a code that represents locations in the US. A state has a two-digit code. A county as a five-digit code where the first two digits represent the FIPS code of the state where the county belongs.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Data in </a:t>
            </a:r>
            <a:r>
              <a:rPr lang="en-US" sz="2200" b="1" u="sng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yyyy.csv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is daily and by location. This file also has eight columns </a:t>
            </a:r>
            <a:r>
              <a:rPr lang="en-US" sz="2200" b="1" dirty="0" err="1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location_id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, date, variable, value, MFLAG, QFLAG, SFLAG, and </a:t>
            </a:r>
            <a:r>
              <a:rPr lang="en-US" sz="2200" b="1" dirty="0" err="1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observation_time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. We ignore the last four columns.</a:t>
            </a:r>
          </a:p>
          <a:p>
            <a:pPr lvl="0"/>
            <a:r>
              <a:rPr lang="en-US" sz="2800" b="1" dirty="0">
                <a:solidFill>
                  <a:srgbClr val="20304B"/>
                </a:solidFill>
                <a:latin typeface="ITC Franklin Gothic Std Demi" charset="0"/>
                <a:ea typeface="ITC Franklin Gothic Std Demi" charset="0"/>
                <a:cs typeface="ITC Franklin Gothic Std Demi" charset="0"/>
              </a:rPr>
              <a:t>What the Program Does:</a:t>
            </a:r>
            <a:endParaRPr lang="en-US" sz="2200" b="1" dirty="0">
              <a:solidFill>
                <a:srgbClr val="20304B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Extracts data of a specified climatic variable for US counties and states while aggerating the data to spatial and/or temporal resolution (specified by the user).</a:t>
            </a:r>
          </a:p>
          <a:p>
            <a:pPr lvl="0"/>
            <a:r>
              <a:rPr lang="en-US" sz="2800" b="1" dirty="0">
                <a:solidFill>
                  <a:srgbClr val="20304B"/>
                </a:solidFill>
                <a:latin typeface="ITC Franklin Gothic Std Demi" charset="0"/>
                <a:ea typeface="ITC Franklin Gothic Std Demi" charset="0"/>
                <a:cs typeface="ITC Franklin Gothic Std Demi" charset="0"/>
              </a:rPr>
              <a:t>Algorithm/Steps:</a:t>
            </a:r>
            <a:endParaRPr lang="en-US" sz="2200" b="1" dirty="0">
              <a:solidFill>
                <a:srgbClr val="20304B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Implement command line parameters.</a:t>
            </a: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2200" b="1" i="1" dirty="0" err="1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raw_data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: one-year daily observation data file, </a:t>
            </a:r>
            <a:r>
              <a:rPr lang="en-US" sz="2200" b="1" u="sng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yyyy.csv</a:t>
            </a: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2200" b="1" i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variable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: climatic variable, </a:t>
            </a:r>
            <a:r>
              <a:rPr lang="en-US" sz="2200" b="1" u="sng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PRCP|TMAX|TMIN|TOBS</a:t>
            </a: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2200" b="1" i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locations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: mapping from location ID to state or county FIPS code, </a:t>
            </a:r>
            <a:r>
              <a:rPr lang="en-US" sz="2200" b="1" u="sng" dirty="0" err="1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county_fips.csv|state_fips.csv</a:t>
            </a:r>
            <a:endParaRPr lang="en-US" sz="2200" b="1" u="sng" dirty="0">
              <a:solidFill>
                <a:srgbClr val="20304B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spa</a:t>
            </a:r>
            <a:r>
              <a:rPr lang="en-US" sz="2200" b="1" i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tial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: spatial resolution of output data, </a:t>
            </a:r>
            <a:r>
              <a:rPr lang="en-US" sz="2200" b="1" u="sng" dirty="0" err="1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state|county</a:t>
            </a:r>
            <a:endParaRPr lang="en-US" sz="2200" b="1" u="sng" dirty="0">
              <a:solidFill>
                <a:srgbClr val="20304B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2200" b="1" i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temporal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: temporal resolution of output data, </a:t>
            </a:r>
            <a:r>
              <a:rPr lang="en-US" sz="2200" b="1" u="sng" dirty="0" err="1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daily|weekly</a:t>
            </a:r>
            <a:endParaRPr lang="en-US" sz="2200" b="1" u="sng" dirty="0">
              <a:solidFill>
                <a:srgbClr val="20304B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1773936" lvl="1" indent="-457200">
              <a:buFont typeface="+mj-lt"/>
              <a:buAutoNum type="alphaLcParenR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2200" b="1" i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output</a:t>
            </a: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: the output file, </a:t>
            </a:r>
            <a:r>
              <a:rPr lang="en-US" sz="2200" b="1" u="sng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output_data.csv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To aggerate the weather data to state or county resolution, the average of the climatic values are taken over all the locations in the state or county.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To aggregate the weather data to weekly resolution, we take the average of the climatic values over all days from Sunday to Saturday and label a week with its Wednesday date.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Output the aggerated data based on the inputted command line parameters in a csv file format. There are four columns: date, area, variable, and value.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6EE3E5-05B6-40EA-9858-BB020EBA458B}"/>
              </a:ext>
            </a:extLst>
          </p:cNvPr>
          <p:cNvSpPr txBox="1"/>
          <p:nvPr/>
        </p:nvSpPr>
        <p:spPr>
          <a:xfrm>
            <a:off x="3686110" y="27123469"/>
            <a:ext cx="13986603" cy="3570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Franklin Gothic Book" panose="020B0503020102020204" pitchFamily="34" charset="0"/>
              </a:rPr>
              <a:t>Task 3: Visualize how influenza indicator variable varies with climatic variable </a:t>
            </a:r>
            <a:endParaRPr lang="en-US" sz="3200" b="1" dirty="0">
              <a:solidFill>
                <a:srgbClr val="20304B"/>
              </a:solidFill>
              <a:latin typeface="Franklin Gothic Book" panose="020B0503020102020204" pitchFamily="34" charset="0"/>
              <a:ea typeface="ITC Franklin Gothic Std Demi" charset="0"/>
              <a:cs typeface="ITC Franklin Gothic Std Demi" charset="0"/>
            </a:endParaRPr>
          </a:p>
          <a:p>
            <a:r>
              <a:rPr lang="en-US" sz="2800" b="1" dirty="0">
                <a:solidFill>
                  <a:srgbClr val="20304B"/>
                </a:solidFill>
                <a:latin typeface="Franklin Gothic Book" panose="020B0503020102020204" pitchFamily="34" charset="0"/>
                <a:ea typeface="ITC Franklin Gothic Std Demi" charset="0"/>
                <a:cs typeface="ITC Franklin Gothic Std Demi" charset="0"/>
              </a:rPr>
              <a:t>Influenza Indicator Variable with PRCP: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0304B"/>
                </a:solidFill>
                <a:latin typeface="Franklin Gothic Book" charset="0"/>
                <a:ea typeface="ITC Franklin Gothic Std Demi" charset="0"/>
                <a:cs typeface="ITC Franklin Gothic Std Demi" charset="0"/>
              </a:rPr>
              <a:t>At peaks of the influenza activity level, the precipitation also peaks.</a:t>
            </a:r>
            <a:endParaRPr lang="en-US" sz="2200" b="1" dirty="0">
              <a:solidFill>
                <a:srgbClr val="20304B"/>
              </a:solidFill>
              <a:latin typeface="Franklin Gothic Book" panose="020B0503020102020204" pitchFamily="34" charset="0"/>
              <a:ea typeface="ITC Franklin Gothic Std Demi" charset="0"/>
              <a:cs typeface="ITC Franklin Gothic Std Demi" charset="0"/>
            </a:endParaRPr>
          </a:p>
          <a:p>
            <a:r>
              <a:rPr lang="en-US" sz="2800" b="1" dirty="0">
                <a:solidFill>
                  <a:srgbClr val="20304B"/>
                </a:solidFill>
                <a:latin typeface="Franklin Gothic Book" panose="020B0503020102020204" pitchFamily="34" charset="0"/>
                <a:ea typeface="ITC Franklin Gothic Std Demi" charset="0"/>
                <a:cs typeface="ITC Franklin Gothic Std Demi" charset="0"/>
              </a:rPr>
              <a:t>Influenza Indicator Variable with TMAX: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0304B"/>
                </a:solidFill>
                <a:latin typeface="Franklin Gothic Book" panose="020B0503020102020204" pitchFamily="34" charset="0"/>
                <a:ea typeface="ITC Franklin Gothic Std Demi" charset="0"/>
                <a:cs typeface="ITC Franklin Gothic Std Demi" charset="0"/>
              </a:rPr>
              <a:t>At peaks of the influenza activity level, the temperature max is lower than expected, it is otherwise mostly consistent.</a:t>
            </a:r>
          </a:p>
          <a:p>
            <a:r>
              <a:rPr lang="en-US" sz="2800" b="1" dirty="0">
                <a:solidFill>
                  <a:srgbClr val="20304B"/>
                </a:solidFill>
                <a:latin typeface="Franklin Gothic Book" panose="020B0503020102020204" pitchFamily="34" charset="0"/>
                <a:ea typeface="ITC Franklin Gothic Std Demi" charset="0"/>
                <a:cs typeface="ITC Franklin Gothic Std Demi" charset="0"/>
              </a:rPr>
              <a:t>Influenza Indicator Variable with TMIN: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0304B"/>
                </a:solidFill>
                <a:latin typeface="Franklin Gothic Book" panose="020B0503020102020204" pitchFamily="34" charset="0"/>
                <a:ea typeface="ITC Franklin Gothic Std Demi" charset="0"/>
                <a:cs typeface="ITC Franklin Gothic Std Demi" charset="0"/>
              </a:rPr>
              <a:t>At peaks of the influenza activity level, the temperature minimum is also at its peak.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20304B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22422AC-591F-4AB9-899D-34D88DD592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865"/>
          <a:stretch/>
        </p:blipFill>
        <p:spPr>
          <a:xfrm>
            <a:off x="2692522" y="23265239"/>
            <a:ext cx="4784529" cy="37719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5318EB0-397C-4A42-9E25-3ACA0C3741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4811" y="23265239"/>
            <a:ext cx="5029200" cy="37719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EAC8978-4B29-4C66-91C0-7833E40BA3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94397" y="23264118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9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755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Bodoni Std Poster</vt:lpstr>
      <vt:lpstr>Calibri</vt:lpstr>
      <vt:lpstr>Calibri Light</vt:lpstr>
      <vt:lpstr>Franklin Gothic Book</vt:lpstr>
      <vt:lpstr>ITC Franklin Gothic Std Book</vt:lpstr>
      <vt:lpstr>ITC Franklin Gothic Std Demi</vt:lpstr>
      <vt:lpstr>ITC Franklin Gothic Std Demi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Zachery Morris</cp:lastModifiedBy>
  <cp:revision>50</cp:revision>
  <dcterms:created xsi:type="dcterms:W3CDTF">2019-03-02T18:45:30Z</dcterms:created>
  <dcterms:modified xsi:type="dcterms:W3CDTF">2019-07-24T18:29:21Z</dcterms:modified>
</cp:coreProperties>
</file>