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1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3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3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ww.toronto.ca/city-government/data-research-maps/open-data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87E8-EBC9-1C4A-A741-B3C4CF662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8555-8F6A-2441-9818-D8045295C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4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B8F7-D243-6941-A277-FD5A7AB6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2AD1-3B60-4941-A1BB-F25DA7F3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project is done to compare Foursquare data within Toronto and demographic data on Toronto neighborhoods to see if Foursquare data can be a good predictor of any demographic data (and vice versa). </a:t>
            </a:r>
          </a:p>
          <a:p>
            <a:r>
              <a:rPr lang="en-US" sz="2200" dirty="0"/>
              <a:t>This will help citizens and governments use data to understand neighborhoods when data is not already sufficiently available. For instance, can the proportion of check-ins of a particular age group for trending restaurants in a particular neighborhood predict the age range of residents in that neighborhood.</a:t>
            </a:r>
          </a:p>
        </p:txBody>
      </p:sp>
    </p:spTree>
    <p:extLst>
      <p:ext uri="{BB962C8B-B14F-4D97-AF65-F5344CB8AC3E}">
        <p14:creationId xmlns:p14="http://schemas.microsoft.com/office/powerpoint/2010/main" val="54350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DE1D-598C-5D45-A3C0-A1087F08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84A4-B651-4C48-9C64-DCC019E1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Open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A0D0D-997D-C541-8136-29C25FEE3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https://www.toronto.ca/city-government/data-research-maps/open-data/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9CF66-6D09-E348-9734-429B9CA26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A2A281-8F67-1441-986C-29727CCD83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https://developer.foursquare.com/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0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65B7-E7F2-D64B-B3E7-EE980245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Foursquare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C0512-B9DF-5A4F-B275-07066505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33" y="1788714"/>
            <a:ext cx="2638955" cy="576262"/>
          </a:xfrm>
        </p:spPr>
        <p:txBody>
          <a:bodyPr/>
          <a:lstStyle/>
          <a:p>
            <a:r>
              <a:rPr lang="en-US" sz="1800" dirty="0"/>
              <a:t>Predicting Venue Likes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A1AC5-E0EF-7B46-A692-A8BC22AE2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3" y="2404015"/>
            <a:ext cx="2638955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</a:t>
            </a:r>
          </a:p>
          <a:p>
            <a:r>
              <a:rPr lang="en-US" dirty="0"/>
              <a:t>population density</a:t>
            </a:r>
          </a:p>
          <a:p>
            <a:r>
              <a:rPr lang="en-US" dirty="0"/>
              <a:t>postsecondary degree, and</a:t>
            </a:r>
          </a:p>
          <a:p>
            <a:r>
              <a:rPr lang="en-US" dirty="0"/>
              <a:t>unemployment rates </a:t>
            </a:r>
          </a:p>
          <a:p>
            <a:pPr marL="0" indent="0">
              <a:buNone/>
            </a:pPr>
            <a:r>
              <a:rPr lang="en-US" dirty="0"/>
              <a:t>were the best predictors for venue likes.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AB8881-46FD-C44E-BB98-A6C05319A46F}"/>
              </a:ext>
            </a:extLst>
          </p:cNvPr>
          <p:cNvSpPr txBox="1">
            <a:spLocks/>
          </p:cNvSpPr>
          <p:nvPr/>
        </p:nvSpPr>
        <p:spPr>
          <a:xfrm>
            <a:off x="3457044" y="1618972"/>
            <a:ext cx="26389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Predicting Venue Price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418A097-E374-4249-9E19-C085251E38F9}"/>
              </a:ext>
            </a:extLst>
          </p:cNvPr>
          <p:cNvSpPr txBox="1">
            <a:spLocks/>
          </p:cNvSpPr>
          <p:nvPr/>
        </p:nvSpPr>
        <p:spPr>
          <a:xfrm>
            <a:off x="3457045" y="2269791"/>
            <a:ext cx="2638955" cy="330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Price was difficult to predict with the available demographic data. However, we found that </a:t>
            </a:r>
          </a:p>
          <a:p>
            <a:r>
              <a:rPr lang="en-US" dirty="0"/>
              <a:t>average household size and </a:t>
            </a:r>
          </a:p>
          <a:p>
            <a:r>
              <a:rPr lang="en-US" dirty="0"/>
              <a:t>unemployment rate</a:t>
            </a:r>
          </a:p>
          <a:p>
            <a:pPr marL="0" indent="0">
              <a:buNone/>
            </a:pPr>
            <a:r>
              <a:rPr lang="en-US" dirty="0"/>
              <a:t>Account for a third of the variability in price.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7BA57ED-7BE2-8B40-85D4-257079D496B4}"/>
              </a:ext>
            </a:extLst>
          </p:cNvPr>
          <p:cNvSpPr txBox="1">
            <a:spLocks/>
          </p:cNvSpPr>
          <p:nvPr/>
        </p:nvSpPr>
        <p:spPr>
          <a:xfrm>
            <a:off x="6238347" y="1500583"/>
            <a:ext cx="263895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Predicting Venue Rating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E1832B9-F1AE-5F44-90C1-0BC5C35613EB}"/>
              </a:ext>
            </a:extLst>
          </p:cNvPr>
          <p:cNvSpPr txBox="1">
            <a:spLocks/>
          </p:cNvSpPr>
          <p:nvPr/>
        </p:nvSpPr>
        <p:spPr>
          <a:xfrm>
            <a:off x="6238347" y="2076845"/>
            <a:ext cx="2638955" cy="3304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We found that </a:t>
            </a:r>
          </a:p>
          <a:p>
            <a:r>
              <a:rPr lang="en-US" sz="1200" dirty="0"/>
              <a:t>percent of working age adults</a:t>
            </a:r>
          </a:p>
          <a:p>
            <a:pPr marL="0" indent="0">
              <a:buNone/>
            </a:pPr>
            <a:r>
              <a:rPr lang="en-US" sz="1200" dirty="0"/>
              <a:t>accounts for half of the variability of rating and that the higher percentage, the higher the rating will be. </a:t>
            </a:r>
          </a:p>
          <a:p>
            <a:pPr marL="0" indent="0">
              <a:buNone/>
            </a:pPr>
            <a:r>
              <a:rPr lang="en-US" sz="1200" dirty="0"/>
              <a:t>The highest R-squared value we found, however, was for a model looking at </a:t>
            </a:r>
          </a:p>
          <a:p>
            <a:r>
              <a:rPr lang="en-US" sz="1200" dirty="0"/>
              <a:t>unemployment rate, </a:t>
            </a:r>
          </a:p>
          <a:p>
            <a:r>
              <a:rPr lang="en-US" sz="1200" dirty="0"/>
              <a:t>percent living alone, </a:t>
            </a:r>
          </a:p>
          <a:p>
            <a:r>
              <a:rPr lang="en-US" sz="1200" dirty="0"/>
              <a:t>percentage of pre-retirement individuals, and </a:t>
            </a:r>
          </a:p>
          <a:p>
            <a:r>
              <a:rPr lang="en-US" sz="1200" dirty="0"/>
              <a:t>percentage of people living alone. </a:t>
            </a:r>
          </a:p>
        </p:txBody>
      </p:sp>
    </p:spTree>
    <p:extLst>
      <p:ext uri="{BB962C8B-B14F-4D97-AF65-F5344CB8AC3E}">
        <p14:creationId xmlns:p14="http://schemas.microsoft.com/office/powerpoint/2010/main" val="18908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83F7-9D05-B243-A0A0-AB6279F6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74" y="183299"/>
            <a:ext cx="3200400" cy="2286000"/>
          </a:xfrm>
        </p:spPr>
        <p:txBody>
          <a:bodyPr/>
          <a:lstStyle/>
          <a:p>
            <a:r>
              <a:rPr lang="en-US" dirty="0"/>
              <a:t>Predicting Demographic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B303-1115-8D40-81F4-D5EA9076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 higher average number of </a:t>
            </a:r>
            <a:r>
              <a:rPr lang="en-US" b="1" u="sng" dirty="0"/>
              <a:t>likes</a:t>
            </a:r>
            <a:r>
              <a:rPr lang="en-US" b="1" dirty="0"/>
              <a:t> for venues in a particular neighborhood indicates,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greater population density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higher percent of working age people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higher percent of people living alone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lower average household size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lower percent of people who have not completed at least a bachelor's degree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higher percent of people who have completed at least a bachelor's degree </a:t>
            </a:r>
          </a:p>
          <a:p>
            <a:pPr marL="0" indent="0">
              <a:buNone/>
            </a:pPr>
            <a:r>
              <a:rPr lang="en-US" b="1" dirty="0"/>
              <a:t>A higher average </a:t>
            </a:r>
            <a:r>
              <a:rPr lang="en-US" b="1" u="sng" dirty="0"/>
              <a:t>price</a:t>
            </a:r>
            <a:r>
              <a:rPr lang="en-US" b="1" dirty="0"/>
              <a:t> for venues in a particular neighborhood indicates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lower percent of people who have not completed at least a bachelor's degree</a:t>
            </a:r>
          </a:p>
          <a:p>
            <a:pPr lvl="0">
              <a:spcBef>
                <a:spcPts val="400"/>
              </a:spcBef>
            </a:pPr>
            <a:r>
              <a:rPr lang="en-US" dirty="0"/>
              <a:t>a higher percent of people who have completed at least a bachelor's degree</a:t>
            </a:r>
          </a:p>
          <a:p>
            <a:pPr marL="0" indent="0">
              <a:buNone/>
            </a:pPr>
            <a:r>
              <a:rPr lang="en-US" b="1" dirty="0"/>
              <a:t>A higher average </a:t>
            </a:r>
            <a:r>
              <a:rPr lang="en-US" b="1" u="sng" dirty="0"/>
              <a:t>rating</a:t>
            </a:r>
            <a:r>
              <a:rPr lang="en-US" b="1" dirty="0"/>
              <a:t> for venues in a particular neighborhood indicates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greater population density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higher percent of working age people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higher percent of people living alone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lower average household size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lower percent of people who have not completed at least a bachelor's degree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higher percent of people who have completed at least a bachelor's degree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higher workforce participation rate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a higher workforce employment rate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BFE6-6399-8C48-84C8-D68F1ABE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274" y="2777069"/>
            <a:ext cx="3854528" cy="2861731"/>
          </a:xfrm>
        </p:spPr>
        <p:txBody>
          <a:bodyPr>
            <a:normAutofit/>
          </a:bodyPr>
          <a:lstStyle/>
          <a:p>
            <a:r>
              <a:rPr lang="en-US" sz="2000" dirty="0"/>
              <a:t>Individual predictors are useful for predicting Foursquare data, but multiple predictors achieve no significant increase in R-squared. </a:t>
            </a:r>
          </a:p>
          <a:p>
            <a:r>
              <a:rPr lang="en-US" dirty="0"/>
              <a:t>This is likely because the three Foursquare predictors are themselves highly correlated and don't contribute much to the model when added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FD53-CB23-3348-9341-FB85D1B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3BF8-7A02-1444-B985-A94E236A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73" y="1737360"/>
            <a:ext cx="8596668" cy="4491962"/>
          </a:xfrm>
        </p:spPr>
        <p:txBody>
          <a:bodyPr>
            <a:normAutofit/>
          </a:bodyPr>
          <a:lstStyle/>
          <a:p>
            <a:r>
              <a:rPr lang="en-US" dirty="0"/>
              <a:t>None of the regression models we created had high enough R-squared values for us to make any meaningful recommendations. However, they do show some general trends. For instance,</a:t>
            </a:r>
          </a:p>
          <a:p>
            <a:pPr lvl="1"/>
            <a:r>
              <a:rPr lang="en-US" dirty="0"/>
              <a:t>Neighborhoods that have venues with higher than average ratings and likes, are likely populated with a higher proportion of working age people and lower household sizes. Does this indicate that working age people in smaller (or no) families are more likely to rate or like a venue? Or does this mean that they are more likely to rate it higher? Further analysis is needed.</a:t>
            </a:r>
          </a:p>
          <a:p>
            <a:r>
              <a:rPr lang="en-US" dirty="0"/>
              <a:t>Other interesting, although logistical trend is that neighborhoods with more higher-priced venues (higher average price) are more likely to have more highly educated people living in them. Interestingly, though, average household income was not a good predictor for price, which may suggest that people don't patron expensive venues because they have more money, but because they are more educated.</a:t>
            </a:r>
          </a:p>
        </p:txBody>
      </p:sp>
    </p:spTree>
    <p:extLst>
      <p:ext uri="{BB962C8B-B14F-4D97-AF65-F5344CB8AC3E}">
        <p14:creationId xmlns:p14="http://schemas.microsoft.com/office/powerpoint/2010/main" val="1156285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632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 3</vt:lpstr>
      <vt:lpstr>Retrospect</vt:lpstr>
      <vt:lpstr>Capstone Presentation</vt:lpstr>
      <vt:lpstr>Introduction</vt:lpstr>
      <vt:lpstr>Data Sources</vt:lpstr>
      <vt:lpstr>Predicting Foursquare Information</vt:lpstr>
      <vt:lpstr>Predicting Demographic Data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Franklin</dc:creator>
  <cp:lastModifiedBy>Sac</cp:lastModifiedBy>
  <cp:revision>5</cp:revision>
  <dcterms:created xsi:type="dcterms:W3CDTF">2019-03-20T20:43:37Z</dcterms:created>
  <dcterms:modified xsi:type="dcterms:W3CDTF">2020-04-15T18:18:42Z</dcterms:modified>
</cp:coreProperties>
</file>