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9E4B8BB-E8C0-4A6F-81CE-C074BC8B4F8C}">
  <a:tblStyle styleId="{B9E4B8BB-E8C0-4A6F-81CE-C074BC8B4F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4898d0b3a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4898d0b3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9a0c875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49a0c875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4898d0b3a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4898d0b3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4898d0b3a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4898d0b3a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4a98834a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4a98834a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4898d0b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4898d0b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Kinda chess game, designed on 7*7 board. Like chess, designed for two players , each player owns different piece.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Every single piece has a specific rules to identify legal moves.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4898d0b3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4898d0b3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We start our design by identifying all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possible stories from the user perspective with their priority 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in the first sprint meeting. We identified an general epic called user capabilities , and list all possible stories 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with all corresponding tasks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that a user expect  … </a:t>
            </a:r>
            <a:endParaRPr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a98834a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4a98834a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Nunito"/>
                <a:ea typeface="Nunito"/>
                <a:cs typeface="Nunito"/>
                <a:sym typeface="Nunito"/>
              </a:rPr>
              <a:t>Registration to platform</a:t>
            </a:r>
            <a:endParaRPr b="1"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- Create a bare bone registration screen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- Create user’s fields ( email, username and password and register/ login button) 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4898d0b3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4898d0b3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aa711df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4aa711df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1c3363f6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1c3363f6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898d0b3a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4898d0b3a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4898d0b3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4898d0b3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23.png"/><Relationship Id="rId13" Type="http://schemas.openxmlformats.org/officeDocument/2006/relationships/image" Target="../media/image28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9.png"/><Relationship Id="rId15" Type="http://schemas.openxmlformats.org/officeDocument/2006/relationships/image" Target="../media/image24.png"/><Relationship Id="rId14" Type="http://schemas.openxmlformats.org/officeDocument/2006/relationships/image" Target="../media/image20.png"/><Relationship Id="rId16" Type="http://schemas.openxmlformats.org/officeDocument/2006/relationships/image" Target="../media/image26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22.png"/><Relationship Id="rId8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3.jpg"/><Relationship Id="rId5" Type="http://schemas.openxmlformats.org/officeDocument/2006/relationships/image" Target="../media/image7.jpg"/><Relationship Id="rId6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973775" y="766500"/>
            <a:ext cx="4910100" cy="11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b="1" lang="en" sz="4800">
                <a:latin typeface="Nunito"/>
                <a:ea typeface="Nunito"/>
                <a:cs typeface="Nunito"/>
                <a:sym typeface="Nunito"/>
              </a:rPr>
              <a:t>Byte Mechanics</a:t>
            </a:r>
            <a:r>
              <a:rPr lang="en" sz="4800">
                <a:latin typeface="Nunito"/>
                <a:ea typeface="Nunito"/>
                <a:cs typeface="Nunito"/>
                <a:sym typeface="Nunito"/>
              </a:rPr>
              <a:t>  </a:t>
            </a:r>
            <a:endParaRPr sz="4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845800" y="2571750"/>
            <a:ext cx="3452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Sprint 1 Presentation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31850" y="3516950"/>
            <a:ext cx="87870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Abby Rictor, Aislinn Jeske (Scrum Master), Farzaneh Elyaderani, Marylou Nash, Zachary Klausner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1624" y="1077124"/>
            <a:ext cx="853879" cy="84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Tools/Technologies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437750" y="1284600"/>
            <a:ext cx="8203200" cy="26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Slack</a:t>
            </a:r>
            <a:endParaRPr sz="3000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GitHub</a:t>
            </a:r>
            <a:endParaRPr sz="3000"/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Google Drive</a:t>
            </a:r>
            <a:endParaRPr sz="3000"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600" y="1443000"/>
            <a:ext cx="1210201" cy="121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441325"/>
            <a:ext cx="2442053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5725" y="2571750"/>
            <a:ext cx="1876574" cy="55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1825" y="2571750"/>
            <a:ext cx="533904" cy="5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152400" y="685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Tools/Technologies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311700" y="1155725"/>
            <a:ext cx="8520600" cy="3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SASS - Syntactically Awesome Style Sheets</a:t>
            </a:r>
            <a:endParaRPr sz="2400"/>
          </a:p>
          <a:p>
            <a:pPr indent="0" lvl="0" marL="0" rtl="0" algn="ctr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ReactJS</a:t>
            </a:r>
            <a:endParaRPr sz="2400"/>
          </a:p>
          <a:p>
            <a:pPr indent="0" lvl="0" marL="0" rtl="0" algn="ctr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GitHub</a:t>
            </a:r>
            <a:endParaRPr sz="2400"/>
          </a:p>
          <a:p>
            <a:pPr indent="0" lvl="0" marL="0" rtl="0" algn="ctr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JUnit</a:t>
            </a:r>
            <a:endParaRPr sz="2400"/>
          </a:p>
          <a:p>
            <a:pPr indent="0" lvl="0" marL="0" rtl="0" algn="ctr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Travis-CI</a:t>
            </a:r>
            <a:endParaRPr sz="2400"/>
          </a:p>
          <a:p>
            <a:pPr indent="0" lvl="0" marL="0" rtl="0" algn="ctr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Maven, NPM</a:t>
            </a:r>
            <a:endParaRPr sz="2400"/>
          </a:p>
          <a:p>
            <a:pPr indent="0" lvl="0" marL="0" rtl="0" algn="ctr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WebSocket</a:t>
            </a:r>
            <a:endParaRPr sz="2400"/>
          </a:p>
          <a:p>
            <a:pPr indent="0" lvl="0" marL="0" rtl="0" algn="ctr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JSON</a:t>
            </a:r>
            <a:endParaRPr sz="2400"/>
          </a:p>
          <a:p>
            <a:pPr indent="0" lvl="0" marL="0" rtl="0" algn="ctr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IntelliJ</a:t>
            </a:r>
            <a:endParaRPr sz="2400"/>
          </a:p>
          <a:p>
            <a:pPr indent="0" lvl="0" marL="0" rtl="0" algn="ctr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CodeClimate</a:t>
            </a:r>
            <a:endParaRPr sz="2400"/>
          </a:p>
          <a:p>
            <a:pPr indent="0" lvl="0" marL="0" rtl="0" algn="ctr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Java</a:t>
            </a:r>
            <a:endParaRPr sz="2400"/>
          </a:p>
          <a:p>
            <a:pPr indent="0" lvl="0" marL="0" rtl="0" algn="ctr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Jacoco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2138" y="490950"/>
            <a:ext cx="533900" cy="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75" y="2002800"/>
            <a:ext cx="1417526" cy="416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3806" y="1983350"/>
            <a:ext cx="440970" cy="45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99" y="2927426"/>
            <a:ext cx="1417525" cy="607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97305" y="1284101"/>
            <a:ext cx="734995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97300" y="2982825"/>
            <a:ext cx="923575" cy="9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1699" y="3721799"/>
            <a:ext cx="853879" cy="84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37775" y="4270250"/>
            <a:ext cx="1800025" cy="4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2400" y="4877950"/>
            <a:ext cx="294190" cy="1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772556" y="2586650"/>
            <a:ext cx="1170792" cy="4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2398" y="2227273"/>
            <a:ext cx="2521669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47275" y="3629088"/>
            <a:ext cx="533900" cy="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352525" y="3209400"/>
            <a:ext cx="533900" cy="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52402" y="914556"/>
            <a:ext cx="636264" cy="1163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311700" y="410000"/>
            <a:ext cx="4024500" cy="1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Development Manual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284250" y="1170800"/>
            <a:ext cx="4079400" cy="29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Clone from Byte Mechanic’s GitHub repository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 are using npm and Maven to manage dependencies and builds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Many development and management commands are abstracted by a set of simple npm scripts to streamline use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100" y="88913"/>
            <a:ext cx="4496200" cy="49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211925" y="45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Review and Retrospective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0" y="584400"/>
            <a:ext cx="9144000" cy="47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en" sz="1500">
                <a:solidFill>
                  <a:schemeClr val="dk1"/>
                </a:solidFill>
              </a:rPr>
              <a:t>What work did we commit to being delivered?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Project planning, initial project </a:t>
            </a:r>
            <a:r>
              <a:rPr lang="en" sz="1500"/>
              <a:t>infrastructure</a:t>
            </a:r>
            <a:r>
              <a:rPr lang="en" sz="1500"/>
              <a:t>, client-server communication, some board game logic and JUnit testing.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en" sz="1500">
                <a:solidFill>
                  <a:schemeClr val="dk1"/>
                </a:solidFill>
              </a:rPr>
              <a:t>What work did we complete?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We s</a:t>
            </a:r>
            <a:r>
              <a:rPr lang="en" sz="1500"/>
              <a:t>et up project tools such as the </a:t>
            </a:r>
            <a:r>
              <a:rPr b="1" lang="en" sz="1500"/>
              <a:t>GitHub repository</a:t>
            </a:r>
            <a:r>
              <a:rPr lang="en" sz="1500"/>
              <a:t>,</a:t>
            </a:r>
            <a:r>
              <a:rPr b="1" lang="en" sz="1500"/>
              <a:t> Slack channels</a:t>
            </a:r>
            <a:r>
              <a:rPr lang="en" sz="1500"/>
              <a:t>,</a:t>
            </a:r>
            <a:r>
              <a:rPr b="1" lang="en" sz="1500"/>
              <a:t> </a:t>
            </a:r>
            <a:r>
              <a:rPr lang="en" sz="1500"/>
              <a:t>and </a:t>
            </a:r>
            <a:r>
              <a:rPr b="1" lang="en" sz="1500"/>
              <a:t>Travis CI</a:t>
            </a:r>
            <a:r>
              <a:rPr lang="en" sz="1500"/>
              <a:t>. Planned and documented this process in cards, user stories, class diagrams, etc. Created a Maven project for the server with a corresponding React client </a:t>
            </a:r>
            <a:r>
              <a:rPr lang="en" sz="1500"/>
              <a:t>infrastructure</a:t>
            </a:r>
            <a:r>
              <a:rPr lang="en" sz="1500"/>
              <a:t> and a MySQL database. Developed the initial board game </a:t>
            </a:r>
            <a:r>
              <a:rPr b="1" lang="en" sz="1500"/>
              <a:t>logic</a:t>
            </a:r>
            <a:r>
              <a:rPr lang="en" sz="1500"/>
              <a:t>, client-server and server-database </a:t>
            </a:r>
            <a:r>
              <a:rPr b="1" lang="en" sz="1500"/>
              <a:t>communication </a:t>
            </a:r>
            <a:r>
              <a:rPr lang="en" sz="1500"/>
              <a:t>and client </a:t>
            </a:r>
            <a:r>
              <a:rPr b="1" lang="en" sz="1500"/>
              <a:t>interface</a:t>
            </a:r>
            <a:r>
              <a:rPr lang="en" sz="1500"/>
              <a:t>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en" sz="1500">
                <a:solidFill>
                  <a:schemeClr val="dk1"/>
                </a:solidFill>
              </a:rPr>
              <a:t>What did we do well</a:t>
            </a:r>
            <a:r>
              <a:rPr b="1" lang="en" sz="1500">
                <a:solidFill>
                  <a:schemeClr val="dk1"/>
                </a:solidFill>
              </a:rPr>
              <a:t>?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Daily progress, collaboration, communication, short time between PR creation and merging.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en" sz="1500">
                <a:solidFill>
                  <a:schemeClr val="dk1"/>
                </a:solidFill>
              </a:rPr>
              <a:t>What should be focus more on to improve?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More communication with product owner, better planning for </a:t>
            </a:r>
            <a:endParaRPr sz="15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sprint goals, assigning specific teammates to review PRs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1985925" y="761113"/>
            <a:ext cx="4910100" cy="13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Nunito"/>
                <a:ea typeface="Nunito"/>
                <a:cs typeface="Nunito"/>
                <a:sym typeface="Nunito"/>
              </a:rPr>
              <a:t>Questions?</a:t>
            </a:r>
            <a:endParaRPr b="1" sz="6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3" name="Google Shape;203;p26"/>
          <p:cNvSpPr txBox="1"/>
          <p:nvPr>
            <p:ph idx="1" type="subTitle"/>
          </p:nvPr>
        </p:nvSpPr>
        <p:spPr>
          <a:xfrm>
            <a:off x="2315775" y="2571750"/>
            <a:ext cx="3452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Nunito"/>
                <a:ea typeface="Nunito"/>
                <a:cs typeface="Nunito"/>
                <a:sym typeface="Nunito"/>
              </a:rPr>
              <a:t>Thank you!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024" y="1180874"/>
            <a:ext cx="853879" cy="84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Game: Congo</a:t>
            </a:r>
            <a:endParaRPr sz="240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-8200" y="607800"/>
            <a:ext cx="8520600" cy="4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-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Congo is played on a 7*7 board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-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Pieces include pawns and several animals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-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Designed for two players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-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Middle row of board is river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-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Has two 3*3 castles to house lions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-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Usually game starts with “White” group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-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Pieces can “move”, “jump”  and “capture”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-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Game ends when a “lion” is captured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-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“Winner” is the player who captures the lion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950" y="193175"/>
            <a:ext cx="3811400" cy="35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0" y="0"/>
            <a:ext cx="56325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User Stories and Tasks 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01" name="Google Shape;101;p15"/>
          <p:cNvGraphicFramePr/>
          <p:nvPr/>
        </p:nvGraphicFramePr>
        <p:xfrm>
          <a:off x="207450" y="1087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{B9E4B8BB-E8C0-4A6F-81CE-C074BC8B4F8C}</a:tableStyleId>
              </a:tblPr>
              <a:tblGrid>
                <a:gridCol w="2289175"/>
              </a:tblGrid>
              <a:tr h="39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User can register/create an account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53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 </a:t>
                      </a: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User enters an email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 User enters a username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 Check if username and email are unique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 User enters a password 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 User info added/stored in the database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 A profile will be created for user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2" name="Google Shape;102;p15"/>
          <p:cNvGraphicFramePr/>
          <p:nvPr/>
        </p:nvGraphicFramePr>
        <p:xfrm>
          <a:off x="6001550" y="10728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{B9E4B8BB-E8C0-4A6F-81CE-C074BC8B4F8C}</a:tableStyleId>
              </a:tblPr>
              <a:tblGrid>
                <a:gridCol w="2428625"/>
              </a:tblGrid>
              <a:tr h="32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User can start a new match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100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 User choose a game to start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 User see the list of other players 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 User choose a partner to play ( by sending invitation)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 players log into the new game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 Game starts with having at least 2 players 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3" name="Google Shape;103;p15"/>
          <p:cNvGraphicFramePr/>
          <p:nvPr/>
        </p:nvGraphicFramePr>
        <p:xfrm>
          <a:off x="168038" y="52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{B9E4B8BB-E8C0-4A6F-81CE-C074BC8B4F8C}</a:tableStyleId>
              </a:tblPr>
              <a:tblGrid>
                <a:gridCol w="8807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Epic: User Capabilities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4" name="Google Shape;104;p15"/>
          <p:cNvGraphicFramePr/>
          <p:nvPr/>
        </p:nvGraphicFramePr>
        <p:xfrm>
          <a:off x="3038100" y="33100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{B9E4B8BB-E8C0-4A6F-81CE-C074BC8B4F8C}</a:tableStyleId>
              </a:tblPr>
              <a:tblGrid>
                <a:gridCol w="24047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User can accept the game invitation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87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 User accept the invitation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 User log into the game screen 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5" name="Google Shape;105;p15"/>
          <p:cNvGraphicFramePr/>
          <p:nvPr/>
        </p:nvGraphicFramePr>
        <p:xfrm>
          <a:off x="3038100" y="1059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{B9E4B8BB-E8C0-4A6F-81CE-C074BC8B4F8C}</a:tableStyleId>
              </a:tblPr>
              <a:tblGrid>
                <a:gridCol w="2404700"/>
              </a:tblGrid>
              <a:tr h="30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User can login to his profile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1654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 User log into his profile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 User can see other player’s profile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 User can see his games’ list (finished games, abandoned games)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 User can see his games’ history (the players, start / end times and date)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6" name="Google Shape;106;p15"/>
          <p:cNvGraphicFramePr/>
          <p:nvPr/>
        </p:nvGraphicFramePr>
        <p:xfrm>
          <a:off x="207450" y="3288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{B9E4B8BB-E8C0-4A6F-81CE-C074BC8B4F8C}</a:tableStyleId>
              </a:tblPr>
              <a:tblGrid>
                <a:gridCol w="2289175"/>
              </a:tblGrid>
              <a:tr h="37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User can invite a friend to play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867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 User can invite a friend / friends to play 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 User sends email/ notification for invitation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0" y="0"/>
            <a:ext cx="85206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User Stories and Tasks 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12" name="Google Shape;112;p16"/>
          <p:cNvGraphicFramePr/>
          <p:nvPr/>
        </p:nvGraphicFramePr>
        <p:xfrm>
          <a:off x="483000" y="1049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{B9E4B8BB-E8C0-4A6F-81CE-C074BC8B4F8C}</a:tableStyleId>
              </a:tblPr>
              <a:tblGrid>
                <a:gridCol w="2382150"/>
              </a:tblGrid>
              <a:tr h="28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User can search for a game 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867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 User can search for a new game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 User can search for his abandoned games to resume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 User can search to see/track his finished games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3" name="Google Shape;113;p16"/>
          <p:cNvGraphicFramePr/>
          <p:nvPr/>
        </p:nvGraphicFramePr>
        <p:xfrm>
          <a:off x="483000" y="2984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{B9E4B8BB-E8C0-4A6F-81CE-C074BC8B4F8C}</a:tableStyleId>
              </a:tblPr>
              <a:tblGrid>
                <a:gridCol w="2382150"/>
              </a:tblGrid>
              <a:tr h="39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User can view games’ status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867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 User can see the status of ongoing games 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 User can see the status of his games (finished, unfinished) on his profile 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4" name="Google Shape;114;p16"/>
          <p:cNvGraphicFramePr/>
          <p:nvPr/>
        </p:nvGraphicFramePr>
        <p:xfrm>
          <a:off x="483000" y="52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{B9E4B8BB-E8C0-4A6F-81CE-C074BC8B4F8C}</a:tableStyleId>
              </a:tblPr>
              <a:tblGrid>
                <a:gridCol w="8085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Epic: User Capabilities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5" name="Google Shape;115;p16"/>
          <p:cNvGraphicFramePr/>
          <p:nvPr/>
        </p:nvGraphicFramePr>
        <p:xfrm>
          <a:off x="3289438" y="10494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{B9E4B8BB-E8C0-4A6F-81CE-C074BC8B4F8C}</a:tableStyleId>
              </a:tblPr>
              <a:tblGrid>
                <a:gridCol w="2502450"/>
              </a:tblGrid>
              <a:tr h="34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User can leave current game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1122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 </a:t>
                      </a: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Game should be flagged as “ </a:t>
                      </a: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abandoned</a:t>
                      </a: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game”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 The status of game need to be stored for the next time 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6" name="Google Shape;116;p16"/>
          <p:cNvGraphicFramePr/>
          <p:nvPr/>
        </p:nvGraphicFramePr>
        <p:xfrm>
          <a:off x="6139425" y="2647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{B9E4B8BB-E8C0-4A6F-81CE-C074BC8B4F8C}</a:tableStyleId>
              </a:tblPr>
              <a:tblGrid>
                <a:gridCol w="2475500"/>
              </a:tblGrid>
              <a:tr h="40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User can unregister an account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 Remove user’s information from database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7" name="Google Shape;117;p16"/>
          <p:cNvGraphicFramePr/>
          <p:nvPr/>
        </p:nvGraphicFramePr>
        <p:xfrm>
          <a:off x="3297850" y="27321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{B9E4B8BB-E8C0-4A6F-81CE-C074BC8B4F8C}</a:tableStyleId>
              </a:tblPr>
              <a:tblGrid>
                <a:gridCol w="2494050"/>
              </a:tblGrid>
              <a:tr h="49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User can make a move on current game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117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 User can </a:t>
                      </a:r>
                      <a:r>
                        <a:rPr lang="en" sz="10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make a valid move on his ongoing game 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8" name="Google Shape;118;p16"/>
          <p:cNvGraphicFramePr/>
          <p:nvPr/>
        </p:nvGraphicFramePr>
        <p:xfrm>
          <a:off x="6091963" y="10494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{B9E4B8BB-E8C0-4A6F-81CE-C074BC8B4F8C}</a:tableStyleId>
              </a:tblPr>
              <a:tblGrid>
                <a:gridCol w="2476075"/>
              </a:tblGrid>
              <a:tr h="3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User can reject the game invitation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944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 User rejects the invitation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 User still able to see other invitations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51425" y="62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CRC Cards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187750" y="734100"/>
            <a:ext cx="8830500" cy="39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75" y="670750"/>
            <a:ext cx="4490575" cy="429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225" y="702425"/>
            <a:ext cx="3987398" cy="42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253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576" y="1533000"/>
            <a:ext cx="4600126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575" y="2046825"/>
            <a:ext cx="5018175" cy="28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7700" y="152400"/>
            <a:ext cx="4434325" cy="19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147125" y="204275"/>
            <a:ext cx="42603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25" y="975825"/>
            <a:ext cx="4260299" cy="294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250" y="85075"/>
            <a:ext cx="4643749" cy="388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0" y="0"/>
            <a:ext cx="62805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Traceability Link Matrix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63650" y="607800"/>
            <a:ext cx="3240900" cy="4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50" y="525725"/>
            <a:ext cx="9080351" cy="43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0" y="0"/>
            <a:ext cx="85206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Kanban Board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5" y="498900"/>
            <a:ext cx="9096526" cy="43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