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22"/>
  </p:notesMasterIdLst>
  <p:sldIdLst>
    <p:sldId id="256" r:id="rId5"/>
    <p:sldId id="257" r:id="rId6"/>
    <p:sldId id="258" r:id="rId7"/>
    <p:sldId id="260" r:id="rId8"/>
    <p:sldId id="261" r:id="rId9"/>
    <p:sldId id="280" r:id="rId10"/>
    <p:sldId id="306" r:id="rId11"/>
    <p:sldId id="302" r:id="rId12"/>
    <p:sldId id="262" r:id="rId13"/>
    <p:sldId id="263" r:id="rId14"/>
    <p:sldId id="264" r:id="rId15"/>
    <p:sldId id="265" r:id="rId16"/>
    <p:sldId id="286" r:id="rId17"/>
    <p:sldId id="266" r:id="rId18"/>
    <p:sldId id="267" r:id="rId19"/>
    <p:sldId id="268" r:id="rId20"/>
    <p:sldId id="30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0CE53-6DB9-4537-AFF9-EEDD4E0FA7C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5B7F6-861D-440B-881C-16B2CE6D7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63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4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CA63-6CF1-4722-8632-AC91E5399FAC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7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EEBF-C55A-4291-B6EF-E6A78E9639CE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62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489D-EE45-4421-B391-3B1AB5785CBF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8338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EC93-74EB-4716-BC5A-C807669686ED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42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BE6E8-2442-4094-AE48-12D9CCC43281}" type="datetime1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63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62A2-B900-4FFB-93FE-05F154038B77}" type="datetime1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75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818D-5554-4105-BE04-CEE32DEBDA0A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54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11C6-1708-41BC-9474-3D7842023D96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1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5F8-8C86-41F5-9F5E-04EDB8C2540B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6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5DA2-1E89-41CC-B722-CBFC08F260AE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7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FD48-C472-404E-B7B5-BA44CCF2F55D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8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52E9-9255-4CAF-909C-660126F1B079}" type="datetime1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019-D13C-4797-8A9F-7B02D5B8121E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43B9-A6C4-436D-945A-FF5B3EA2EF39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9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18FE-B6F9-4F6A-835B-8251F04458A0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9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0CE-112A-455B-AD5F-E26CEA6A5331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8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4E342D-98AB-407C-88D4-A20ED0F70E1C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85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2000"/>
                <a:hueMod val="96000"/>
                <a:satMod val="128000"/>
                <a:lumMod val="114000"/>
              </a:schemeClr>
            </a:gs>
            <a:gs pos="100000">
              <a:schemeClr val="bg2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25064-E5FA-41F7-83F9-8CB7FDEDA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458419" cy="8614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Craig J Lindstrom © 2020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8CA8A-A8A3-48F9-AE5B-9655ABEE6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458419" cy="3329581"/>
          </a:xfrm>
        </p:spPr>
        <p:txBody>
          <a:bodyPr>
            <a:normAutofit/>
          </a:bodyPr>
          <a:lstStyle/>
          <a:p>
            <a:r>
              <a:rPr lang="en-US" dirty="0"/>
              <a:t>Types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BBABD-CC83-4BFC-869D-9846B65B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46E5E13-EE34-439C-B49B-F0CB75B28E1B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766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 kinds</a:t>
            </a:r>
          </a:p>
          <a:p>
            <a:pPr lvl="1"/>
            <a:r>
              <a:rPr lang="en-US" dirty="0"/>
              <a:t>Single-quoted strings: Create literal strings</a:t>
            </a:r>
          </a:p>
          <a:p>
            <a:pPr lvl="1"/>
            <a:r>
              <a:rPr lang="en-US" dirty="0"/>
              <a:t>Double-quoted strings Create expansion strings where variables are replaced with their values.</a:t>
            </a:r>
          </a:p>
          <a:p>
            <a:pPr lvl="1"/>
            <a:r>
              <a:rPr lang="en-US" dirty="0"/>
              <a:t>Single-quoted hear-strings: Literal strings that preserve white space and newlines</a:t>
            </a:r>
          </a:p>
          <a:p>
            <a:pPr lvl="1"/>
            <a:r>
              <a:rPr lang="en-US" dirty="0"/>
              <a:t>Double quoted hear-strings and expansion strings that preserve white space and newlines</a:t>
            </a:r>
          </a:p>
          <a:p>
            <a:r>
              <a:rPr lang="en-US" dirty="0"/>
              <a:t>All create </a:t>
            </a:r>
            <a:r>
              <a:rPr lang="en-US" dirty="0" err="1"/>
              <a:t>System.String</a:t>
            </a:r>
            <a:r>
              <a:rPr lang="en-US" dirty="0"/>
              <a:t> objects</a:t>
            </a:r>
          </a:p>
          <a:p>
            <a:pPr lvl="1"/>
            <a:r>
              <a:rPr lang="en-US" dirty="0"/>
              <a:t>They can be arbitrarily large</a:t>
            </a:r>
          </a:p>
          <a:p>
            <a:pPr lvl="1"/>
            <a:r>
              <a:rPr lang="en-US" dirty="0"/>
              <a:t>They are immutable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78A1C6-E011-475D-AAFA-8E15581B77D6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8206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Single-Quoted Strings</a:t>
            </a:r>
            <a:br>
              <a:rPr lang="en-US" dirty="0"/>
            </a:br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literal strings, no special character substitution</a:t>
            </a:r>
          </a:p>
          <a:p>
            <a:r>
              <a:rPr lang="en-US" dirty="0" err="1"/>
              <a:t>E.g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'This is a string'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#This is a string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'</a:t>
            </a:r>
            <a:r>
              <a:rPr lang="en-US" dirty="0" err="1">
                <a:latin typeface="Consolas" panose="020B0609020204030204" pitchFamily="49" charset="0"/>
              </a:rPr>
              <a:t>it''s</a:t>
            </a:r>
            <a:r>
              <a:rPr lang="en-US" dirty="0">
                <a:latin typeface="Consolas" panose="020B0609020204030204" pitchFamily="49" charset="0"/>
              </a:rPr>
              <a:t> got an embedded quote'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# it's got an embedded quote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'all characters are literal ` $etc.'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#all characters are literal ` $etc.</a:t>
            </a:r>
          </a:p>
          <a:p>
            <a:r>
              <a:rPr lang="en-US" dirty="0"/>
              <a:t>Single quoted hear-string</a:t>
            </a:r>
          </a:p>
          <a:p>
            <a:r>
              <a:rPr lang="en-US" dirty="0">
                <a:latin typeface="Consolas" panose="020B0609020204030204" pitchFamily="49" charset="0"/>
              </a:rPr>
              <a:t>@'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this is a hear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string it preserves white space and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formatting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'@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78A1C6-E011-475D-AAFA-8E15581B77D6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506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Double-Quoted Strings</a:t>
            </a:r>
            <a:br>
              <a:rPr lang="en-US" dirty="0"/>
            </a:br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Allows variable, special character, and statement expansion, strings are expanded at assignment, they are not reevaluated each time the string is used!</a:t>
            </a:r>
          </a:p>
          <a:p>
            <a:r>
              <a:rPr lang="en-US" dirty="0">
                <a:latin typeface="Consolas" panose="020B0609020204030204" pitchFamily="49" charset="0"/>
              </a:rPr>
              <a:t>$name="Rachel"</a:t>
            </a:r>
          </a:p>
          <a:p>
            <a:r>
              <a:rPr lang="en-US" dirty="0">
                <a:latin typeface="Consolas" panose="020B0609020204030204" pitchFamily="49" charset="0"/>
              </a:rPr>
              <a:t>"Hello $name" </a:t>
            </a:r>
            <a:r>
              <a:rPr lang="en-US" dirty="0">
                <a:solidFill>
                  <a:schemeClr val="accent1"/>
                </a:solidFill>
              </a:rPr>
              <a:t>#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Outputs </a:t>
            </a:r>
            <a:r>
              <a:rPr lang="en-US" dirty="0">
                <a:solidFill>
                  <a:schemeClr val="accent1"/>
                </a:solidFill>
              </a:rPr>
              <a:t>: Hello Rachel</a:t>
            </a:r>
          </a:p>
          <a:p>
            <a:r>
              <a:rPr lang="en-US" dirty="0">
                <a:latin typeface="Consolas" panose="020B0609020204030204" pitchFamily="49" charset="0"/>
              </a:rPr>
              <a:t>"Hello `</a:t>
            </a:r>
            <a:r>
              <a:rPr lang="en-US" dirty="0" err="1">
                <a:latin typeface="Consolas" panose="020B0609020204030204" pitchFamily="49" charset="0"/>
              </a:rPr>
              <a:t>n$name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#Outputs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Rachel</a:t>
            </a:r>
          </a:p>
          <a:p>
            <a:r>
              <a:rPr lang="en-US" dirty="0">
                <a:latin typeface="Consolas" panose="020B0609020204030204" pitchFamily="49" charset="0"/>
              </a:rPr>
              <a:t>@"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3 + 4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$(3+4)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"@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#Outputs</a:t>
            </a:r>
          </a:p>
          <a:p>
            <a:pPr marL="457200" lvl="1" indent="0">
              <a:buNone/>
            </a:pPr>
            <a:r>
              <a:rPr lang="en-US" dirty="0"/>
              <a:t>3 + 4 = </a:t>
            </a:r>
            <a:br>
              <a:rPr lang="en-US" dirty="0"/>
            </a:br>
            <a:r>
              <a:rPr lang="en-US" dirty="0"/>
              <a:t>7</a:t>
            </a:r>
          </a:p>
          <a:p>
            <a:r>
              <a:rPr lang="en-US" dirty="0">
                <a:latin typeface="Consolas" panose="020B0609020204030204" pitchFamily="49" charset="0"/>
              </a:rPr>
              <a:t>"it is $(get-date)"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"add a "" double quote"  </a:t>
            </a:r>
            <a:r>
              <a:rPr lang="en-US" dirty="0"/>
              <a:t>or </a:t>
            </a:r>
            <a:r>
              <a:rPr lang="en-US" dirty="0">
                <a:latin typeface="Consolas" panose="020B0609020204030204" pitchFamily="49" charset="0"/>
              </a:rPr>
              <a:t>"add a `" double quote"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78A1C6-E011-475D-AAFA-8E15581B77D6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8431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Characters in Double Quoted String-Review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`0 Null</a:t>
            </a:r>
          </a:p>
          <a:p>
            <a:r>
              <a:rPr lang="en-US" dirty="0"/>
              <a:t>`a Alert bell/beep </a:t>
            </a:r>
          </a:p>
          <a:p>
            <a:r>
              <a:rPr lang="en-US" dirty="0" err="1"/>
              <a:t>`b</a:t>
            </a:r>
            <a:r>
              <a:rPr lang="en-US" dirty="0"/>
              <a:t> Backspace </a:t>
            </a:r>
          </a:p>
          <a:p>
            <a:r>
              <a:rPr lang="en-US" dirty="0"/>
              <a:t>`f Form feed (use with printer output) </a:t>
            </a:r>
          </a:p>
          <a:p>
            <a:r>
              <a:rPr lang="en-US" dirty="0"/>
              <a:t>`n New line (Unix line ending)</a:t>
            </a:r>
          </a:p>
          <a:p>
            <a:r>
              <a:rPr lang="en-US" dirty="0"/>
              <a:t>`r Carriage return </a:t>
            </a:r>
          </a:p>
          <a:p>
            <a:r>
              <a:rPr lang="en-US" dirty="0"/>
              <a:t>`</a:t>
            </a:r>
            <a:r>
              <a:rPr lang="en-US" dirty="0" err="1"/>
              <a:t>r`n</a:t>
            </a:r>
            <a:r>
              <a:rPr lang="en-US" dirty="0"/>
              <a:t> Carriage return + New line (windows standard line ending)</a:t>
            </a:r>
          </a:p>
          <a:p>
            <a:r>
              <a:rPr lang="en-US" dirty="0"/>
              <a:t>`t Horizontal tab </a:t>
            </a:r>
          </a:p>
          <a:p>
            <a:r>
              <a:rPr lang="en-US" dirty="0"/>
              <a:t>`v Vertical tab (use with printer output)</a:t>
            </a:r>
          </a:p>
          <a:p>
            <a:r>
              <a:rPr lang="en-US" dirty="0"/>
              <a:t>`` Literal </a:t>
            </a:r>
            <a:r>
              <a:rPr lang="en-US" dirty="0" err="1"/>
              <a:t>backtick</a:t>
            </a:r>
            <a:endParaRPr lang="en-US" dirty="0"/>
          </a:p>
          <a:p>
            <a:r>
              <a:rPr lang="en-US" dirty="0"/>
              <a:t>`" Double quote literal in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78A1C6-E011-475D-AAFA-8E15581B77D6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3465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 literals are created by best fit; PowerShell types the literal so there is no loss of precision.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33484" y="2947477"/>
          <a:ext cx="8127999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222199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9289793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2602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.NET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  <a:r>
                        <a:rPr lang="en-US" baseline="0" dirty="0"/>
                        <a:t> type 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308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System.Int32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000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System.Int64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[long]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262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System.Double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[double]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63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1d</a:t>
                      </a:r>
                      <a:r>
                        <a:rPr lang="en-US" baseline="0" dirty="0"/>
                        <a:t>  or 1.123d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System.Decimal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[decimal]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94710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78A1C6-E011-475D-AAFA-8E15581B77D6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2416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Multiplier Suffixes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28498" y="2310333"/>
          <a:ext cx="6660775" cy="225445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34254">
                  <a:extLst>
                    <a:ext uri="{9D8B030D-6E8A-4147-A177-3AD203B41FA5}">
                      <a16:colId xmlns:a16="http://schemas.microsoft.com/office/drawing/2014/main" val="2307660018"/>
                    </a:ext>
                  </a:extLst>
                </a:gridCol>
                <a:gridCol w="5226521">
                  <a:extLst>
                    <a:ext uri="{9D8B030D-6E8A-4147-A177-3AD203B41FA5}">
                      <a16:colId xmlns:a16="http://schemas.microsoft.com/office/drawing/2014/main" val="900661521"/>
                    </a:ext>
                  </a:extLst>
                </a:gridCol>
              </a:tblGrid>
              <a:tr h="277425">
                <a:tc>
                  <a:txBody>
                    <a:bodyPr/>
                    <a:lstStyle/>
                    <a:p>
                      <a:r>
                        <a:rPr lang="en-US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148411"/>
                  </a:ext>
                </a:extLst>
              </a:tr>
              <a:tr h="277425">
                <a:tc>
                  <a:txBody>
                    <a:bodyPr/>
                    <a:lstStyle/>
                    <a:p>
                      <a:r>
                        <a:rPr lang="en-US"/>
                        <a:t>kb </a:t>
                      </a:r>
                      <a:r>
                        <a:rPr lang="en-US" dirty="0"/>
                        <a:t>or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1024 (2</a:t>
                      </a:r>
                      <a:r>
                        <a:rPr lang="en-US" baseline="30000" dirty="0"/>
                        <a:t>10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11980"/>
                  </a:ext>
                </a:extLst>
              </a:tr>
              <a:tr h="277425">
                <a:tc>
                  <a:txBody>
                    <a:bodyPr/>
                    <a:lstStyle/>
                    <a:p>
                      <a:r>
                        <a:rPr lang="en-US" dirty="0" err="1"/>
                        <a:t>mb</a:t>
                      </a:r>
                      <a:r>
                        <a:rPr lang="en-US" dirty="0"/>
                        <a:t> or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1024*1024 (2</a:t>
                      </a:r>
                      <a:r>
                        <a:rPr lang="en-US" baseline="30000" dirty="0"/>
                        <a:t>20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114224"/>
                  </a:ext>
                </a:extLst>
              </a:tr>
              <a:tr h="277425">
                <a:tc>
                  <a:txBody>
                    <a:bodyPr/>
                    <a:lstStyle/>
                    <a:p>
                      <a:r>
                        <a:rPr lang="en-US" dirty="0" err="1"/>
                        <a:t>gb</a:t>
                      </a:r>
                      <a:r>
                        <a:rPr lang="en-US" dirty="0"/>
                        <a:t> or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1024 * 1024 *</a:t>
                      </a:r>
                      <a:r>
                        <a:rPr lang="en-US" baseline="0" dirty="0"/>
                        <a:t> 1024 </a:t>
                      </a:r>
                      <a:r>
                        <a:rPr lang="en-US" dirty="0"/>
                        <a:t>(2</a:t>
                      </a:r>
                      <a:r>
                        <a:rPr lang="en-US" baseline="30000" dirty="0"/>
                        <a:t>30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9547"/>
                  </a:ext>
                </a:extLst>
              </a:tr>
              <a:tr h="277425">
                <a:tc>
                  <a:txBody>
                    <a:bodyPr/>
                    <a:lstStyle/>
                    <a:p>
                      <a:r>
                        <a:rPr lang="en-US" dirty="0" err="1"/>
                        <a:t>tb</a:t>
                      </a:r>
                      <a:r>
                        <a:rPr lang="en-US" dirty="0"/>
                        <a:t> or 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1024 * 1024 *</a:t>
                      </a:r>
                      <a:r>
                        <a:rPr lang="en-US" baseline="0" dirty="0"/>
                        <a:t> 1024 *1024 </a:t>
                      </a:r>
                      <a:r>
                        <a:rPr lang="en-US" dirty="0"/>
                        <a:t>(2</a:t>
                      </a:r>
                      <a:r>
                        <a:rPr lang="en-US" baseline="30000" dirty="0"/>
                        <a:t>40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69216"/>
                  </a:ext>
                </a:extLst>
              </a:tr>
              <a:tr h="425655">
                <a:tc>
                  <a:txBody>
                    <a:bodyPr/>
                    <a:lstStyle/>
                    <a:p>
                      <a:r>
                        <a:rPr lang="en-US" dirty="0" err="1"/>
                        <a:t>pb</a:t>
                      </a:r>
                      <a:r>
                        <a:rPr lang="en-US" dirty="0"/>
                        <a:t> 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1024 * 1024 *</a:t>
                      </a:r>
                      <a:r>
                        <a:rPr lang="en-US" baseline="0" dirty="0"/>
                        <a:t> 1024 *1024 * 1024 </a:t>
                      </a:r>
                      <a:r>
                        <a:rPr lang="en-US" dirty="0"/>
                        <a:t>(2</a:t>
                      </a:r>
                      <a:r>
                        <a:rPr lang="en-US" baseline="30000" dirty="0"/>
                        <a:t>50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088420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78A1C6-E011-475D-AAFA-8E15581B77D6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1481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Prefix the hex number with '0x' (note the x and a-f are not case sensitive</a:t>
            </a:r>
          </a:p>
          <a:p>
            <a:r>
              <a:rPr lang="en-US" dirty="0" err="1"/>
              <a:t>E.g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0xff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# results in [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] 255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78A1C6-E011-475D-AAFA-8E15581B77D6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4123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953B-1495-41F0-8E3F-FF6723B5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yourself!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3278C-DE6D-422E-B92E-5A7A772D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17</a:t>
            </a:fld>
            <a:endParaRPr lang="en-US"/>
          </a:p>
        </p:txBody>
      </p:sp>
      <p:pic>
        <p:nvPicPr>
          <p:cNvPr id="10" name="Content Placeholder 9" descr="A picture containing helmet&#10;&#10;Description automatically generated">
            <a:extLst>
              <a:ext uri="{FF2B5EF4-FFF2-40B4-BE49-F238E27FC236}">
                <a16:creationId xmlns:a16="http://schemas.microsoft.com/office/drawing/2014/main" id="{1FAC27BD-E10E-46FE-9D04-A661BA770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014" y="1951038"/>
            <a:ext cx="4416591" cy="4195762"/>
          </a:xfrm>
        </p:spPr>
      </p:pic>
    </p:spTree>
    <p:extLst>
      <p:ext uri="{BB962C8B-B14F-4D97-AF65-F5344CB8AC3E}">
        <p14:creationId xmlns:p14="http://schemas.microsoft.com/office/powerpoint/2010/main" val="420392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According to the author, a "type" is a description of an object.</a:t>
            </a:r>
          </a:p>
          <a:p>
            <a:r>
              <a:rPr lang="en-US" dirty="0"/>
              <a:t>A type is made up of members, they include</a:t>
            </a:r>
          </a:p>
          <a:p>
            <a:pPr lvl="1"/>
            <a:r>
              <a:rPr lang="en-US" dirty="0"/>
              <a:t>Properties that describe the object</a:t>
            </a:r>
          </a:p>
          <a:p>
            <a:pPr lvl="1"/>
            <a:r>
              <a:rPr lang="en-US" dirty="0"/>
              <a:t>Methods that act upon the object</a:t>
            </a:r>
          </a:p>
          <a:p>
            <a:pPr lvl="1"/>
            <a:r>
              <a:rPr lang="en-US" dirty="0"/>
              <a:t>Events that an object triggers</a:t>
            </a:r>
          </a:p>
          <a:p>
            <a:r>
              <a:rPr lang="en-US" dirty="0"/>
              <a:t>All objects in PowerShell have a </a:t>
            </a:r>
            <a:r>
              <a:rPr lang="en-US" dirty="0" err="1">
                <a:solidFill>
                  <a:schemeClr val="accent6"/>
                </a:solidFill>
              </a:rPr>
              <a:t>GetType</a:t>
            </a:r>
            <a:r>
              <a:rPr lang="en-US" dirty="0">
                <a:solidFill>
                  <a:schemeClr val="accent6"/>
                </a:solidFill>
              </a:rPr>
              <a:t>() </a:t>
            </a:r>
            <a:r>
              <a:rPr lang="en-US" dirty="0"/>
              <a:t>method which returns the type of the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A1C6-E011-475D-AAFA-8E15581B77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1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Binding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</a:t>
            </a:r>
          </a:p>
          <a:p>
            <a:pPr lvl="1"/>
            <a:r>
              <a:rPr lang="en-US" dirty="0"/>
              <a:t>Types are declared at design time.   Each variable is declared as a specific type and can only contain elements of that type</a:t>
            </a:r>
          </a:p>
          <a:p>
            <a:pPr lvl="1"/>
            <a:r>
              <a:rPr lang="en-US" dirty="0"/>
              <a:t>C#, Java,  C++ etc.</a:t>
            </a:r>
          </a:p>
          <a:p>
            <a:pPr lvl="1"/>
            <a:r>
              <a:rPr lang="en-US" dirty="0"/>
              <a:t>Compiler protects from mismatched type assignment errors</a:t>
            </a:r>
          </a:p>
          <a:p>
            <a:r>
              <a:rPr lang="en-US" dirty="0"/>
              <a:t>Dynamic</a:t>
            </a:r>
          </a:p>
          <a:p>
            <a:pPr lvl="1"/>
            <a:r>
              <a:rPr lang="en-US" dirty="0"/>
              <a:t>Variables may contain any type.</a:t>
            </a:r>
          </a:p>
          <a:p>
            <a:pPr lvl="1"/>
            <a:r>
              <a:rPr lang="en-US" dirty="0"/>
              <a:t>Type assignment or access errors happen at runtime (no compile time checking)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Promiscuous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Types are somewhat ignored; member names are matched.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A1C6-E011-475D-AAFA-8E15581B77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2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resolution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Native </a:t>
            </a:r>
          </a:p>
          <a:p>
            <a:pPr lvl="1"/>
            <a:r>
              <a:rPr lang="en-US" dirty="0"/>
              <a:t>Members defined by the objects data type (this is what we traditionally think of)</a:t>
            </a:r>
          </a:p>
          <a:p>
            <a:pPr lvl="1"/>
            <a:r>
              <a:rPr lang="en-US" dirty="0"/>
              <a:t>.NET, WMI (Windows Management Instrumentation), COM (Component Object Model)</a:t>
            </a:r>
          </a:p>
          <a:p>
            <a:r>
              <a:rPr lang="en-US" dirty="0"/>
              <a:t>Synthetic</a:t>
            </a:r>
          </a:p>
          <a:p>
            <a:pPr lvl="1"/>
            <a:r>
              <a:rPr lang="en-US" dirty="0" err="1"/>
              <a:t>PSObject</a:t>
            </a:r>
            <a:r>
              <a:rPr lang="en-US" dirty="0"/>
              <a:t> wrapper singleton, provides a method to add members on the fly</a:t>
            </a:r>
          </a:p>
          <a:p>
            <a:r>
              <a:rPr lang="en-US" dirty="0"/>
              <a:t>Fallback </a:t>
            </a:r>
          </a:p>
          <a:p>
            <a:pPr lvl="1"/>
            <a:r>
              <a:rPr lang="en-US" dirty="0"/>
              <a:t>Members added by the runtime, needed for Workflows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A1C6-E011-475D-AAFA-8E15581B77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8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types are available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512041" cy="4195481"/>
          </a:xfrm>
        </p:spPr>
        <p:txBody>
          <a:bodyPr/>
          <a:lstStyle/>
          <a:p>
            <a:r>
              <a:rPr lang="en-US" dirty="0"/>
              <a:t>List types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System.Appdomain</a:t>
            </a:r>
            <a:r>
              <a:rPr lang="en-US" dirty="0">
                <a:latin typeface="Consolas" panose="020B0609020204030204" pitchFamily="49" charset="0"/>
              </a:rPr>
              <a:t>]::</a:t>
            </a:r>
            <a:r>
              <a:rPr lang="en-US" dirty="0" err="1">
                <a:latin typeface="Consolas" panose="020B0609020204030204" pitchFamily="49" charset="0"/>
              </a:rPr>
              <a:t>CurrentDomain.GetAssemblies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dirty="0" err="1">
                <a:latin typeface="Consolas" panose="020B0609020204030204" pitchFamily="49" charset="0"/>
              </a:rPr>
              <a:t>GetTypes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How many types are available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System.Appdomain</a:t>
            </a:r>
            <a:r>
              <a:rPr lang="en-US" dirty="0">
                <a:latin typeface="Consolas" panose="020B0609020204030204" pitchFamily="49" charset="0"/>
              </a:rPr>
              <a:t>]::</a:t>
            </a:r>
            <a:r>
              <a:rPr lang="en-US" dirty="0" err="1">
                <a:latin typeface="Consolas" panose="020B0609020204030204" pitchFamily="49" charset="0"/>
              </a:rPr>
              <a:t>CurrentDomain.GetAssemblies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dirty="0" err="1">
                <a:latin typeface="Consolas" panose="020B0609020204030204" pitchFamily="49" charset="0"/>
              </a:rPr>
              <a:t>GetTypes</a:t>
            </a:r>
            <a:r>
              <a:rPr lang="en-US" dirty="0">
                <a:latin typeface="Consolas" panose="020B0609020204030204" pitchFamily="49" charset="0"/>
              </a:rPr>
              <a:t>().Count</a:t>
            </a:r>
          </a:p>
          <a:p>
            <a:r>
              <a:rPr lang="en-US" dirty="0"/>
              <a:t>Find a type that contains the word '</a:t>
            </a:r>
            <a:r>
              <a:rPr lang="en-US" dirty="0" err="1"/>
              <a:t>datetime</a:t>
            </a:r>
            <a:r>
              <a:rPr lang="en-US" dirty="0"/>
              <a:t>'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System.Appdomain</a:t>
            </a:r>
            <a:r>
              <a:rPr lang="en-US" dirty="0">
                <a:latin typeface="Consolas" panose="020B0609020204030204" pitchFamily="49" charset="0"/>
              </a:rPr>
              <a:t>]::</a:t>
            </a:r>
            <a:r>
              <a:rPr lang="en-US" dirty="0" err="1">
                <a:latin typeface="Consolas" panose="020B0609020204030204" pitchFamily="49" charset="0"/>
              </a:rPr>
              <a:t>CurrentDomain.GetAssemblies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dirty="0" err="1">
                <a:latin typeface="Consolas" panose="020B0609020204030204" pitchFamily="49" charset="0"/>
              </a:rPr>
              <a:t>GetTypes</a:t>
            </a:r>
            <a:r>
              <a:rPr lang="en-US" dirty="0">
                <a:latin typeface="Consolas" panose="020B0609020204030204" pitchFamily="49" charset="0"/>
              </a:rPr>
              <a:t>()|Select-String </a:t>
            </a:r>
            <a:r>
              <a:rPr lang="en-US" dirty="0" err="1">
                <a:latin typeface="Consolas" panose="020B0609020204030204" pitchFamily="49" charset="0"/>
              </a:rPr>
              <a:t>DateTime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A1C6-E011-475D-AAFA-8E15581B77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18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Interrogating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feature of .NET called reflection can be used to interrogate a type and discover its members.</a:t>
            </a:r>
          </a:p>
          <a:p>
            <a:r>
              <a:rPr lang="en-US" dirty="0"/>
              <a:t>You can get any objects type using the </a:t>
            </a:r>
            <a:r>
              <a:rPr lang="en-US" dirty="0" err="1"/>
              <a:t>gettype</a:t>
            </a:r>
            <a:r>
              <a:rPr lang="en-US" dirty="0"/>
              <a:t>() method.  </a:t>
            </a:r>
          </a:p>
          <a:p>
            <a:pPr lvl="1"/>
            <a:r>
              <a:rPr lang="en-US" dirty="0"/>
              <a:t>From a variable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$a=1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$</a:t>
            </a:r>
            <a:r>
              <a:rPr lang="en-US" dirty="0" err="1">
                <a:latin typeface="Consolas" panose="020B0609020204030204" pitchFamily="49" charset="0"/>
              </a:rPr>
              <a:t>a.GetType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Or from a literal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'</a:t>
            </a:r>
            <a:r>
              <a:rPr lang="en-US" dirty="0" err="1">
                <a:latin typeface="Consolas" panose="020B0609020204030204" pitchFamily="49" charset="0"/>
              </a:rPr>
              <a:t>somestring</a:t>
            </a:r>
            <a:r>
              <a:rPr lang="en-US" dirty="0">
                <a:latin typeface="Consolas" panose="020B0609020204030204" pitchFamily="49" charset="0"/>
              </a:rPr>
              <a:t>'.</a:t>
            </a:r>
            <a:r>
              <a:rPr lang="en-US" dirty="0" err="1">
                <a:latin typeface="Consolas" panose="020B0609020204030204" pitchFamily="49" charset="0"/>
              </a:rPr>
              <a:t>GetType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Get the </a:t>
            </a:r>
            <a:r>
              <a:rPr lang="en-US" dirty="0" err="1"/>
              <a:t>fullname</a:t>
            </a:r>
            <a:r>
              <a:rPr lang="en-US" dirty="0"/>
              <a:t> of a type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a.gettype</a:t>
            </a:r>
            <a:r>
              <a:rPr lang="en-US" dirty="0"/>
              <a:t>().</a:t>
            </a:r>
            <a:r>
              <a:rPr lang="en-US" dirty="0" err="1"/>
              <a:t>fullname</a:t>
            </a:r>
            <a:endParaRPr lang="en-US" dirty="0"/>
          </a:p>
          <a:p>
            <a:r>
              <a:rPr lang="en-US" dirty="0"/>
              <a:t>The PowerShell </a:t>
            </a:r>
            <a:r>
              <a:rPr lang="en-US" b="1" dirty="0"/>
              <a:t>get-member</a:t>
            </a:r>
            <a:r>
              <a:rPr lang="en-US" dirty="0"/>
              <a:t> cmdlet can be used to interrogate a type for its methods, properties and events.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$V=1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$</a:t>
            </a:r>
            <a:r>
              <a:rPr lang="en-US" dirty="0" err="1">
                <a:latin typeface="Consolas" panose="020B0609020204030204" pitchFamily="49" charset="0"/>
              </a:rPr>
              <a:t>V|Get-Member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A1C6-E011-475D-AAFA-8E15581B77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4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0EDD-1375-4608-87EF-7095E13BF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0C7C7-EBC0-4379-BC4D-52E39B2F7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-static </a:t>
            </a:r>
            <a:r>
              <a:rPr lang="en-US" dirty="0"/>
              <a:t>parameter of </a:t>
            </a:r>
            <a:r>
              <a:rPr lang="en-US" b="1" dirty="0"/>
              <a:t>Get-Member</a:t>
            </a:r>
            <a:r>
              <a:rPr lang="en-US" dirty="0"/>
              <a:t> will list a Type’s static members. Static members are members that can be used without an instance of the Type.   </a:t>
            </a:r>
          </a:p>
          <a:p>
            <a:r>
              <a:rPr lang="en-US" dirty="0"/>
              <a:t>To use a static member, use the :: operator </a:t>
            </a:r>
          </a:p>
          <a:p>
            <a:r>
              <a:rPr lang="en-US" dirty="0"/>
              <a:t>E.g.  To call the </a:t>
            </a:r>
            <a:r>
              <a:rPr lang="en-US" dirty="0" err="1"/>
              <a:t>IsNullOrEmpty</a:t>
            </a:r>
            <a:r>
              <a:rPr lang="en-US" dirty="0"/>
              <a:t>() static method of the String Type use the following syntax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[String]::</a:t>
            </a:r>
            <a:r>
              <a:rPr lang="en-US" dirty="0" err="1">
                <a:latin typeface="Consolas" panose="020B0609020204030204" pitchFamily="49" charset="0"/>
              </a:rPr>
              <a:t>IsNullOrEmpty</a:t>
            </a:r>
            <a:r>
              <a:rPr lang="en-US" dirty="0">
                <a:latin typeface="Consolas" panose="020B0609020204030204" pitchFamily="49" charset="0"/>
              </a:rPr>
              <a:t>($</a:t>
            </a:r>
            <a:r>
              <a:rPr lang="en-US" dirty="0" err="1">
                <a:latin typeface="Consolas" panose="020B0609020204030204" pitchFamily="49" charset="0"/>
              </a:rPr>
              <a:t>TestString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813EB-DCEC-4C94-B787-1DC33EA9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8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953B-1495-41F0-8E3F-FF6723B5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3278C-DE6D-422E-B92E-5A7A772D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8</a:t>
            </a:fld>
            <a:endParaRPr lang="en-US"/>
          </a:p>
        </p:txBody>
      </p:sp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2BC44D22-3220-458B-9958-9F7DBBA6A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276" y="1394972"/>
            <a:ext cx="5910541" cy="5010310"/>
          </a:xfrm>
        </p:spPr>
      </p:pic>
    </p:spTree>
    <p:extLst>
      <p:ext uri="{BB962C8B-B14F-4D97-AF65-F5344CB8AC3E}">
        <p14:creationId xmlns:p14="http://schemas.microsoft.com/office/powerpoint/2010/main" val="2447620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 and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you will use literal values in your commands/scripts.</a:t>
            </a:r>
          </a:p>
          <a:p>
            <a:r>
              <a:rPr lang="en-US" dirty="0"/>
              <a:t>PowerShell supports a rich set of literal datatypes that just "work"</a:t>
            </a:r>
          </a:p>
          <a:p>
            <a:r>
              <a:rPr lang="en-US" dirty="0"/>
              <a:t>PowerShell assigns types that require the least storage without loosing precision.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78A1C6-E011-475D-AAFA-8E15581B77D6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25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FD864706841F429944AA8AEC96A5F6" ma:contentTypeVersion="15" ma:contentTypeDescription="Create a new document." ma:contentTypeScope="" ma:versionID="1e187819053eba049e092e29519b9e90">
  <xsd:schema xmlns:xsd="http://www.w3.org/2001/XMLSchema" xmlns:xs="http://www.w3.org/2001/XMLSchema" xmlns:p="http://schemas.microsoft.com/office/2006/metadata/properties" xmlns:ns1="http://schemas.microsoft.com/sharepoint/v3" xmlns:ns3="1c0769b7-2dc5-4346-9277-bf71cefdc793" xmlns:ns4="56caf978-ed08-4319-8660-ea565c3c81d4" targetNamespace="http://schemas.microsoft.com/office/2006/metadata/properties" ma:root="true" ma:fieldsID="cadf82825f33f30c2ca4abe50e94e14b" ns1:_="" ns3:_="" ns4:_="">
    <xsd:import namespace="http://schemas.microsoft.com/sharepoint/v3"/>
    <xsd:import namespace="1c0769b7-2dc5-4346-9277-bf71cefdc793"/>
    <xsd:import namespace="56caf978-ed08-4319-8660-ea565c3c81d4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0769b7-2dc5-4346-9277-bf71cefdc7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caf978-ed08-4319-8660-ea565c3c81d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D4800A-DD99-4D03-9DDF-2287A9A320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87A5A623-9C33-44B2-887A-AE1A4297AD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23E6E8-83FD-44BC-8B66-3C576CABAB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c0769b7-2dc5-4346-9277-bf71cefdc793"/>
    <ds:schemaRef ds:uri="56caf978-ed08-4319-8660-ea565c3c81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936</Words>
  <Application>Microsoft Office PowerPoint</Application>
  <PresentationFormat>Widescreen</PresentationFormat>
  <Paragraphs>146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Ion</vt:lpstr>
      <vt:lpstr>Types </vt:lpstr>
      <vt:lpstr>Types</vt:lpstr>
      <vt:lpstr>Type Binding Principles</vt:lpstr>
      <vt:lpstr>Member resolution </vt:lpstr>
      <vt:lpstr>What types are available</vt:lpstr>
      <vt:lpstr>Interrogating Types</vt:lpstr>
      <vt:lpstr>Static Members</vt:lpstr>
      <vt:lpstr>PowerPoint Presentation</vt:lpstr>
      <vt:lpstr>Basic Types and Literals</vt:lpstr>
      <vt:lpstr>String Literals</vt:lpstr>
      <vt:lpstr>Single-Quoted Strings Review</vt:lpstr>
      <vt:lpstr>Double-Quoted Strings Review</vt:lpstr>
      <vt:lpstr>Special Characters in Double Quoted String-Review</vt:lpstr>
      <vt:lpstr>Numeric Literals</vt:lpstr>
      <vt:lpstr>Numeric Multiplier Suffixes</vt:lpstr>
      <vt:lpstr>Hex Literals</vt:lpstr>
      <vt:lpstr>Try it yourself!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PowerShell </dc:title>
  <dc:creator>Craig J. Lindstrom</dc:creator>
  <cp:lastModifiedBy>Lindstrom, Craig</cp:lastModifiedBy>
  <cp:revision>9</cp:revision>
  <dcterms:created xsi:type="dcterms:W3CDTF">2020-04-13T19:28:37Z</dcterms:created>
  <dcterms:modified xsi:type="dcterms:W3CDTF">2021-10-05T14:41:06Z</dcterms:modified>
</cp:coreProperties>
</file>