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5"/>
  </p:notesMasterIdLst>
  <p:sldIdLst>
    <p:sldId id="256" r:id="rId5"/>
    <p:sldId id="269" r:id="rId6"/>
    <p:sldId id="270" r:id="rId7"/>
    <p:sldId id="271" r:id="rId8"/>
    <p:sldId id="273" r:id="rId9"/>
    <p:sldId id="272" r:id="rId10"/>
    <p:sldId id="274" r:id="rId11"/>
    <p:sldId id="306" r:id="rId12"/>
    <p:sldId id="302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D588D-E147-4762-8710-DDAA39097355}" v="1" dt="2021-10-04T22:15:36.564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0CE53-6DB9-4537-AFF9-EEDD4E0FA7C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B7F6-861D-440B-881C-16B2CE6D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CA63-6CF1-4722-8632-AC91E5399FAC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EEBF-C55A-4291-B6EF-E6A78E9639C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489D-EE45-4421-B391-3B1AB5785CB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3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C93-74EB-4716-BC5A-C807669686E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E6E8-2442-4094-AE48-12D9CCC43281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2A2-B900-4FFB-93FE-05F154038B77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5064-E5FA-41F7-83F9-8CB7FDE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Craig J Lindstrom ©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CA8A-A8A3-48F9-AE5B-9655ABEE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 dirty="0"/>
              <a:t>Hashtables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ABD-CC83-4BFC-869D-9846B65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6E5E13-EE34-439C-B49B-F0CB75B28E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 descr="A picture containing helmet&#10;&#10;Description automatically generated">
            <a:extLst>
              <a:ext uri="{FF2B5EF4-FFF2-40B4-BE49-F238E27FC236}">
                <a16:creationId xmlns:a16="http://schemas.microsoft.com/office/drawing/2014/main" id="{1FAC27BD-E10E-46FE-9D04-A661BA77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4" y="1951038"/>
            <a:ext cx="4416591" cy="4195762"/>
          </a:xfrm>
        </p:spPr>
      </p:pic>
    </p:spTree>
    <p:extLst>
      <p:ext uri="{BB962C8B-B14F-4D97-AF65-F5344CB8AC3E}">
        <p14:creationId xmlns:p14="http://schemas.microsoft.com/office/powerpoint/2010/main" val="42039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hashtable is a collection of key/value pairs.  The key must be a string, the value can be any type.</a:t>
            </a:r>
          </a:p>
          <a:p>
            <a:r>
              <a:rPr lang="en-US" dirty="0"/>
              <a:t>Create a literal hashtable like this</a:t>
            </a:r>
          </a:p>
          <a:p>
            <a:r>
              <a:rPr lang="en-US" dirty="0">
                <a:latin typeface="Consolas" panose="020B0609020204030204" pitchFamily="49" charset="0"/>
              </a:rPr>
              <a:t>@{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='Bilbo'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='Baggins'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Age=111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Creates the following hash table</a:t>
            </a:r>
            <a:br>
              <a:rPr lang="en-US" dirty="0"/>
            </a:br>
            <a:r>
              <a:rPr lang="en-US" dirty="0"/>
              <a:t>Key                  Value</a:t>
            </a:r>
            <a:br>
              <a:rPr lang="en-US" dirty="0"/>
            </a:br>
            <a:r>
              <a:rPr lang="en-US" dirty="0"/>
              <a:t>========	==========</a:t>
            </a:r>
            <a:br>
              <a:rPr lang="en-US" dirty="0"/>
            </a:br>
            <a:r>
              <a:rPr lang="en-US" dirty="0"/>
              <a:t>Age			111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		Bilbo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	Baggins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59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Hashtables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93987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$hobbit=@{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='Bilbo';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</a:rPr>
              <a:t>Baggins';Age</a:t>
            </a:r>
            <a:r>
              <a:rPr lang="en-US" dirty="0">
                <a:latin typeface="Consolas" panose="020B0609020204030204" pitchFamily="49" charset="0"/>
              </a:rPr>
              <a:t>=111}</a:t>
            </a:r>
          </a:p>
          <a:p>
            <a:r>
              <a:rPr lang="en-US" dirty="0"/>
              <a:t>Access key like properties of a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Write-host $</a:t>
            </a:r>
            <a:r>
              <a:rPr lang="en-US" dirty="0" err="1">
                <a:latin typeface="Consolas" panose="020B0609020204030204" pitchFamily="49" charset="0"/>
              </a:rPr>
              <a:t>hobbit.firstname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Bilbo</a:t>
            </a:r>
          </a:p>
          <a:p>
            <a:r>
              <a:rPr lang="en-US" dirty="0"/>
              <a:t>Or elements of an array, with the indexer being the key(s)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Write-host $hobbit['age']</a:t>
            </a:r>
          </a:p>
          <a:p>
            <a:pPr lvl="2"/>
            <a:r>
              <a:rPr lang="en-US" dirty="0"/>
              <a:t>111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Write-host $hobbit['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pPr lvl="2"/>
            <a:r>
              <a:rPr lang="en-US" dirty="0"/>
              <a:t>Bilbo</a:t>
            </a:r>
            <a:br>
              <a:rPr lang="en-US" dirty="0"/>
            </a:br>
            <a:r>
              <a:rPr lang="en-US" dirty="0"/>
              <a:t>Baggins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9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Hashtables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all keys in a hashtable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hobbit.keys</a:t>
            </a:r>
            <a:br>
              <a:rPr lang="en-US" dirty="0"/>
            </a:br>
            <a:r>
              <a:rPr lang="en-US" dirty="0"/>
              <a:t>Age</a:t>
            </a:r>
            <a:br>
              <a:rPr lang="en-US" dirty="0"/>
            </a:br>
            <a:r>
              <a:rPr lang="en-US" dirty="0" err="1"/>
              <a:t>Firstname</a:t>
            </a:r>
            <a:br>
              <a:rPr lang="en-US" dirty="0"/>
            </a:b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List all values using the keys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$hobbit[$</a:t>
            </a:r>
            <a:r>
              <a:rPr lang="en-US" dirty="0" err="1">
                <a:latin typeface="Consolas" panose="020B0609020204030204" pitchFamily="49" charset="0"/>
              </a:rPr>
              <a:t>hobbit.keys</a:t>
            </a:r>
            <a:r>
              <a:rPr lang="en-US" dirty="0"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/>
              <a:t>111</a:t>
            </a:r>
            <a:br>
              <a:rPr lang="en-US" dirty="0"/>
            </a:br>
            <a:r>
              <a:rPr lang="en-US" dirty="0"/>
              <a:t>Bilbo</a:t>
            </a:r>
            <a:br>
              <a:rPr lang="en-US" dirty="0"/>
            </a:br>
            <a:r>
              <a:rPr lang="en-US" dirty="0"/>
              <a:t>Baggins</a:t>
            </a:r>
          </a:p>
          <a:p>
            <a:pPr lvl="1"/>
            <a:r>
              <a:rPr lang="en-US" dirty="0"/>
              <a:t>Or more simply: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hobbit.values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Change a key's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hobbit.firstname</a:t>
            </a:r>
            <a:r>
              <a:rPr lang="en-US" dirty="0">
                <a:latin typeface="Consolas" panose="020B0609020204030204" pitchFamily="49" charset="0"/>
              </a:rPr>
              <a:t>='Frodo'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hobbit.firstname</a:t>
            </a:r>
            <a:br>
              <a:rPr lang="en-US" dirty="0"/>
            </a:br>
            <a:r>
              <a:rPr lang="en-US" dirty="0"/>
              <a:t>Frodo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8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Hashtables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hashtables are </a:t>
            </a:r>
            <a:r>
              <a:rPr lang="en-US"/>
              <a:t>stored in </a:t>
            </a:r>
            <a:r>
              <a:rPr lang="en-US" dirty="0"/>
              <a:t>the most efficient access order.  Sometimes you would like the hashtable to maintain the order the keys were created in.  PowerShell allows this by adding the [ordered] modifier in front of the hashtable.</a:t>
            </a:r>
          </a:p>
          <a:p>
            <a:r>
              <a:rPr lang="en-US" dirty="0">
                <a:latin typeface="Consolas" panose="020B0609020204030204" pitchFamily="49" charset="0"/>
              </a:rPr>
              <a:t>$hobbit=[ordered]@{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='Bilbo';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='Baggins';	Age=111}</a:t>
            </a:r>
          </a:p>
          <a:p>
            <a:r>
              <a:rPr lang="en-US" dirty="0"/>
              <a:t>PS &gt; </a:t>
            </a:r>
            <a:r>
              <a:rPr lang="en-US" dirty="0">
                <a:latin typeface="Consolas" panose="020B0609020204030204" pitchFamily="49" charset="0"/>
              </a:rPr>
              <a:t>$hobbit</a:t>
            </a:r>
            <a:br>
              <a:rPr lang="en-US" dirty="0"/>
            </a:br>
            <a:r>
              <a:rPr lang="en-US" dirty="0"/>
              <a:t>Name			Value</a:t>
            </a:r>
            <a:br>
              <a:rPr lang="en-US" dirty="0"/>
            </a:br>
            <a:r>
              <a:rPr lang="en-US" dirty="0"/>
              <a:t>----                		-----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    	Bilbo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    	Baggins</a:t>
            </a:r>
            <a:br>
              <a:rPr lang="en-US" dirty="0"/>
            </a:br>
            <a:r>
              <a:rPr lang="en-US" dirty="0"/>
              <a:t>Age                	111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1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Hashtables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93987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Add a new key\value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hobbit.address</a:t>
            </a:r>
            <a:r>
              <a:rPr lang="en-US" dirty="0">
                <a:latin typeface="Consolas" panose="020B0609020204030204" pitchFamily="49" charset="0"/>
              </a:rPr>
              <a:t>='bag end'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$hobbit['treasure']='The One Ring'</a:t>
            </a:r>
          </a:p>
          <a:p>
            <a:r>
              <a:rPr lang="en-US" dirty="0"/>
              <a:t>Remove a key\value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hobbit.remove</a:t>
            </a:r>
            <a:r>
              <a:rPr lang="en-US" dirty="0">
                <a:latin typeface="Consolas" panose="020B0609020204030204" pitchFamily="49" charset="0"/>
              </a:rPr>
              <a:t>('age')</a:t>
            </a:r>
          </a:p>
          <a:p>
            <a:r>
              <a:rPr lang="en-US" dirty="0"/>
              <a:t>Change a key's value.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hobbit.firstname</a:t>
            </a:r>
            <a:r>
              <a:rPr lang="en-US" dirty="0">
                <a:latin typeface="Consolas" panose="020B0609020204030204" pitchFamily="49" charset="0"/>
              </a:rPr>
              <a:t>='Frodo'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9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Hashtable Objects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Hashtables are reference objects, if you create a hashtable named $hobbit then assign the variable $favorite to $hobbit e.g.</a:t>
            </a:r>
          </a:p>
          <a:p>
            <a:r>
              <a:rPr lang="en-US" dirty="0">
                <a:latin typeface="Consolas" panose="020B0609020204030204" pitchFamily="49" charset="0"/>
              </a:rPr>
              <a:t>$favorite=$hobbit</a:t>
            </a:r>
          </a:p>
          <a:p>
            <a:r>
              <a:rPr lang="en-US" dirty="0"/>
              <a:t>Both variables will reference the same hashtable, changing the table with one variable with affect the other variable.</a:t>
            </a:r>
          </a:p>
          <a:p>
            <a:r>
              <a:rPr lang="en-US" dirty="0"/>
              <a:t>If you wish you can make a copy of a hashtable with the clone method.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$favorite=$</a:t>
            </a:r>
            <a:r>
              <a:rPr lang="en-US" dirty="0" err="1">
                <a:latin typeface="Consolas" panose="020B0609020204030204" pitchFamily="49" charset="0"/>
              </a:rPr>
              <a:t>hobbit.clone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0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775A-24F4-4B20-AFFE-0FD06C90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and </a:t>
            </a:r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0794-47BB-4ADB-B615-105E3DF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r>
              <a:rPr lang="en-US" dirty="0"/>
              <a:t> are often used to pass complex information to cmdlets.</a:t>
            </a:r>
          </a:p>
          <a:p>
            <a:r>
              <a:rPr lang="en-US" dirty="0"/>
              <a:t>The Format-Table cmdlet can use a </a:t>
            </a:r>
            <a:r>
              <a:rPr lang="en-US" dirty="0" err="1"/>
              <a:t>hashtable</a:t>
            </a:r>
            <a:r>
              <a:rPr lang="en-US" dirty="0"/>
              <a:t> to define a column of output.  The following example creates a calculated column from the length property of a </a:t>
            </a:r>
            <a:r>
              <a:rPr lang="en-US" dirty="0" err="1"/>
              <a:t>FileInfo</a:t>
            </a:r>
            <a:r>
              <a:rPr lang="en-US" dirty="0"/>
              <a:t> object, labels the column ‘size’ and right aligns the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AFCF-3A8B-45C3-BC00-8127566F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4BF4E-0EE1-4488-B34F-DBC89BB594C7}"/>
              </a:ext>
            </a:extLst>
          </p:cNvPr>
          <p:cNvSpPr txBox="1"/>
          <p:nvPr/>
        </p:nvSpPr>
        <p:spPr>
          <a:xfrm>
            <a:off x="1405999" y="4150658"/>
            <a:ext cx="894654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9F1A5"/>
                </a:solidFill>
                <a:effectLst/>
                <a:latin typeface="Consolas" panose="020B0609020204030204" pitchFamily="49" charset="0"/>
              </a:rPr>
              <a:t>Get-ChildItem</a:t>
            </a:r>
            <a:r>
              <a:rPr lang="en-US" sz="1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800" dirty="0" err="1">
                <a:solidFill>
                  <a:srgbClr val="F9F1A5"/>
                </a:solidFill>
                <a:effectLst/>
                <a:latin typeface="Consolas" panose="020B0609020204030204" pitchFamily="49" charset="0"/>
              </a:rPr>
              <a:t>Format-Table</a:t>
            </a:r>
            <a:r>
              <a:rPr lang="en-US" sz="1800" dirty="0">
                <a:solidFill>
                  <a:srgbClr val="F9F1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@{</a:t>
            </a:r>
            <a:r>
              <a:rPr lang="en-US" sz="1800" dirty="0">
                <a:solidFill>
                  <a:srgbClr val="F2F2F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A96D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3A96DD"/>
                </a:solidFill>
                <a:effectLst/>
                <a:latin typeface="Consolas" panose="020B0609020204030204" pitchFamily="49" charset="0"/>
              </a:rPr>
              <a:t>size'</a:t>
            </a:r>
            <a:r>
              <a:rPr lang="en-US" sz="1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F2F2F2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3A96DD"/>
                </a:solidFill>
                <a:effectLst/>
                <a:latin typeface="Consolas" panose="020B0609020204030204" pitchFamily="49" charset="0"/>
              </a:rPr>
              <a:t>'{0:#.##}' 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-f 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16C60C"/>
                </a:solidFill>
                <a:effectLst/>
                <a:latin typeface="Consolas" panose="020B0609020204030204" pitchFamily="49" charset="0"/>
              </a:rPr>
              <a:t>$_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F2F2F2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sz="1800" dirty="0">
                <a:solidFill>
                  <a:srgbClr val="F2F2F2"/>
                </a:solidFill>
                <a:effectLst/>
                <a:latin typeface="Consolas" panose="020B0609020204030204" pitchFamily="49" charset="0"/>
              </a:rPr>
              <a:t>1mb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)};</a:t>
            </a:r>
            <a:r>
              <a:rPr lang="en-US" sz="1800" dirty="0">
                <a:solidFill>
                  <a:srgbClr val="F2F2F2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800" dirty="0">
                <a:solidFill>
                  <a:srgbClr val="76767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3A96DD"/>
                </a:solidFill>
                <a:effectLst/>
                <a:latin typeface="Consolas" panose="020B0609020204030204" pitchFamily="49" charset="0"/>
              </a:rPr>
              <a:t>'right'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BC44D22-3220-458B-9958-9F7DBBA6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6" y="1394972"/>
            <a:ext cx="5910541" cy="5010310"/>
          </a:xfrm>
        </p:spPr>
      </p:pic>
    </p:spTree>
    <p:extLst>
      <p:ext uri="{BB962C8B-B14F-4D97-AF65-F5344CB8AC3E}">
        <p14:creationId xmlns:p14="http://schemas.microsoft.com/office/powerpoint/2010/main" val="244762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5" ma:contentTypeDescription="Create a new document." ma:contentTypeScope="" ma:versionID="1e187819053eba049e092e29519b9e90">
  <xsd:schema xmlns:xsd="http://www.w3.org/2001/XMLSchema" xmlns:xs="http://www.w3.org/2001/XMLSchema" xmlns:p="http://schemas.microsoft.com/office/2006/metadata/properties" xmlns:ns1="http://schemas.microsoft.com/sharepoint/v3" xmlns:ns3="1c0769b7-2dc5-4346-9277-bf71cefdc793" xmlns:ns4="56caf978-ed08-4319-8660-ea565c3c81d4" targetNamespace="http://schemas.microsoft.com/office/2006/metadata/properties" ma:root="true" ma:fieldsID="cadf82825f33f30c2ca4abe50e94e14b" ns1:_="" ns3:_="" ns4:_="">
    <xsd:import namespace="http://schemas.microsoft.com/sharepoint/v3"/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D4800A-DD99-4D03-9DDF-2287A9A320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7A5A623-9C33-44B2-887A-AE1A4297A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3E6E8-83FD-44BC-8B66-3C576CAB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Hashtables </vt:lpstr>
      <vt:lpstr>Hashtables</vt:lpstr>
      <vt:lpstr>Working with Hashtables</vt:lpstr>
      <vt:lpstr>Working with Hashtables cont.</vt:lpstr>
      <vt:lpstr>Ordered Hashtables</vt:lpstr>
      <vt:lpstr>Modifying Hashtables</vt:lpstr>
      <vt:lpstr>Hashtable Objects </vt:lpstr>
      <vt:lpstr>Cmdlets and Hashtables</vt:lpstr>
      <vt:lpstr>PowerPoint Presentation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PowerShell </dc:title>
  <dc:creator>Craig J. Lindstrom</dc:creator>
  <cp:lastModifiedBy>Craig Lindstrom</cp:lastModifiedBy>
  <cp:revision>5</cp:revision>
  <dcterms:created xsi:type="dcterms:W3CDTF">2020-04-13T19:28:37Z</dcterms:created>
  <dcterms:modified xsi:type="dcterms:W3CDTF">2021-10-05T19:57:37Z</dcterms:modified>
</cp:coreProperties>
</file>